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jpeg" ContentType="image/jpeg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10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Fai clic per spostare la diapositiva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D1F5F88-97F7-49E6-A7B8-91265B79F0A4}" type="slidenum">
              <a:rPr b="0" lang="it-IT" sz="1400" spc="-1" strike="noStrike">
                <a:latin typeface="Times New Roman"/>
              </a:rPr>
              <a:t>1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latin typeface="Arial"/>
            </a:endParaRPr>
          </a:p>
        </p:txBody>
      </p:sp>
      <p:sp>
        <p:nvSpPr>
          <p:cNvPr id="18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1B02FCE-8686-4EBE-AA38-9F1499CAC3C4}" type="slidenum">
              <a:rPr b="0" lang="it-IT" sz="1200" spc="-1" strike="noStrike">
                <a:latin typeface="Times New Roman"/>
              </a:rPr>
              <a:t>14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it-IT" sz="2000" spc="-1" strike="noStrike">
                <a:latin typeface="Arial"/>
              </a:rPr>
              <a:t>Errori nei grafici diversi perché ci sono più o meno misurazioni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7858190-E56B-4F34-8327-81BB3297A482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95000"/>
              </a:lnSpc>
            </a:pPr>
            <a:fld id="{A8BF8C13-D6C1-4AC3-96D6-DADFBDAF38F6}" type="slidenum">
              <a:rPr b="0" lang="it-IT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anchor="ctr"/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95000"/>
              </a:lnSpc>
            </a:pPr>
            <a:fld id="{68C47140-C012-43E0-ABCF-A72F67C0F171}" type="slidenum">
              <a:rPr b="0" lang="it-IT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anchor="ctr"/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95000"/>
              </a:lnSpc>
            </a:pPr>
            <a:fld id="{BB4B9C5E-3FF0-4116-A439-182E1EF1355C}" type="slidenum">
              <a:rPr b="0" lang="it-IT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anchor="ctr"/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95000"/>
              </a:lnSpc>
            </a:pPr>
            <a:fld id="{41CD8E22-F34D-42BD-8AAB-7F05DFBDE9A2}" type="slidenum">
              <a:rPr b="0" lang="it-IT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anchor="ctr"/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600" cy="4006440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latin typeface="Arial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95000"/>
              </a:lnSpc>
            </a:pPr>
            <a:fld id="{106F700E-3DFD-4080-A5C4-E39EB0985070}" type="slidenum">
              <a:rPr b="0" lang="it-IT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it-IT" sz="2000" spc="-1" strike="noStrike">
                <a:latin typeface="Arial"/>
              </a:rPr>
              <a:t>Diverso. Ci si aspetta una poissiana dopo i 19000 V. Errore perché voltaggio a schermo diverso da quello effettivo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00191D6-C40F-49D4-8A44-C18D7AAC2150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anchor="b">
            <a:normAutofit/>
          </a:bodyPr>
          <a:p>
            <a:pPr algn="r">
              <a:lnSpc>
                <a:spcPct val="10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Calibri Light"/>
              </a:rPr>
              <a:t>Fare clic per modificare lo stile del titolo</a:t>
            </a:r>
            <a:endParaRPr b="0" lang="en-US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7D6A21C-C49A-4471-BDF0-1AEB957310CD}" type="datetime">
              <a:rPr b="0" lang="it-IT" sz="1000" spc="-1" strike="noStrike">
                <a:solidFill>
                  <a:srgbClr val="ffffff"/>
                </a:solidFill>
                <a:latin typeface="Calibri"/>
              </a:rPr>
              <a:t>04/03/19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5B49D18-4B93-4406-8A71-6D4F5CED3DF2}" type="slidenum">
              <a:rPr b="0" lang="it-IT" sz="1000" spc="-1" strike="noStrike">
                <a:solidFill>
                  <a:srgbClr val="ffffff"/>
                </a:solidFill>
                <a:latin typeface="Calibri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Fai clic per modificare il formato del testo della struttura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Secondo livello struttura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Terzo livello struttura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Quarto livello struttura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F5B603B-B1FF-4F8F-93BC-E29089791468}" type="datetime">
              <a:rPr b="0" lang="it-IT" sz="1000" spc="-1" strike="noStrike">
                <a:solidFill>
                  <a:srgbClr val="ffffff"/>
                </a:solidFill>
                <a:latin typeface="Calibri"/>
              </a:rPr>
              <a:t>04/03/19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E8A741-1C3E-4769-98F1-7C0E7029DDAA}" type="slidenum">
              <a:rPr b="0" lang="it-IT" sz="1000" spc="-1" strike="noStrike">
                <a:solidFill>
                  <a:srgbClr val="ffffff"/>
                </a:solidFill>
                <a:latin typeface="Calibri"/>
              </a:rPr>
              <a:t>1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Fai clic per modificare il formato del testo del titolo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Fai clic per modificare il formato del testo della struttura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Secondo livello struttura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Terzo livello struttura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Quarto livello struttura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Fare clic per modificare lo stile del titolo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anchor="ctr"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Modifica gli stili del testo dello schema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Secondo livello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2" marL="12002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Terzo livello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3" marL="1542960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Quarto livello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4" marL="2000160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Quinto livello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5E0EED2-722D-46E3-A331-AE6E0C66BA99}" type="datetime">
              <a:rPr b="0" lang="it-IT" sz="1000" spc="-1" strike="noStrike">
                <a:solidFill>
                  <a:srgbClr val="ffffff"/>
                </a:solidFill>
                <a:latin typeface="Calibri"/>
              </a:rPr>
              <a:t>04/03/19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4189772-FFD1-4231-9D15-F5821DA79BC4}" type="slidenum">
              <a:rPr b="0" lang="it-IT" sz="1000" spc="-1" strike="noStrike">
                <a:solidFill>
                  <a:srgbClr val="ffffff"/>
                </a:solidFill>
                <a:latin typeface="Calibri"/>
              </a:rPr>
              <a:t>1</a:t>
            </a:fld>
            <a:endParaRPr b="0" lang="it-IT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Calibri Light"/>
              </a:rPr>
              <a:t>LICEO NICOLOSO DA RECCO</a:t>
            </a:r>
            <a:endParaRPr b="0" lang="en-US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8631720" y="5770440"/>
            <a:ext cx="2512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</a:rPr>
              <a:t>Torino, 6-7-8 Marzo 2019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7666200" y="4553280"/>
            <a:ext cx="34934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latin typeface="Calibri"/>
              </a:rPr>
              <a:t>Efficiency measurement of Genoa’s telescope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603600" y="32976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Gabriola"/>
              </a:rPr>
              <a:t>Cosmic π</a:t>
            </a:r>
            <a:r>
              <a:rPr b="0" lang="en-US" sz="3200" spc="-1" strike="noStrike" cap="all">
                <a:solidFill>
                  <a:srgbClr val="ffffff"/>
                </a:solidFill>
                <a:latin typeface="Gabriola"/>
              </a:rPr>
              <a:t> </a:t>
            </a:r>
            <a:r>
              <a:rPr b="0" lang="en-US" sz="3600" spc="-1" strike="noStrike" cap="all">
                <a:solidFill>
                  <a:srgbClr val="ffffff"/>
                </a:solidFill>
                <a:latin typeface="Gabriola"/>
              </a:rPr>
              <a:t>detector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6" name="Segnaposto contenuto 5" descr=""/>
          <p:cNvPicPr/>
          <p:nvPr/>
        </p:nvPicPr>
        <p:blipFill>
          <a:blip r:embed="rId1"/>
          <a:stretch/>
        </p:blipFill>
        <p:spPr>
          <a:xfrm>
            <a:off x="260280" y="246240"/>
            <a:ext cx="4357800" cy="326844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6298560" y="1880640"/>
            <a:ext cx="4741560" cy="462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In 2016 our school participated at BL4S (Beamline for Schools) competition.</a:t>
            </a:r>
            <a:br/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As a prize for team short listed we were given the Cosmic Pi detector. (V 1.0)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Its dimensions are: 10 cm x 12 cm x 5 cm (6,5cmx6,5cm scintillator)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6830280" y="4553640"/>
            <a:ext cx="1128600" cy="4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Segnaposto contenuto 15" descr=""/>
          <p:cNvPicPr/>
          <p:nvPr/>
        </p:nvPicPr>
        <p:blipFill>
          <a:blip r:embed="rId2"/>
          <a:stretch/>
        </p:blipFill>
        <p:spPr>
          <a:xfrm>
            <a:off x="260280" y="3850560"/>
            <a:ext cx="5136840" cy="276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Gabriola"/>
              </a:rPr>
              <a:t>NOISE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0" lang="en-US" sz="3000" spc="-1" strike="noStrike">
                <a:solidFill>
                  <a:srgbClr val="ffffff"/>
                </a:solidFill>
                <a:latin typeface="Calibri"/>
              </a:rPr>
              <a:t>Noise is any unwanted signal participating in a communication or measure circuit, that tend to confuse the expected signal.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45800" y="1531440"/>
            <a:ext cx="11899800" cy="1184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In order to verify if any change of the variables could have some influence on the noise, we made several experiments, each time changing the conditions of: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685800" y="33876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Gabriola"/>
              </a:rPr>
              <a:t>VARIABLES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167400" y="3217320"/>
            <a:ext cx="11360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Temperature (under a temperature of 13°C the detector seems not to work)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167400" y="4037760"/>
            <a:ext cx="11360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Light (we tried to cover the box with different materials)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167400" y="4960080"/>
            <a:ext cx="11360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Power source (we tried both with a battery and electric supply)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167400" y="5882400"/>
            <a:ext cx="11360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Lead shielding (we tried to reduce the flux of muons by using a lead cube)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85800" y="33876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Gabriola"/>
              </a:rPr>
              <a:t>Lead shielding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79" name="Table 2"/>
          <p:cNvGraphicFramePr/>
          <p:nvPr/>
        </p:nvGraphicFramePr>
        <p:xfrm>
          <a:off x="2186640" y="2615400"/>
          <a:ext cx="7818120" cy="3605760"/>
        </p:xfrm>
        <a:graphic>
          <a:graphicData uri="http://schemas.openxmlformats.org/drawingml/2006/table">
            <a:tbl>
              <a:tblPr/>
              <a:tblGrid>
                <a:gridCol w="2703240"/>
                <a:gridCol w="2520000"/>
                <a:gridCol w="2594880"/>
              </a:tblGrid>
              <a:tr h="9014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Without Pb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With Pb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</a:tr>
              <a:tr h="9014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Duration (sec)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771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922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</a:tr>
              <a:tr h="9014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EVT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905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1049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</a:tr>
              <a:tr h="9014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Frequency (Hz)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1.1738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1.1377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e8eb"/>
                    </a:solidFill>
                  </a:tcPr>
                </a:tc>
              </a:tr>
            </a:tbl>
          </a:graphicData>
        </a:graphic>
      </p:graphicFrame>
      <p:sp>
        <p:nvSpPr>
          <p:cNvPr id="180" name="CustomShape 3"/>
          <p:cNvSpPr/>
          <p:nvPr/>
        </p:nvSpPr>
        <p:spPr>
          <a:xfrm>
            <a:off x="3951720" y="1743480"/>
            <a:ext cx="4288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ffffff"/>
                </a:solidFill>
                <a:latin typeface="Calibri"/>
              </a:rPr>
              <a:t>Thickness: 11 cm ; Weight: 50 kg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85800" y="46800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Gabriola"/>
              </a:rPr>
              <a:t>HELP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685800" y="2142000"/>
            <a:ext cx="10682280" cy="3648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We would like to calibrate our cosmic box using the Genoa’s telescope.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Have you had our same problem? If so, have you been able to solve it?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it-IT" sz="5400" spc="-1" strike="noStrike">
                <a:solidFill>
                  <a:srgbClr val="ffffff"/>
                </a:solidFill>
                <a:latin typeface="Gabriola"/>
                <a:ea typeface="Microsoft YaHei"/>
              </a:rPr>
              <a:t>What we did in Genoa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839880" y="3798720"/>
            <a:ext cx="3931920" cy="15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440">
              <a:lnSpc>
                <a:spcPct val="90000"/>
              </a:lnSpc>
              <a:spcBef>
                <a:spcPts val="1001"/>
              </a:spcBef>
              <a:spcAft>
                <a:spcPts val="1426"/>
              </a:spcAft>
            </a:pPr>
            <a:r>
              <a:rPr b="0" lang="it-IT" sz="2800" spc="-1" strike="noStrike">
                <a:solidFill>
                  <a:srgbClr val="ffffff"/>
                </a:solidFill>
                <a:latin typeface="Calibri"/>
                <a:ea typeface="Microsoft YaHei"/>
              </a:rPr>
              <a:t>We spent three days collecting data in order to calculate the efficiency of the telescope.</a:t>
            </a:r>
            <a:endParaRPr b="0" lang="it-IT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spcAft>
                <a:spcPts val="1426"/>
              </a:spcAft>
            </a:pPr>
            <a:endParaRPr b="0" lang="it-IT" sz="2800" spc="-1" strike="noStrike">
              <a:latin typeface="Arial"/>
            </a:endParaRPr>
          </a:p>
        </p:txBody>
      </p:sp>
      <p:pic>
        <p:nvPicPr>
          <p:cNvPr id="138" name="Picture 4" descr=""/>
          <p:cNvPicPr/>
          <p:nvPr/>
        </p:nvPicPr>
        <p:blipFill>
          <a:blip r:embed="rId1"/>
          <a:stretch/>
        </p:blipFill>
        <p:spPr>
          <a:xfrm>
            <a:off x="6208560" y="592200"/>
            <a:ext cx="4254120" cy="567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" descr=""/>
          <p:cNvPicPr/>
          <p:nvPr/>
        </p:nvPicPr>
        <p:blipFill>
          <a:blip r:embed="rId1"/>
          <a:stretch/>
        </p:blipFill>
        <p:spPr>
          <a:xfrm>
            <a:off x="5978520" y="576360"/>
            <a:ext cx="4289040" cy="568764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4319640" y="2519280"/>
            <a:ext cx="3024000" cy="576000"/>
          </a:xfrm>
          <a:prstGeom prst="rightArrow">
            <a:avLst>
              <a:gd name="adj1" fmla="val 50000"/>
              <a:gd name="adj2" fmla="val 131198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"/>
          <p:cNvSpPr/>
          <p:nvPr/>
        </p:nvSpPr>
        <p:spPr>
          <a:xfrm>
            <a:off x="4319640" y="4248000"/>
            <a:ext cx="3095280" cy="502920"/>
          </a:xfrm>
          <a:prstGeom prst="rightArrow">
            <a:avLst>
              <a:gd name="adj1" fmla="val 50000"/>
              <a:gd name="adj2" fmla="val 15378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3"/>
          <p:cNvSpPr/>
          <p:nvPr/>
        </p:nvSpPr>
        <p:spPr>
          <a:xfrm>
            <a:off x="473760" y="2501640"/>
            <a:ext cx="3747600" cy="58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2000"/>
              </a:lnSpc>
            </a:pPr>
            <a:r>
              <a:rPr b="0" lang="it-IT" sz="3200" spc="-1" strike="noStrike">
                <a:solidFill>
                  <a:srgbClr val="ffffff"/>
                </a:solidFill>
                <a:latin typeface="Calibri Light"/>
                <a:ea typeface="Microsoft YaHei"/>
              </a:rPr>
              <a:t>Coincident Scintillator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1773360" y="1152360"/>
            <a:ext cx="2114280" cy="64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2000"/>
              </a:lnSpc>
            </a:pPr>
            <a:r>
              <a:rPr b="0" lang="it-IT" sz="3600" spc="-1" strike="noStrike">
                <a:solidFill>
                  <a:srgbClr val="ffffff"/>
                </a:solidFill>
                <a:latin typeface="Gabriola"/>
                <a:ea typeface="Microsoft YaHei"/>
              </a:rPr>
              <a:t>First setup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 rot="21120000">
            <a:off x="3070080" y="3176280"/>
            <a:ext cx="2952360" cy="576000"/>
          </a:xfrm>
          <a:prstGeom prst="rightArrow">
            <a:avLst>
              <a:gd name="adj1" fmla="val 35667"/>
              <a:gd name="adj2" fmla="val 117353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6"/>
          <p:cNvSpPr/>
          <p:nvPr/>
        </p:nvSpPr>
        <p:spPr>
          <a:xfrm>
            <a:off x="1366920" y="3384720"/>
            <a:ext cx="1677600" cy="5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2000"/>
              </a:lnSpc>
            </a:pPr>
            <a:r>
              <a:rPr b="0" lang="it-IT" sz="3200" spc="-1" strike="noStrike">
                <a:solidFill>
                  <a:srgbClr val="ffffff"/>
                </a:solidFill>
                <a:latin typeface="Calibri Light"/>
                <a:ea typeface="Microsoft YaHei"/>
              </a:rPr>
              <a:t>Chamber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473760" y="4209120"/>
            <a:ext cx="3747600" cy="58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2000"/>
              </a:lnSpc>
            </a:pPr>
            <a:r>
              <a:rPr b="0" lang="it-IT" sz="3200" spc="-1" strike="noStrike">
                <a:solidFill>
                  <a:srgbClr val="ffffff"/>
                </a:solidFill>
                <a:latin typeface="Calibri Light"/>
                <a:ea typeface="Microsoft YaHei"/>
              </a:rPr>
              <a:t>Coincident Scintillator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3200" cy="685764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4751280" y="4319640"/>
            <a:ext cx="3239640" cy="576000"/>
          </a:xfrm>
          <a:prstGeom prst="rightArrow">
            <a:avLst>
              <a:gd name="adj1" fmla="val 23176"/>
              <a:gd name="adj2" fmla="val 144313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1871640" y="4268880"/>
            <a:ext cx="2881080" cy="771120"/>
          </a:xfrm>
          <a:prstGeom prst="roundRect">
            <a:avLst>
              <a:gd name="adj" fmla="val 20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"/>
          <p:cNvSpPr/>
          <p:nvPr/>
        </p:nvSpPr>
        <p:spPr>
          <a:xfrm>
            <a:off x="2016000" y="4383000"/>
            <a:ext cx="2588760" cy="58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2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Voltage cursor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" descr=""/>
          <p:cNvPicPr/>
          <p:nvPr/>
        </p:nvPicPr>
        <p:blipFill>
          <a:blip r:embed="rId1"/>
          <a:stretch/>
        </p:blipFill>
        <p:spPr>
          <a:xfrm>
            <a:off x="0" y="-10080"/>
            <a:ext cx="5735520" cy="686772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4751280" y="4176720"/>
            <a:ext cx="1728360" cy="286920"/>
          </a:xfrm>
          <a:prstGeom prst="leftArrow">
            <a:avLst>
              <a:gd name="adj1" fmla="val 23602"/>
              <a:gd name="adj2" fmla="val 9289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"/>
          <p:cNvSpPr/>
          <p:nvPr/>
        </p:nvSpPr>
        <p:spPr>
          <a:xfrm>
            <a:off x="7343640" y="587520"/>
            <a:ext cx="3225600" cy="70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2000"/>
              </a:lnSpc>
            </a:pPr>
            <a:r>
              <a:rPr b="0" lang="it-IT" sz="4000" spc="-1" strike="noStrike">
                <a:solidFill>
                  <a:srgbClr val="ffffff"/>
                </a:solidFill>
                <a:latin typeface="Gabriola"/>
                <a:ea typeface="Microsoft YaHei"/>
              </a:rPr>
              <a:t>Data collecting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6562800" y="4032360"/>
            <a:ext cx="2149200" cy="52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2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Calibri Light"/>
                <a:ea typeface="Microsoft YaHei"/>
              </a:rPr>
              <a:t>Reset buttons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6264360" y="1962000"/>
            <a:ext cx="5471640" cy="120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2000"/>
              </a:lnSpc>
            </a:pPr>
            <a:r>
              <a:rPr b="0" lang="it-IT" sz="2400" spc="-1" strike="noStrike">
                <a:solidFill>
                  <a:srgbClr val="ffffff"/>
                </a:solidFill>
                <a:latin typeface="Calibri"/>
                <a:ea typeface="Microsoft YaHei"/>
              </a:rPr>
              <a:t>Each measurement lasted two minutes. After a minimum of 6 measurements we changed the voltage of the chamber.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magine 2" descr=""/>
          <p:cNvPicPr/>
          <p:nvPr/>
        </p:nvPicPr>
        <p:blipFill>
          <a:blip r:embed="rId1"/>
          <a:stretch/>
        </p:blipFill>
        <p:spPr>
          <a:xfrm>
            <a:off x="744120" y="1673640"/>
            <a:ext cx="5844960" cy="438372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5292720" y="513000"/>
            <a:ext cx="1605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ffffff"/>
                </a:solidFill>
                <a:latin typeface="Gabriola"/>
              </a:rPr>
              <a:t>Chamber 1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 flipH="1">
            <a:off x="7273440" y="1941480"/>
            <a:ext cx="433980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Efficiency =</a:t>
            </a:r>
            <a:br/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n° events chamber/n° events scintillator</a:t>
            </a:r>
            <a:br/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ffffff"/>
                </a:solidFill>
                <a:latin typeface="Wingdings"/>
              </a:rPr>
              <a:t></a:t>
            </a: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ffffff"/>
                </a:solidFill>
                <a:latin typeface="Calibri"/>
              </a:rPr>
              <a:t>best range of Voltage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magine 2" descr=""/>
          <p:cNvPicPr/>
          <p:nvPr/>
        </p:nvPicPr>
        <p:blipFill>
          <a:blip r:embed="rId1"/>
          <a:stretch/>
        </p:blipFill>
        <p:spPr>
          <a:xfrm>
            <a:off x="3169800" y="1646640"/>
            <a:ext cx="5851800" cy="438876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5292720" y="513000"/>
            <a:ext cx="1605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ffffff"/>
                </a:solidFill>
                <a:latin typeface="Gabriola"/>
              </a:rPr>
              <a:t>Chamber 2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magine 2" descr=""/>
          <p:cNvPicPr/>
          <p:nvPr/>
        </p:nvPicPr>
        <p:blipFill>
          <a:blip r:embed="rId1"/>
          <a:stretch/>
        </p:blipFill>
        <p:spPr>
          <a:xfrm>
            <a:off x="3169800" y="1659600"/>
            <a:ext cx="5851800" cy="438876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5292720" y="513000"/>
            <a:ext cx="1605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ffffff"/>
                </a:solidFill>
                <a:latin typeface="Gabriola"/>
              </a:rPr>
              <a:t>Chamber 3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Gabriola"/>
              </a:rPr>
              <a:t>RESULTS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685800" y="1855440"/>
            <a:ext cx="10131120" cy="3648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Presuming a 100% efficiency of scintillators:</a:t>
            </a:r>
            <a:br/>
            <a:br/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max. efficiency 1°  chamber = 0.8 </a:t>
            </a:r>
            <a:r>
              <a:rPr b="0" lang="en-US" sz="2800" spc="-1" strike="noStrike">
                <a:solidFill>
                  <a:srgbClr val="ffffff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 around 18000 V</a:t>
            </a:r>
            <a:br/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max. efficiency 2</a:t>
            </a:r>
            <a:r>
              <a:rPr b="0" lang="en-US" sz="2800" spc="-1" strike="noStrike" baseline="30000">
                <a:solidFill>
                  <a:srgbClr val="ffffff"/>
                </a:solidFill>
                <a:latin typeface="Calibri"/>
              </a:rPr>
              <a:t>nd 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chamber = 0.8 </a:t>
            </a:r>
            <a:r>
              <a:rPr b="0" lang="en-US" sz="2800" spc="-1" strike="noStrike">
                <a:solidFill>
                  <a:srgbClr val="ffffff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 around 18000 V</a:t>
            </a:r>
            <a:br/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max. efficiency 3</a:t>
            </a:r>
            <a:r>
              <a:rPr b="0" lang="en-US" sz="2800" spc="-1" strike="noStrike" baseline="30000">
                <a:solidFill>
                  <a:srgbClr val="ffffff"/>
                </a:solidFill>
                <a:latin typeface="Calibri"/>
              </a:rPr>
              <a:t>rd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 chamber </a:t>
            </a:r>
            <a:r>
              <a:rPr b="0" lang="en-US" sz="2800" spc="-1" strike="noStrike">
                <a:solidFill>
                  <a:srgbClr val="ffffff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 we should redo the measurement 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272</TotalTime>
  <Application>LibreOffice/6.1.1.2$Windows_X86_64 LibreOffice_project/5d19a1bfa650b796764388cd8b33a5af1f5baa1b</Application>
  <Words>317</Words>
  <Paragraphs>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2019-02-25T14:32:02Z</dcterms:created>
  <dc:creator>STUDENTE 22</dc:creator>
  <dc:description/>
  <dc:language>it-IT</dc:language>
  <cp:lastModifiedBy/>
  <dcterms:modified xsi:type="dcterms:W3CDTF">2019-03-04T20:06:45Z</dcterms:modified>
  <cp:revision>26</cp:revision>
  <dc:subject/>
  <dc:title>LICEO NICOLOSO DA RECCO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