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70" r:id="rId5"/>
    <p:sldId id="269" r:id="rId6"/>
    <p:sldId id="268" r:id="rId7"/>
    <p:sldId id="267" r:id="rId8"/>
    <p:sldId id="261" r:id="rId9"/>
    <p:sldId id="260" r:id="rId10"/>
    <p:sldId id="259" r:id="rId11"/>
    <p:sldId id="263" r:id="rId12"/>
    <p:sldId id="262" r:id="rId13"/>
    <p:sldId id="271"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 Mascia" initials="LM" lastIdx="1" clrIdx="0">
    <p:extLst>
      <p:ext uri="{19B8F6BF-5375-455C-9EA6-DF929625EA0E}">
        <p15:presenceInfo xmlns:p15="http://schemas.microsoft.com/office/powerpoint/2012/main" userId="e716bb19cea5d3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3-02T15:31:23.637" idx="1">
    <p:pos x="7680" y="0"/>
    <p:text>yo</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0E085-6650-49A5-AE60-40FBAA8346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4834CD2E-BB79-4460-8599-4E68B8257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282BAA64-20CB-482E-8775-D3F1CE67E7FB}"/>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5" name="Footer Placeholder 4">
            <a:extLst>
              <a:ext uri="{FF2B5EF4-FFF2-40B4-BE49-F238E27FC236}">
                <a16:creationId xmlns:a16="http://schemas.microsoft.com/office/drawing/2014/main" id="{FA985481-13F8-4BE7-8FE9-6E34EA5A454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D40F7ED-D434-4D72-91E4-B2171E2AEA1B}"/>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219324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4CC3-6DAA-4E73-B976-EEEEB5CF69F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E40A2E8D-4997-4C85-B4D7-C900233B82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403B779-12AD-4D55-94F1-1AB3F124BF2C}"/>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5" name="Footer Placeholder 4">
            <a:extLst>
              <a:ext uri="{FF2B5EF4-FFF2-40B4-BE49-F238E27FC236}">
                <a16:creationId xmlns:a16="http://schemas.microsoft.com/office/drawing/2014/main" id="{F6CD2BB7-4742-40B9-B955-F077DC8C6D7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FDA0265-0CC3-4C87-8B68-138D2547D1A9}"/>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46690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B8562-32C8-4605-BCF3-F3C999934C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298F37C-EAB2-44C1-9923-9FFE311C5E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3B38B12-F7CB-4312-AA6C-F7AFDE97050A}"/>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5" name="Footer Placeholder 4">
            <a:extLst>
              <a:ext uri="{FF2B5EF4-FFF2-40B4-BE49-F238E27FC236}">
                <a16:creationId xmlns:a16="http://schemas.microsoft.com/office/drawing/2014/main" id="{0CB8C2B7-D483-4DFF-9297-ECACD2F6D10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7CFBFC9-50D0-4C18-B678-E23573AE95AA}"/>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2400689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D31A-AC41-4CB1-B202-5856FE6CB23B}"/>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310399F4-9883-45B2-846B-C11B69998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70BB1F7-1491-4D26-BCA0-965DEB26F864}"/>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5" name="Footer Placeholder 4">
            <a:extLst>
              <a:ext uri="{FF2B5EF4-FFF2-40B4-BE49-F238E27FC236}">
                <a16:creationId xmlns:a16="http://schemas.microsoft.com/office/drawing/2014/main" id="{5B82A365-A2B2-482E-8927-57B89E648F5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063430C-15D2-4C5F-9792-C72B736F519D}"/>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84061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AE598-F591-42C3-A133-9D94AC3937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3D9A4134-EAC4-46EA-BB48-BCE21DB75D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D6A99C-5D70-4553-A52E-C91A5F7FC11F}"/>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5" name="Footer Placeholder 4">
            <a:extLst>
              <a:ext uri="{FF2B5EF4-FFF2-40B4-BE49-F238E27FC236}">
                <a16:creationId xmlns:a16="http://schemas.microsoft.com/office/drawing/2014/main" id="{45153FD2-0032-49B2-9F2E-17E5AF01D01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3FBA4F1-07A1-4B2B-9AF5-67C97FB8235B}"/>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180837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D2E71-A5E3-44BE-9E5B-720945D3F6B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52D2A013-A6A6-4FAC-9DDA-520D649059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78C4D2AD-9B82-4D3C-9A63-B576E93F4B6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07326343-0921-4BAA-A752-5475D0BA7D48}"/>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6" name="Footer Placeholder 5">
            <a:extLst>
              <a:ext uri="{FF2B5EF4-FFF2-40B4-BE49-F238E27FC236}">
                <a16:creationId xmlns:a16="http://schemas.microsoft.com/office/drawing/2014/main" id="{8160D885-5649-4534-BC4C-4536CAE175C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E48C8E82-E7C9-4626-8484-3030D336B59F}"/>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365163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DDEF-71C2-4A91-84A3-06C6BF303DFE}"/>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5D65F987-816B-4652-902D-22CF448D3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B91D70-0F1F-460C-927F-3B6057AF8A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1217D87B-408B-4DB3-AD31-15AC95A1D2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C6C4D0-6D3D-4DA6-A732-0BD49E1F57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DABB888B-2AF2-430D-82B9-60737ABC4FD4}"/>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8" name="Footer Placeholder 7">
            <a:extLst>
              <a:ext uri="{FF2B5EF4-FFF2-40B4-BE49-F238E27FC236}">
                <a16:creationId xmlns:a16="http://schemas.microsoft.com/office/drawing/2014/main" id="{FC831817-F061-45C4-9C5D-9AA7147E265B}"/>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03848027-2B90-4D16-9420-1A15D930832A}"/>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326463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5241D-A5AF-4CCF-8AF3-17B603E7F489}"/>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6D703698-D2E7-40D2-A5B7-8AF48F91561C}"/>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4" name="Footer Placeholder 3">
            <a:extLst>
              <a:ext uri="{FF2B5EF4-FFF2-40B4-BE49-F238E27FC236}">
                <a16:creationId xmlns:a16="http://schemas.microsoft.com/office/drawing/2014/main" id="{DC6E2BC1-CB7E-425A-A844-4D67954AF3B6}"/>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27F69C7A-7A9E-4E75-A10B-FF4260BB16B7}"/>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2094625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9EB89-EBA8-4F48-AE66-6BCC3D957445}"/>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3" name="Footer Placeholder 2">
            <a:extLst>
              <a:ext uri="{FF2B5EF4-FFF2-40B4-BE49-F238E27FC236}">
                <a16:creationId xmlns:a16="http://schemas.microsoft.com/office/drawing/2014/main" id="{35E8C51D-C6AA-4769-9E34-B404E61E06B6}"/>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E1AF1A8A-D826-496B-92A5-3AC686B5B8EF}"/>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55698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D252-C8B2-4CE4-96DA-6B2378A120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F8368E02-2B99-4E7D-813C-F7A46C470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4AE1EE1E-BD6F-4A08-B2B9-42CF176F3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2833E8-FADA-4DED-90E9-17FD5092BFD3}"/>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6" name="Footer Placeholder 5">
            <a:extLst>
              <a:ext uri="{FF2B5EF4-FFF2-40B4-BE49-F238E27FC236}">
                <a16:creationId xmlns:a16="http://schemas.microsoft.com/office/drawing/2014/main" id="{7F4BB3A1-617F-4084-9262-75A7A479EBCA}"/>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299D743-87D3-4F3C-8611-2AE35BE30375}"/>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399048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4F22-F678-402B-8F2B-1F101D1588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6C314A9A-DB82-48D8-BC57-2A7D2877E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6CC3D14B-9932-4170-B498-52077D56E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CD2B17-200C-46FB-812D-6DC0B132AE6A}"/>
              </a:ext>
            </a:extLst>
          </p:cNvPr>
          <p:cNvSpPr>
            <a:spLocks noGrp="1"/>
          </p:cNvSpPr>
          <p:nvPr>
            <p:ph type="dt" sz="half" idx="10"/>
          </p:nvPr>
        </p:nvSpPr>
        <p:spPr/>
        <p:txBody>
          <a:bodyPr/>
          <a:lstStyle/>
          <a:p>
            <a:fld id="{42AB7198-9663-4027-9018-67E259F18C22}" type="datetimeFigureOut">
              <a:rPr lang="it-IT" smtClean="0"/>
              <a:t>08/03/2019</a:t>
            </a:fld>
            <a:endParaRPr lang="it-IT"/>
          </a:p>
        </p:txBody>
      </p:sp>
      <p:sp>
        <p:nvSpPr>
          <p:cNvPr id="6" name="Footer Placeholder 5">
            <a:extLst>
              <a:ext uri="{FF2B5EF4-FFF2-40B4-BE49-F238E27FC236}">
                <a16:creationId xmlns:a16="http://schemas.microsoft.com/office/drawing/2014/main" id="{E9F4302A-258B-46D6-AD20-9FFCCE9C1AD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F6151B3-D3BD-4539-8600-B8DBBD4F9F9C}"/>
              </a:ext>
            </a:extLst>
          </p:cNvPr>
          <p:cNvSpPr>
            <a:spLocks noGrp="1"/>
          </p:cNvSpPr>
          <p:nvPr>
            <p:ph type="sldNum" sz="quarter" idx="12"/>
          </p:nvPr>
        </p:nvSpPr>
        <p:spPr/>
        <p:txBody>
          <a:bodyPr/>
          <a:lstStyle/>
          <a:p>
            <a:fld id="{B1DCB4BE-26C1-4DC0-8CF8-16DB0F8D99B6}" type="slidenum">
              <a:rPr lang="it-IT" smtClean="0"/>
              <a:t>‹N›</a:t>
            </a:fld>
            <a:endParaRPr lang="it-IT"/>
          </a:p>
        </p:txBody>
      </p:sp>
    </p:spTree>
    <p:extLst>
      <p:ext uri="{BB962C8B-B14F-4D97-AF65-F5344CB8AC3E}">
        <p14:creationId xmlns:p14="http://schemas.microsoft.com/office/powerpoint/2010/main" val="688037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81E9F-46A8-4501-9FED-39395D83F3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29A6B446-E5DF-4222-91D8-BA81D36F2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B6EE479-31E4-4422-A208-70B19002B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B7198-9663-4027-9018-67E259F18C22}" type="datetimeFigureOut">
              <a:rPr lang="it-IT" smtClean="0"/>
              <a:t>08/03/2019</a:t>
            </a:fld>
            <a:endParaRPr lang="it-IT"/>
          </a:p>
        </p:txBody>
      </p:sp>
      <p:sp>
        <p:nvSpPr>
          <p:cNvPr id="5" name="Footer Placeholder 4">
            <a:extLst>
              <a:ext uri="{FF2B5EF4-FFF2-40B4-BE49-F238E27FC236}">
                <a16:creationId xmlns:a16="http://schemas.microsoft.com/office/drawing/2014/main" id="{F161C428-5FBA-4EA8-84A1-2645801EC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F6F0E233-5A09-4C6E-B8A6-84733D04BF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CB4BE-26C1-4DC0-8CF8-16DB0F8D99B6}" type="slidenum">
              <a:rPr lang="it-IT" smtClean="0"/>
              <a:t>‹N›</a:t>
            </a:fld>
            <a:endParaRPr lang="it-IT"/>
          </a:p>
        </p:txBody>
      </p:sp>
    </p:spTree>
    <p:extLst>
      <p:ext uri="{BB962C8B-B14F-4D97-AF65-F5344CB8AC3E}">
        <p14:creationId xmlns:p14="http://schemas.microsoft.com/office/powerpoint/2010/main" val="2576319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comments" Target="../comments/commen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F9D49269-F1B5-4B32-A61E-9A5946220FAA}"/>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22847"/>
            <a:ext cx="12192000" cy="6858000"/>
          </a:xfrm>
          <a:prstGeom prst="rect">
            <a:avLst/>
          </a:prstGeom>
        </p:spPr>
      </p:pic>
      <p:sp>
        <p:nvSpPr>
          <p:cNvPr id="2" name="Title 1">
            <a:extLst>
              <a:ext uri="{FF2B5EF4-FFF2-40B4-BE49-F238E27FC236}">
                <a16:creationId xmlns:a16="http://schemas.microsoft.com/office/drawing/2014/main" id="{569B64ED-C15B-40B8-9EB2-D7D2772359D2}"/>
              </a:ext>
            </a:extLst>
          </p:cNvPr>
          <p:cNvSpPr>
            <a:spLocks noGrp="1"/>
          </p:cNvSpPr>
          <p:nvPr>
            <p:ph type="ctrTitle"/>
          </p:nvPr>
        </p:nvSpPr>
        <p:spPr>
          <a:xfrm>
            <a:off x="820563" y="1181686"/>
            <a:ext cx="10302240" cy="2462602"/>
          </a:xfrm>
        </p:spPr>
        <p:txBody>
          <a:bodyPr>
            <a:normAutofit fontScale="90000"/>
          </a:bodyPr>
          <a:lstStyle/>
          <a:p>
            <a:r>
              <a:rPr lang="it-IT" sz="8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1"/>
                    </a:gs>
                    <a:gs pos="100000">
                      <a:schemeClr val="tx1"/>
                    </a:gs>
                  </a:gsLst>
                  <a:lin ang="5400000" scaled="1"/>
                </a:gradFill>
                <a:latin typeface="Bahnschrift Condensed" panose="020B0502040204020203" pitchFamily="34" charset="0"/>
              </a:rPr>
              <a:t>CAGL-02 / CAGL-03</a:t>
            </a:r>
            <a:br>
              <a:rPr lang="it-IT" sz="8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1"/>
                    </a:gs>
                    <a:gs pos="100000">
                      <a:schemeClr val="tx1"/>
                    </a:gs>
                  </a:gsLst>
                  <a:lin ang="5400000" scaled="1"/>
                </a:gradFill>
                <a:latin typeface="Bahnschrift Condensed" panose="020B0502040204020203" pitchFamily="34" charset="0"/>
              </a:rPr>
            </a:br>
            <a:r>
              <a:rPr lang="it-IT" sz="8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1"/>
                    </a:gs>
                    <a:gs pos="100000">
                      <a:schemeClr val="tx1"/>
                    </a:gs>
                  </a:gsLst>
                  <a:lin ang="5400000" scaled="1"/>
                </a:gradFill>
                <a:latin typeface="Bahnschrift Condensed" panose="020B0502040204020203" pitchFamily="34" charset="0"/>
              </a:rPr>
              <a:t>Liceo scientifico Michelangelo &amp; Liceo scientifico Alberti</a:t>
            </a:r>
          </a:p>
        </p:txBody>
      </p:sp>
      <p:sp>
        <p:nvSpPr>
          <p:cNvPr id="3" name="Subtitle 2">
            <a:extLst>
              <a:ext uri="{FF2B5EF4-FFF2-40B4-BE49-F238E27FC236}">
                <a16:creationId xmlns:a16="http://schemas.microsoft.com/office/drawing/2014/main" id="{ADBECCA9-C964-403A-ADA7-9733DB15A1CF}"/>
              </a:ext>
            </a:extLst>
          </p:cNvPr>
          <p:cNvSpPr>
            <a:spLocks noGrp="1"/>
          </p:cNvSpPr>
          <p:nvPr>
            <p:ph type="subTitle" idx="1"/>
          </p:nvPr>
        </p:nvSpPr>
        <p:spPr>
          <a:xfrm>
            <a:off x="1524000" y="3644288"/>
            <a:ext cx="9144000" cy="1655762"/>
          </a:xfrm>
        </p:spPr>
        <p:txBody>
          <a:bodyPr>
            <a:normAutofit/>
          </a:bodyPr>
          <a:lstStyle/>
          <a:p>
            <a:r>
              <a:rPr lang="it-IT" sz="72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1000">
                      <a:schemeClr val="accent1">
                        <a:lumMod val="0"/>
                        <a:lumOff val="100000"/>
                      </a:schemeClr>
                    </a:gs>
                    <a:gs pos="0">
                      <a:schemeClr val="tx1"/>
                    </a:gs>
                    <a:gs pos="100000">
                      <a:schemeClr val="tx1"/>
                    </a:gs>
                  </a:gsLst>
                  <a:lin ang="5400000" scaled="1"/>
                </a:gradFill>
                <a:latin typeface="Bahnschrift Condensed" panose="020B0502040204020203" pitchFamily="34" charset="0"/>
              </a:rPr>
              <a:t>present . . .</a:t>
            </a:r>
            <a:endParaRPr lang="it-IT" sz="7200" dirty="0">
              <a:ln w="19050">
                <a:gradFill>
                  <a:gsLst>
                    <a:gs pos="0">
                      <a:schemeClr val="accent1">
                        <a:lumMod val="5000"/>
                        <a:lumOff val="95000"/>
                      </a:schemeClr>
                    </a:gs>
                    <a:gs pos="4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51000">
                    <a:schemeClr val="accent1">
                      <a:lumMod val="0"/>
                      <a:lumOff val="100000"/>
                    </a:schemeClr>
                  </a:gs>
                  <a:gs pos="0">
                    <a:schemeClr val="tx1"/>
                  </a:gs>
                  <a:gs pos="100000">
                    <a:schemeClr val="tx1"/>
                  </a:gs>
                </a:gsLst>
                <a:lin ang="5400000" scaled="1"/>
              </a:gradFill>
            </a:endParaRPr>
          </a:p>
        </p:txBody>
      </p:sp>
      <p:sp>
        <p:nvSpPr>
          <p:cNvPr id="7" name="TextBox 6">
            <a:extLst>
              <a:ext uri="{FF2B5EF4-FFF2-40B4-BE49-F238E27FC236}">
                <a16:creationId xmlns:a16="http://schemas.microsoft.com/office/drawing/2014/main" id="{ED8249E1-A90F-49DB-B785-27B740492689}"/>
              </a:ext>
            </a:extLst>
          </p:cNvPr>
          <p:cNvSpPr txBox="1"/>
          <p:nvPr/>
        </p:nvSpPr>
        <p:spPr>
          <a:xfrm>
            <a:off x="2264898" y="5247058"/>
            <a:ext cx="7413571" cy="1569660"/>
          </a:xfrm>
          <a:prstGeom prst="rect">
            <a:avLst/>
          </a:prstGeom>
          <a:noFill/>
        </p:spPr>
        <p:txBody>
          <a:bodyPr wrap="square" rtlCol="0">
            <a:spAutoFit/>
          </a:bodyPr>
          <a:lstStyle/>
          <a:p>
            <a:pPr algn="ctr"/>
            <a: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6000">
                      <a:schemeClr val="accent1">
                        <a:lumMod val="5000"/>
                        <a:lumOff val="95000"/>
                      </a:schemeClr>
                    </a:gs>
                    <a:gs pos="0">
                      <a:schemeClr val="tx2"/>
                    </a:gs>
                    <a:gs pos="100000">
                      <a:schemeClr val="tx2"/>
                    </a:gs>
                  </a:gsLst>
                  <a:lin ang="5400000" scaled="1"/>
                </a:gradFill>
                <a:latin typeface="Bahnschrift Condensed" panose="020B0502040204020203" pitchFamily="34" charset="0"/>
              </a:rPr>
              <a:t>Benedetta Pitzalis, Luca Mascia Liceo Michelangelo</a:t>
            </a:r>
            <a:b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6000">
                      <a:schemeClr val="accent1">
                        <a:lumMod val="5000"/>
                        <a:lumOff val="95000"/>
                      </a:schemeClr>
                    </a:gs>
                    <a:gs pos="0">
                      <a:schemeClr val="tx2"/>
                    </a:gs>
                    <a:gs pos="100000">
                      <a:schemeClr val="tx2"/>
                    </a:gs>
                  </a:gsLst>
                  <a:lin ang="5400000" scaled="1"/>
                </a:gradFill>
                <a:latin typeface="Bahnschrift Condensed" panose="020B0502040204020203" pitchFamily="34" charset="0"/>
              </a:rPr>
            </a:br>
            <a: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6000">
                      <a:schemeClr val="accent1">
                        <a:lumMod val="5000"/>
                        <a:lumOff val="95000"/>
                      </a:schemeClr>
                    </a:gs>
                    <a:gs pos="0">
                      <a:schemeClr val="tx2"/>
                    </a:gs>
                    <a:gs pos="100000">
                      <a:schemeClr val="tx2"/>
                    </a:gs>
                  </a:gsLst>
                  <a:lin ang="5400000" scaled="1"/>
                </a:gradFill>
                <a:latin typeface="Bahnschrift Condensed" panose="020B0502040204020203" pitchFamily="34" charset="0"/>
              </a:rPr>
              <a:t>Gabriele Todde, Leonardo Porcu Liceo Alberti</a:t>
            </a:r>
          </a:p>
          <a:p>
            <a:pPr algn="ctr"/>
            <a: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6000">
                      <a:schemeClr val="accent1">
                        <a:lumMod val="5000"/>
                        <a:lumOff val="95000"/>
                      </a:schemeClr>
                    </a:gs>
                    <a:gs pos="0">
                      <a:schemeClr val="tx2"/>
                    </a:gs>
                    <a:gs pos="100000">
                      <a:schemeClr val="tx2"/>
                    </a:gs>
                  </a:gsLst>
                  <a:lin ang="5400000" scaled="1"/>
                </a:gradFill>
                <a:latin typeface="Bahnschrift Condensed" panose="020B0502040204020203" pitchFamily="34" charset="0"/>
              </a:rPr>
              <a:t> Torino, March 8th, 2019</a:t>
            </a:r>
            <a:endParaRPr lang="it-IT" sz="3200" dirty="0">
              <a:gradFill>
                <a:gsLst>
                  <a:gs pos="46000">
                    <a:schemeClr val="accent1">
                      <a:lumMod val="5000"/>
                      <a:lumOff val="95000"/>
                    </a:schemeClr>
                  </a:gs>
                  <a:gs pos="0">
                    <a:schemeClr val="tx2"/>
                  </a:gs>
                  <a:gs pos="100000">
                    <a:schemeClr val="tx2"/>
                  </a:gs>
                </a:gsLst>
                <a:lin ang="5400000" scaled="1"/>
              </a:gradFill>
            </a:endParaRPr>
          </a:p>
        </p:txBody>
      </p:sp>
    </p:spTree>
    <p:extLst>
      <p:ext uri="{BB962C8B-B14F-4D97-AF65-F5344CB8AC3E}">
        <p14:creationId xmlns:p14="http://schemas.microsoft.com/office/powerpoint/2010/main" val="35029997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9457A699-F952-4AA3-9E9A-CB9D3544A6A1}"/>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38608E-8048-4132-9801-41EA0CFEB9B8}"/>
              </a:ext>
            </a:extLst>
          </p:cNvPr>
          <p:cNvSpPr>
            <a:spLocks noGrp="1"/>
          </p:cNvSpPr>
          <p:nvPr>
            <p:ph type="title"/>
          </p:nvPr>
        </p:nvSpPr>
        <p:spPr>
          <a:xfrm>
            <a:off x="838200" y="4588"/>
            <a:ext cx="10515600" cy="1325563"/>
          </a:xfrm>
        </p:spPr>
        <p:txBody>
          <a:bodyPr>
            <a:normAutofit/>
          </a:bodyPr>
          <a:lstStyle/>
          <a:p>
            <a:pPr algn="ctr"/>
            <a:r>
              <a:rPr lang="it-IT" sz="54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NURAXI FIGUS</a:t>
            </a:r>
            <a:endParaRPr lang="it-IT" sz="5400" dirty="0">
              <a:gradFill>
                <a:gsLst>
                  <a:gs pos="53000">
                    <a:schemeClr val="accent1">
                      <a:lumMod val="5000"/>
                      <a:lumOff val="95000"/>
                    </a:schemeClr>
                  </a:gs>
                  <a:gs pos="0">
                    <a:schemeClr val="tx2"/>
                  </a:gs>
                  <a:gs pos="100000">
                    <a:schemeClr val="tx2"/>
                  </a:gs>
                </a:gsLst>
                <a:lin ang="5400000" scaled="1"/>
              </a:gradFill>
            </a:endParaRPr>
          </a:p>
        </p:txBody>
      </p:sp>
      <p:pic>
        <p:nvPicPr>
          <p:cNvPr id="9" name="Picture 8">
            <a:extLst>
              <a:ext uri="{FF2B5EF4-FFF2-40B4-BE49-F238E27FC236}">
                <a16:creationId xmlns:a16="http://schemas.microsoft.com/office/drawing/2014/main" id="{A3E1858E-85BD-4B06-BDDB-2FC5DC13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598" y="3696747"/>
            <a:ext cx="3640313" cy="2372704"/>
          </a:xfrm>
          <a:prstGeom prst="rect">
            <a:avLst/>
          </a:prstGeom>
        </p:spPr>
      </p:pic>
      <p:pic>
        <p:nvPicPr>
          <p:cNvPr id="12" name="Content Placeholder 11">
            <a:extLst>
              <a:ext uri="{FF2B5EF4-FFF2-40B4-BE49-F238E27FC236}">
                <a16:creationId xmlns:a16="http://schemas.microsoft.com/office/drawing/2014/main" id="{8EFEF21F-797C-448A-80F9-E4DA34A7A5D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33598" y="1158461"/>
            <a:ext cx="3640313" cy="2398070"/>
          </a:xfrm>
        </p:spPr>
      </p:pic>
      <p:sp>
        <p:nvSpPr>
          <p:cNvPr id="15" name="Rectangle 14">
            <a:extLst>
              <a:ext uri="{FF2B5EF4-FFF2-40B4-BE49-F238E27FC236}">
                <a16:creationId xmlns:a16="http://schemas.microsoft.com/office/drawing/2014/main" id="{E68DE9E8-56DF-4692-8674-6E571B6B817F}"/>
              </a:ext>
            </a:extLst>
          </p:cNvPr>
          <p:cNvSpPr/>
          <p:nvPr/>
        </p:nvSpPr>
        <p:spPr>
          <a:xfrm>
            <a:off x="4610388" y="1033261"/>
            <a:ext cx="7091282" cy="1754326"/>
          </a:xfrm>
          <a:prstGeom prst="rect">
            <a:avLst/>
          </a:prstGeom>
        </p:spPr>
        <p:txBody>
          <a:bodyPr wrap="square">
            <a:spAutoFit/>
          </a:bodyPr>
          <a:lstStyle/>
          <a:p>
            <a:r>
              <a:rPr lang="it-IT" sz="36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Started in 1930 </a:t>
            </a:r>
            <a:br>
              <a:rPr lang="it-IT" sz="36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br>
            <a:r>
              <a:rPr lang="it-IT" sz="36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1976: control of «carbosulcis» Connection of the old mine of Nuraxi Figus and Seruci</a:t>
            </a:r>
            <a:endParaRPr lang="it-IT" sz="3600" dirty="0">
              <a:gradFill>
                <a:gsLst>
                  <a:gs pos="53000">
                    <a:schemeClr val="accent1">
                      <a:lumMod val="5000"/>
                      <a:lumOff val="95000"/>
                    </a:schemeClr>
                  </a:gs>
                  <a:gs pos="0">
                    <a:schemeClr val="tx2"/>
                  </a:gs>
                  <a:gs pos="100000">
                    <a:schemeClr val="tx2"/>
                  </a:gs>
                </a:gsLst>
                <a:lin ang="5400000" scaled="1"/>
              </a:gradFill>
            </a:endParaRPr>
          </a:p>
        </p:txBody>
      </p:sp>
      <p:sp>
        <p:nvSpPr>
          <p:cNvPr id="16" name="Rectangle 15">
            <a:extLst>
              <a:ext uri="{FF2B5EF4-FFF2-40B4-BE49-F238E27FC236}">
                <a16:creationId xmlns:a16="http://schemas.microsoft.com/office/drawing/2014/main" id="{7E1093FF-EEA2-4735-96DF-5E39435A0B66}"/>
              </a:ext>
            </a:extLst>
          </p:cNvPr>
          <p:cNvSpPr/>
          <p:nvPr/>
        </p:nvSpPr>
        <p:spPr>
          <a:xfrm>
            <a:off x="4610388" y="2787587"/>
            <a:ext cx="7091282" cy="3600986"/>
          </a:xfrm>
          <a:prstGeom prst="rect">
            <a:avLst/>
          </a:prstGeom>
        </p:spPr>
        <p:txBody>
          <a:bodyPr wrap="square">
            <a:spAutoFit/>
          </a:bodyPr>
          <a:lstStyle/>
          <a:p>
            <a:r>
              <a:rPr lang="it-IT" sz="36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9000">
                      <a:schemeClr val="accent1">
                        <a:lumMod val="5000"/>
                        <a:lumOff val="95000"/>
                      </a:schemeClr>
                    </a:gs>
                    <a:gs pos="0">
                      <a:schemeClr val="tx2"/>
                    </a:gs>
                    <a:gs pos="100000">
                      <a:schemeClr val="tx2"/>
                    </a:gs>
                  </a:gsLst>
                  <a:lin ang="5400000" scaled="1"/>
                </a:gradFill>
                <a:latin typeface="Bahnschrift Condensed" panose="020B0502040204020203" pitchFamily="34" charset="0"/>
              </a:rPr>
              <a:t>Why are we using this mine?</a:t>
            </a:r>
            <a:br>
              <a:rPr lang="it-IT" sz="36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9000">
                      <a:schemeClr val="accent1">
                        <a:lumMod val="5000"/>
                        <a:lumOff val="95000"/>
                      </a:schemeClr>
                    </a:gs>
                    <a:gs pos="0">
                      <a:schemeClr val="tx2"/>
                    </a:gs>
                    <a:gs pos="100000">
                      <a:schemeClr val="tx2"/>
                    </a:gs>
                  </a:gsLst>
                  <a:lin ang="5400000" scaled="1"/>
                </a:gradFill>
                <a:latin typeface="Bahnschrift Condensed" panose="020B0502040204020203" pitchFamily="34" charset="0"/>
              </a:rPr>
            </a:br>
            <a: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9000">
                      <a:schemeClr val="accent1">
                        <a:lumMod val="5000"/>
                        <a:lumOff val="95000"/>
                      </a:schemeClr>
                    </a:gs>
                    <a:gs pos="0">
                      <a:schemeClr val="tx2"/>
                    </a:gs>
                    <a:gs pos="100000">
                      <a:schemeClr val="tx2"/>
                    </a:gs>
                  </a:gsLst>
                  <a:lin ang="5400000" scaled="1"/>
                </a:gradFill>
                <a:latin typeface="Bahnschrift Condensed" panose="020B0502040204020203" pitchFamily="34" charset="0"/>
              </a:rPr>
              <a:t>-Because it is 500m deep and with many galleries at different depths.</a:t>
            </a:r>
            <a:b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9000">
                      <a:schemeClr val="accent1">
                        <a:lumMod val="5000"/>
                        <a:lumOff val="95000"/>
                      </a:schemeClr>
                    </a:gs>
                    <a:gs pos="0">
                      <a:schemeClr val="tx2"/>
                    </a:gs>
                    <a:gs pos="100000">
                      <a:schemeClr val="tx2"/>
                    </a:gs>
                  </a:gsLst>
                  <a:lin ang="5400000" scaled="1"/>
                </a:gradFill>
                <a:latin typeface="Bahnschrift Condensed" panose="020B0502040204020203" pitchFamily="34" charset="0"/>
              </a:rPr>
            </a:br>
            <a: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9000">
                      <a:schemeClr val="accent1">
                        <a:lumMod val="5000"/>
                        <a:lumOff val="95000"/>
                      </a:schemeClr>
                    </a:gs>
                    <a:gs pos="0">
                      <a:schemeClr val="tx2"/>
                    </a:gs>
                    <a:gs pos="100000">
                      <a:schemeClr val="tx2"/>
                    </a:gs>
                  </a:gsLst>
                  <a:lin ang="5400000" scaled="1"/>
                </a:gradFill>
                <a:latin typeface="Bahnschrift Condensed" panose="020B0502040204020203" pitchFamily="34" charset="0"/>
              </a:rPr>
              <a:t>-We know the average density of rock, which is an important parameter for the muon flux.</a:t>
            </a:r>
            <a:b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9000">
                      <a:schemeClr val="accent1">
                        <a:lumMod val="5000"/>
                        <a:lumOff val="95000"/>
                      </a:schemeClr>
                    </a:gs>
                    <a:gs pos="0">
                      <a:schemeClr val="tx2"/>
                    </a:gs>
                    <a:gs pos="100000">
                      <a:schemeClr val="tx2"/>
                    </a:gs>
                  </a:gsLst>
                  <a:lin ang="5400000" scaled="1"/>
                </a:gradFill>
                <a:latin typeface="Bahnschrift Condensed" panose="020B0502040204020203" pitchFamily="34" charset="0"/>
              </a:rPr>
            </a:br>
            <a: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9000">
                      <a:schemeClr val="accent1">
                        <a:lumMod val="5000"/>
                        <a:lumOff val="95000"/>
                      </a:schemeClr>
                    </a:gs>
                    <a:gs pos="0">
                      <a:schemeClr val="tx2"/>
                    </a:gs>
                    <a:gs pos="100000">
                      <a:schemeClr val="tx2"/>
                    </a:gs>
                  </a:gsLst>
                  <a:lin ang="5400000" scaled="1"/>
                </a:gradFill>
                <a:latin typeface="Bahnschrift Condensed" panose="020B0502040204020203" pitchFamily="34" charset="0"/>
              </a:rPr>
              <a:t>-It’s easy to move aside, it’s constantly monitored, and there is electricity.</a:t>
            </a:r>
            <a:endParaRPr lang="it-IT" sz="3600" dirty="0">
              <a:gradFill>
                <a:gsLst>
                  <a:gs pos="49000">
                    <a:schemeClr val="accent1">
                      <a:lumMod val="5000"/>
                      <a:lumOff val="95000"/>
                    </a:schemeClr>
                  </a:gs>
                  <a:gs pos="0">
                    <a:schemeClr val="tx2"/>
                  </a:gs>
                  <a:gs pos="100000">
                    <a:schemeClr val="tx2"/>
                  </a:gs>
                </a:gsLst>
                <a:lin ang="5400000" scaled="1"/>
              </a:gradFill>
            </a:endParaRPr>
          </a:p>
        </p:txBody>
      </p:sp>
    </p:spTree>
    <p:extLst>
      <p:ext uri="{BB962C8B-B14F-4D97-AF65-F5344CB8AC3E}">
        <p14:creationId xmlns:p14="http://schemas.microsoft.com/office/powerpoint/2010/main" val="14033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repeatCount="indefinite" fill="hold" display="0">
                  <p:stCondLst>
                    <p:cond delay="indefinite"/>
                  </p:stCondLst>
                </p:cTn>
                <p:tgtEl>
                  <p:spTgt spid="4"/>
                </p:tgtEl>
              </p:cMediaNode>
            </p:vide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ED54E450-0311-4AC5-8556-42DAD082E6C6}"/>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20F8F8-8E69-477D-A79C-2EBE0C36473E}"/>
              </a:ext>
            </a:extLst>
          </p:cNvPr>
          <p:cNvSpPr>
            <a:spLocks noGrp="1"/>
          </p:cNvSpPr>
          <p:nvPr>
            <p:ph type="title"/>
          </p:nvPr>
        </p:nvSpPr>
        <p:spPr>
          <a:xfrm>
            <a:off x="765313" y="135686"/>
            <a:ext cx="10515600" cy="1325563"/>
          </a:xfrm>
        </p:spPr>
        <p:txBody>
          <a:bodyPr>
            <a:normAutofit/>
          </a:bodyPr>
          <a:lstStyle/>
          <a:p>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49000">
                      <a:schemeClr val="accent1">
                        <a:lumMod val="5000"/>
                        <a:lumOff val="95000"/>
                      </a:schemeClr>
                    </a:gs>
                    <a:gs pos="0">
                      <a:schemeClr val="tx2"/>
                    </a:gs>
                    <a:gs pos="100000">
                      <a:schemeClr val="tx2"/>
                    </a:gs>
                  </a:gsLst>
                  <a:lin ang="5400000" scaled="1"/>
                </a:gradFill>
                <a:latin typeface="Bahnschrift Condensed" panose="020B0502040204020203" pitchFamily="34" charset="0"/>
              </a:rPr>
              <a:t>The ARIA Project</a:t>
            </a:r>
            <a:endParaRPr lang="it-IT" sz="6000" dirty="0">
              <a:gradFill>
                <a:gsLst>
                  <a:gs pos="49000">
                    <a:schemeClr val="accent1">
                      <a:lumMod val="5000"/>
                      <a:lumOff val="95000"/>
                    </a:schemeClr>
                  </a:gs>
                  <a:gs pos="0">
                    <a:schemeClr val="tx2"/>
                  </a:gs>
                  <a:gs pos="100000">
                    <a:schemeClr val="tx2"/>
                  </a:gs>
                </a:gsLst>
                <a:lin ang="5400000" scaled="1"/>
              </a:gradFill>
            </a:endParaRPr>
          </a:p>
        </p:txBody>
      </p:sp>
      <p:pic>
        <p:nvPicPr>
          <p:cNvPr id="8" name="Content Placeholder 7">
            <a:extLst>
              <a:ext uri="{FF2B5EF4-FFF2-40B4-BE49-F238E27FC236}">
                <a16:creationId xmlns:a16="http://schemas.microsoft.com/office/drawing/2014/main" id="{2CBE035A-62E7-479B-9DA7-0CF047A710D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65313" y="1461249"/>
            <a:ext cx="4695472" cy="3187183"/>
          </a:xfrm>
        </p:spPr>
      </p:pic>
      <p:sp>
        <p:nvSpPr>
          <p:cNvPr id="11" name="TextBox 10">
            <a:extLst>
              <a:ext uri="{FF2B5EF4-FFF2-40B4-BE49-F238E27FC236}">
                <a16:creationId xmlns:a16="http://schemas.microsoft.com/office/drawing/2014/main" id="{D7B11332-EE51-4A9C-9B73-DB7275CEEE22}"/>
              </a:ext>
            </a:extLst>
          </p:cNvPr>
          <p:cNvSpPr txBox="1"/>
          <p:nvPr/>
        </p:nvSpPr>
        <p:spPr>
          <a:xfrm>
            <a:off x="5604336" y="931182"/>
            <a:ext cx="6137090" cy="4308872"/>
          </a:xfrm>
          <a:prstGeom prst="rect">
            <a:avLst/>
          </a:prstGeom>
          <a:noFill/>
        </p:spPr>
        <p:txBody>
          <a:bodyPr wrap="square" rtlCol="0">
            <a:spAutoFit/>
          </a:bodyPr>
          <a:lstStyle/>
          <a:p>
            <a: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1000">
                      <a:schemeClr val="accent1">
                        <a:lumMod val="5000"/>
                        <a:lumOff val="95000"/>
                      </a:schemeClr>
                    </a:gs>
                    <a:gs pos="0">
                      <a:schemeClr val="tx2"/>
                    </a:gs>
                    <a:gs pos="100000">
                      <a:schemeClr val="tx2"/>
                    </a:gs>
                  </a:gsLst>
                  <a:lin ang="5400000" scaled="1"/>
                </a:gradFill>
                <a:latin typeface="Bahnschrift Condensed" panose="020B0502040204020203" pitchFamily="34" charset="0"/>
              </a:rPr>
              <a:t>A 300m high column for distillation of Aragon 40 will be placed in the mine. This gas is going to be used in the «DarkSide» project, Which has the obkective to observe dark matter particles.</a:t>
            </a:r>
            <a:b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1000">
                      <a:schemeClr val="accent1">
                        <a:lumMod val="5000"/>
                        <a:lumOff val="95000"/>
                      </a:schemeClr>
                    </a:gs>
                    <a:gs pos="0">
                      <a:schemeClr val="tx2"/>
                    </a:gs>
                    <a:gs pos="100000">
                      <a:schemeClr val="tx2"/>
                    </a:gs>
                  </a:gsLst>
                  <a:lin ang="5400000" scaled="1"/>
                </a:gradFill>
                <a:latin typeface="Bahnschrift Condensed" panose="020B0502040204020203" pitchFamily="34" charset="0"/>
              </a:rPr>
            </a:br>
            <a: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1000">
                      <a:schemeClr val="accent1">
                        <a:lumMod val="5000"/>
                        <a:lumOff val="95000"/>
                      </a:schemeClr>
                    </a:gs>
                    <a:gs pos="0">
                      <a:schemeClr val="tx2"/>
                    </a:gs>
                    <a:gs pos="100000">
                      <a:schemeClr val="tx2"/>
                    </a:gs>
                  </a:gsLst>
                  <a:lin ang="5400000" scaled="1"/>
                </a:gradFill>
                <a:latin typeface="Bahnschrift Condensed" panose="020B0502040204020203" pitchFamily="34" charset="0"/>
              </a:rPr>
              <a:t>After the period of distilaltion the colimn will be used from other companies to distillate other gasses.</a:t>
            </a:r>
            <a:br>
              <a:rPr lang="it-IT" sz="20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1000">
                      <a:schemeClr val="accent1">
                        <a:lumMod val="5000"/>
                        <a:lumOff val="95000"/>
                      </a:schemeClr>
                    </a:gs>
                    <a:gs pos="0">
                      <a:schemeClr val="tx2"/>
                    </a:gs>
                    <a:gs pos="100000">
                      <a:schemeClr val="tx2"/>
                    </a:gs>
                  </a:gsLst>
                  <a:lin ang="5400000" scaled="1"/>
                </a:gradFill>
                <a:latin typeface="Bahnschrift Condensed" panose="020B0502040204020203" pitchFamily="34" charset="0"/>
              </a:rPr>
            </a:br>
            <a:endParaRPr lang="it-IT" sz="2000" dirty="0">
              <a:gradFill>
                <a:gsLst>
                  <a:gs pos="51000">
                    <a:schemeClr val="accent1">
                      <a:lumMod val="5000"/>
                      <a:lumOff val="95000"/>
                    </a:schemeClr>
                  </a:gs>
                  <a:gs pos="0">
                    <a:schemeClr val="tx2"/>
                  </a:gs>
                  <a:gs pos="100000">
                    <a:schemeClr val="tx2"/>
                  </a:gs>
                </a:gsLst>
                <a:lin ang="5400000" scaled="1"/>
              </a:gradFill>
            </a:endParaRPr>
          </a:p>
        </p:txBody>
      </p:sp>
      <p:sp>
        <p:nvSpPr>
          <p:cNvPr id="12" name="TextBox 11">
            <a:extLst>
              <a:ext uri="{FF2B5EF4-FFF2-40B4-BE49-F238E27FC236}">
                <a16:creationId xmlns:a16="http://schemas.microsoft.com/office/drawing/2014/main" id="{87B5D333-1B4C-4F27-8358-2BA7E079E349}"/>
              </a:ext>
            </a:extLst>
          </p:cNvPr>
          <p:cNvSpPr txBox="1"/>
          <p:nvPr/>
        </p:nvSpPr>
        <p:spPr>
          <a:xfrm>
            <a:off x="655761" y="4895499"/>
            <a:ext cx="9581322" cy="1569660"/>
          </a:xfrm>
          <a:prstGeom prst="rect">
            <a:avLst/>
          </a:prstGeom>
          <a:noFill/>
        </p:spPr>
        <p:txBody>
          <a:bodyPr wrap="square" rtlCol="0">
            <a:spAutoFit/>
          </a:bodyPr>
          <a:lstStyle/>
          <a:p>
            <a:r>
              <a:rPr lang="it-IT" sz="32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48000">
                      <a:schemeClr val="accent1">
                        <a:lumMod val="5000"/>
                        <a:lumOff val="95000"/>
                      </a:schemeClr>
                    </a:gs>
                    <a:gs pos="0">
                      <a:schemeClr val="tx2"/>
                    </a:gs>
                    <a:gs pos="100000">
                      <a:schemeClr val="tx2"/>
                    </a:gs>
                  </a:gsLst>
                  <a:lin ang="5400000" scaled="1"/>
                </a:gradFill>
                <a:latin typeface="Bahnschrift Condensed" panose="020B0502040204020203" pitchFamily="34" charset="0"/>
              </a:rPr>
              <a:t>Our measurement could also provide information about the amount of ionizing radiation, which plays an important role int he process of distillation.</a:t>
            </a:r>
            <a:endParaRPr lang="it-IT" sz="3200" dirty="0">
              <a:gradFill>
                <a:gsLst>
                  <a:gs pos="48000">
                    <a:schemeClr val="accent1">
                      <a:lumMod val="5000"/>
                      <a:lumOff val="95000"/>
                    </a:schemeClr>
                  </a:gs>
                  <a:gs pos="0">
                    <a:schemeClr val="tx2"/>
                  </a:gs>
                  <a:gs pos="100000">
                    <a:schemeClr val="tx2"/>
                  </a:gs>
                </a:gsLst>
                <a:lin ang="5400000" scaled="1"/>
              </a:gradFill>
            </a:endParaRPr>
          </a:p>
        </p:txBody>
      </p:sp>
    </p:spTree>
    <p:extLst>
      <p:ext uri="{BB962C8B-B14F-4D97-AF65-F5344CB8AC3E}">
        <p14:creationId xmlns:p14="http://schemas.microsoft.com/office/powerpoint/2010/main" val="168394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vol="80000">
                <p:cTn id="24" repeatCount="indefinite" fill="hold" display="0">
                  <p:stCondLst>
                    <p:cond delay="indefinite"/>
                  </p:stCondLst>
                </p:cTn>
                <p:tgtEl>
                  <p:spTgt spid="4"/>
                </p:tgtEl>
              </p:cMediaNode>
            </p:vide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61293331-82AF-4DD3-84B5-D8FF33A619AD}"/>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36" y="186080"/>
            <a:ext cx="4867422" cy="3242920"/>
          </a:xfrm>
          <a:prstGeom prst="rect">
            <a:avLst/>
          </a:prstGeom>
        </p:spPr>
      </p:pic>
      <p:pic>
        <p:nvPicPr>
          <p:cNvPr id="3" name="Immagin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3685" y="183834"/>
            <a:ext cx="5127388" cy="3245166"/>
          </a:xfrm>
          <a:prstGeom prst="rect">
            <a:avLst/>
          </a:prstGeom>
        </p:spPr>
      </p:pic>
      <p:pic>
        <p:nvPicPr>
          <p:cNvPr id="5" name="Immagin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436" y="3615080"/>
            <a:ext cx="4867422" cy="3167938"/>
          </a:xfrm>
          <a:prstGeom prst="rect">
            <a:avLst/>
          </a:prstGeom>
        </p:spPr>
      </p:pic>
      <p:pic>
        <p:nvPicPr>
          <p:cNvPr id="8" name="Immagin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3685" y="3612835"/>
            <a:ext cx="5127388" cy="3170184"/>
          </a:xfrm>
          <a:prstGeom prst="rect">
            <a:avLst/>
          </a:prstGeom>
        </p:spPr>
      </p:pic>
    </p:spTree>
    <p:extLst>
      <p:ext uri="{BB962C8B-B14F-4D97-AF65-F5344CB8AC3E}">
        <p14:creationId xmlns:p14="http://schemas.microsoft.com/office/powerpoint/2010/main" val="377224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9457A699-F952-4AA3-9E9A-CB9D3544A6A1}"/>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38608E-8048-4132-9801-41EA0CFEB9B8}"/>
              </a:ext>
            </a:extLst>
          </p:cNvPr>
          <p:cNvSpPr>
            <a:spLocks noGrp="1"/>
          </p:cNvSpPr>
          <p:nvPr>
            <p:ph type="title"/>
          </p:nvPr>
        </p:nvSpPr>
        <p:spPr>
          <a:xfrm>
            <a:off x="838200" y="2292400"/>
            <a:ext cx="10515600" cy="1325563"/>
          </a:xfrm>
        </p:spPr>
        <p:txBody>
          <a:bodyPr>
            <a:normAutofit/>
          </a:bodyPr>
          <a:lstStyle/>
          <a:p>
            <a:pPr algn="ctr"/>
            <a:r>
              <a:rPr lang="it-IT" sz="5400" dirty="0" err="1">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Thank</a:t>
            </a:r>
            <a:r>
              <a:rPr lang="it-IT" sz="54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 </a:t>
            </a:r>
            <a:r>
              <a:rPr lang="it-IT" sz="5400" dirty="0" err="1">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you</a:t>
            </a:r>
            <a:r>
              <a:rPr lang="it-IT" sz="54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 for </a:t>
            </a:r>
            <a:r>
              <a:rPr lang="it-IT" sz="5400" dirty="0" err="1">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your</a:t>
            </a:r>
            <a:r>
              <a:rPr lang="it-IT" sz="54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 </a:t>
            </a:r>
            <a:r>
              <a:rPr lang="it-IT" sz="5400" dirty="0" err="1">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attention</a:t>
            </a:r>
            <a:r>
              <a:rPr lang="it-IT" sz="54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 </a:t>
            </a:r>
            <a:endParaRPr lang="it-IT" sz="5400" dirty="0">
              <a:gradFill>
                <a:gsLst>
                  <a:gs pos="53000">
                    <a:schemeClr val="accent1">
                      <a:lumMod val="5000"/>
                      <a:lumOff val="95000"/>
                    </a:schemeClr>
                  </a:gs>
                  <a:gs pos="0">
                    <a:schemeClr val="tx2"/>
                  </a:gs>
                  <a:gs pos="100000">
                    <a:schemeClr val="tx2"/>
                  </a:gs>
                </a:gsLst>
                <a:lin ang="5400000" scaled="1"/>
              </a:gradFill>
            </a:endParaRPr>
          </a:p>
        </p:txBody>
      </p:sp>
    </p:spTree>
    <p:extLst>
      <p:ext uri="{BB962C8B-B14F-4D97-AF65-F5344CB8AC3E}">
        <p14:creationId xmlns:p14="http://schemas.microsoft.com/office/powerpoint/2010/main" val="313097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2E0EA841-7C8F-4B74-91E6-B7E524319590}"/>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04101B88-00C4-4057-A4E4-7FFB87157C31}"/>
              </a:ext>
            </a:extLst>
          </p:cNvPr>
          <p:cNvSpPr>
            <a:spLocks noGrp="1"/>
          </p:cNvSpPr>
          <p:nvPr>
            <p:ph idx="1"/>
          </p:nvPr>
        </p:nvSpPr>
        <p:spPr>
          <a:xfrm>
            <a:off x="838200" y="2166425"/>
            <a:ext cx="10515600" cy="4010538"/>
          </a:xfrm>
        </p:spPr>
        <p:txBody>
          <a:bodyPr>
            <a:normAutofit/>
          </a:bodyPr>
          <a:lstStyle/>
          <a:p>
            <a:pPr marL="0" indent="0">
              <a:buNone/>
            </a:pPr>
            <a:r>
              <a:rPr lang="it-IT" sz="66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 . . Status EEE project and the NURAXI FIGUS </a:t>
            </a:r>
            <a:r>
              <a:rPr lang="it-IT" sz="6600" dirty="0" err="1">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acquired</a:t>
            </a:r>
            <a:r>
              <a:rPr lang="it-IT" sz="66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 data . . .</a:t>
            </a:r>
          </a:p>
          <a:p>
            <a:endParaRPr lang="it-IT" sz="6000" dirty="0">
              <a:ln w="127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latin typeface="Bahnschrift Condensed" panose="020B0502040204020203" pitchFamily="34" charset="0"/>
            </a:endParaRPr>
          </a:p>
          <a:p>
            <a:endParaRPr lang="it-IT" sz="6000" dirty="0">
              <a:ln w="127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latin typeface="Bahnschrift Condensed" panose="020B0502040204020203" pitchFamily="34" charset="0"/>
            </a:endParaRPr>
          </a:p>
          <a:p>
            <a:endParaRPr lang="it-IT" sz="6000" dirty="0">
              <a:ln w="127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latin typeface="Bahnschrift Condensed" panose="020B0502040204020203" pitchFamily="34" charset="0"/>
            </a:endParaRPr>
          </a:p>
          <a:p>
            <a:endParaRPr lang="it-IT" sz="4400" dirty="0">
              <a:ln w="127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latin typeface="Bahnschrift Condensed" panose="020B0502040204020203" pitchFamily="34" charset="0"/>
            </a:endParaRPr>
          </a:p>
          <a:p>
            <a:endParaRPr lang="it-IT" sz="4400" dirty="0"/>
          </a:p>
        </p:txBody>
      </p:sp>
    </p:spTree>
    <p:extLst>
      <p:ext uri="{BB962C8B-B14F-4D97-AF65-F5344CB8AC3E}">
        <p14:creationId xmlns:p14="http://schemas.microsoft.com/office/powerpoint/2010/main" val="311561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6B2990D8-4128-461D-B25F-83A11945DECD}"/>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F954C7-E7D2-41C4-B877-32F0FE6119D4}"/>
              </a:ext>
            </a:extLst>
          </p:cNvPr>
          <p:cNvSpPr>
            <a:spLocks noGrp="1"/>
          </p:cNvSpPr>
          <p:nvPr>
            <p:ph type="title"/>
          </p:nvPr>
        </p:nvSpPr>
        <p:spPr/>
        <p:txBody>
          <a:bodyPr>
            <a:normAutofit/>
          </a:bodyPr>
          <a:lstStyle/>
          <a:p>
            <a:pPr algn="ct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EEE Telescopes status</a:t>
            </a:r>
            <a:endParaRPr lang="it-IT" sz="6000" dirty="0">
              <a:gradFill>
                <a:gsLst>
                  <a:gs pos="50000">
                    <a:schemeClr val="accent1">
                      <a:lumMod val="0"/>
                      <a:lumOff val="100000"/>
                    </a:schemeClr>
                  </a:gs>
                  <a:gs pos="0">
                    <a:schemeClr val="tx2"/>
                  </a:gs>
                  <a:gs pos="100000">
                    <a:schemeClr val="tx2"/>
                  </a:gs>
                </a:gsLst>
                <a:lin ang="5400000" scaled="1"/>
              </a:gradFill>
            </a:endParaRPr>
          </a:p>
        </p:txBody>
      </p:sp>
      <p:sp>
        <p:nvSpPr>
          <p:cNvPr id="3" name="Content Placeholder 2">
            <a:extLst>
              <a:ext uri="{FF2B5EF4-FFF2-40B4-BE49-F238E27FC236}">
                <a16:creationId xmlns:a16="http://schemas.microsoft.com/office/drawing/2014/main" id="{601C40D3-2795-40C2-9918-0590B59699E2}"/>
              </a:ext>
            </a:extLst>
          </p:cNvPr>
          <p:cNvSpPr>
            <a:spLocks noGrp="1"/>
          </p:cNvSpPr>
          <p:nvPr>
            <p:ph idx="1"/>
          </p:nvPr>
        </p:nvSpPr>
        <p:spPr>
          <a:xfrm>
            <a:off x="237614" y="1739831"/>
            <a:ext cx="5602357" cy="4351338"/>
          </a:xfrm>
        </p:spPr>
        <p:txBody>
          <a:bodyPr>
            <a:normAutofit fontScale="92500" lnSpcReduction="20000"/>
          </a:bodyPr>
          <a:lstStyle/>
          <a:p>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6000">
                      <a:schemeClr val="accent1">
                        <a:lumMod val="0"/>
                        <a:lumOff val="100000"/>
                      </a:schemeClr>
                    </a:gs>
                    <a:gs pos="0">
                      <a:schemeClr val="tx2"/>
                    </a:gs>
                    <a:gs pos="100000">
                      <a:schemeClr val="tx2"/>
                    </a:gs>
                  </a:gsLst>
                  <a:lin ang="5400000" scaled="1"/>
                </a:gradFill>
                <a:latin typeface="Bahnschrift Condensed" panose="020B0502040204020203" pitchFamily="34" charset="0"/>
              </a:rPr>
              <a:t>4 telescopes presently in Cagliari and Quartu Sant’Elena</a:t>
            </a:r>
          </a:p>
          <a:p>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6000">
                      <a:schemeClr val="accent1">
                        <a:lumMod val="0"/>
                        <a:lumOff val="100000"/>
                      </a:schemeClr>
                    </a:gs>
                    <a:gs pos="0">
                      <a:schemeClr val="tx2"/>
                    </a:gs>
                    <a:gs pos="100000">
                      <a:schemeClr val="tx2"/>
                    </a:gs>
                  </a:gsLst>
                  <a:lin ang="5400000" scaled="1"/>
                </a:gradFill>
                <a:latin typeface="Bahnschrift Condensed" panose="020B0502040204020203" pitchFamily="34" charset="0"/>
              </a:rPr>
              <a:t>3 taking data, 1 installed </a:t>
            </a:r>
          </a:p>
          <a:p>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6000">
                      <a:schemeClr val="accent1">
                        <a:lumMod val="0"/>
                        <a:lumOff val="100000"/>
                      </a:schemeClr>
                    </a:gs>
                    <a:gs pos="0">
                      <a:schemeClr val="tx2"/>
                    </a:gs>
                    <a:gs pos="100000">
                      <a:schemeClr val="tx2"/>
                    </a:gs>
                  </a:gsLst>
                  <a:lin ang="5400000" scaled="1"/>
                </a:gradFill>
                <a:latin typeface="Bahnschrift Condensed" panose="020B0502040204020203" pitchFamily="34" charset="0"/>
              </a:rPr>
              <a:t>5 schools involved </a:t>
            </a:r>
          </a:p>
          <a:p>
            <a:endParaRPr lang="it-IT" sz="4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latin typeface="Bahnschrift Condensed" panose="020B0502040204020203" pitchFamily="34" charset="0"/>
            </a:endParaRPr>
          </a:p>
          <a:p>
            <a:pPr marL="0" indent="0">
              <a:buNone/>
            </a:pPr>
            <a:endParaRPr lang="it-IT" dirty="0">
              <a:ln>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endParaRPr>
          </a:p>
        </p:txBody>
      </p:sp>
      <p:pic>
        <p:nvPicPr>
          <p:cNvPr id="6" name="Immagine 5"/>
          <p:cNvPicPr>
            <a:picLocks noChangeAspect="1"/>
          </p:cNvPicPr>
          <p:nvPr/>
        </p:nvPicPr>
        <p:blipFill rotWithShape="1">
          <a:blip r:embed="rId5">
            <a:extLst>
              <a:ext uri="{28A0092B-C50C-407E-A947-70E740481C1C}">
                <a14:useLocalDpi xmlns:a14="http://schemas.microsoft.com/office/drawing/2010/main" val="0"/>
              </a:ext>
            </a:extLst>
          </a:blip>
          <a:srcRect l="10731"/>
          <a:stretch/>
        </p:blipFill>
        <p:spPr>
          <a:xfrm>
            <a:off x="5839971" y="1505976"/>
            <a:ext cx="6214774" cy="4819048"/>
          </a:xfrm>
          <a:prstGeom prst="rect">
            <a:avLst/>
          </a:prstGeom>
        </p:spPr>
      </p:pic>
    </p:spTree>
    <p:extLst>
      <p:ext uri="{BB962C8B-B14F-4D97-AF65-F5344CB8AC3E}">
        <p14:creationId xmlns:p14="http://schemas.microsoft.com/office/powerpoint/2010/main" val="123343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vol="80000">
                <p:cTn id="24" repeatCount="indefinite" fill="hold" display="0">
                  <p:stCondLst>
                    <p:cond delay="indefinite"/>
                  </p:stCondLst>
                </p:cTn>
                <p:tgtEl>
                  <p:spTgt spid="4"/>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6B2990D8-4128-461D-B25F-83A11945DECD}"/>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F954C7-E7D2-41C4-B877-32F0FE6119D4}"/>
              </a:ext>
            </a:extLst>
          </p:cNvPr>
          <p:cNvSpPr>
            <a:spLocks noGrp="1"/>
          </p:cNvSpPr>
          <p:nvPr>
            <p:ph type="title"/>
          </p:nvPr>
        </p:nvSpPr>
        <p:spPr/>
        <p:txBody>
          <a:bodyPr>
            <a:normAutofit fontScale="90000"/>
          </a:bodyPr>
          <a:lstStyle/>
          <a:p>
            <a:pPr algn="ct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EEE </a:t>
            </a:r>
            <a:r>
              <a:rPr lang="it-IT" sz="6000" dirty="0" err="1">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Telescopes</a:t>
            </a: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 status</a:t>
            </a:r>
            <a:b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b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CAGL-02</a:t>
            </a:r>
            <a:endParaRPr lang="it-IT" sz="6000" dirty="0">
              <a:gradFill>
                <a:gsLst>
                  <a:gs pos="50000">
                    <a:schemeClr val="accent1">
                      <a:lumMod val="0"/>
                      <a:lumOff val="100000"/>
                    </a:schemeClr>
                  </a:gs>
                  <a:gs pos="0">
                    <a:schemeClr val="tx2"/>
                  </a:gs>
                  <a:gs pos="100000">
                    <a:schemeClr val="tx2"/>
                  </a:gs>
                </a:gsLst>
                <a:lin ang="5400000" scaled="1"/>
              </a:gradFill>
            </a:endParaRPr>
          </a:p>
        </p:txBody>
      </p:sp>
      <p:sp>
        <p:nvSpPr>
          <p:cNvPr id="3" name="Content Placeholder 2">
            <a:extLst>
              <a:ext uri="{FF2B5EF4-FFF2-40B4-BE49-F238E27FC236}">
                <a16:creationId xmlns:a16="http://schemas.microsoft.com/office/drawing/2014/main" id="{601C40D3-2795-40C2-9918-0590B59699E2}"/>
              </a:ext>
            </a:extLst>
          </p:cNvPr>
          <p:cNvSpPr>
            <a:spLocks noGrp="1"/>
          </p:cNvSpPr>
          <p:nvPr>
            <p:ph idx="1"/>
          </p:nvPr>
        </p:nvSpPr>
        <p:spPr>
          <a:xfrm>
            <a:off x="237614" y="1739831"/>
            <a:ext cx="5602357" cy="4351338"/>
          </a:xfrm>
        </p:spPr>
        <p:txBody>
          <a:bodyPr>
            <a:normAutofit/>
          </a:bodyPr>
          <a:lstStyle/>
          <a:p>
            <a:endParaRPr lang="it-IT" sz="16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latin typeface="Bahnschrift Condensed" panose="020B0502040204020203" pitchFamily="34" charset="0"/>
            </a:endParaRPr>
          </a:p>
          <a:p>
            <a:pPr marL="0" indent="0">
              <a:buNone/>
            </a:pPr>
            <a:endParaRPr lang="it-IT" dirty="0">
              <a:ln>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endParaRPr>
          </a:p>
        </p:txBody>
      </p:sp>
      <p:pic>
        <p:nvPicPr>
          <p:cNvPr id="5" name="Immagine 4"/>
          <p:cNvPicPr>
            <a:picLocks noChangeAspect="1"/>
          </p:cNvPicPr>
          <p:nvPr/>
        </p:nvPicPr>
        <p:blipFill>
          <a:blip r:embed="rId5"/>
          <a:stretch>
            <a:fillRect/>
          </a:stretch>
        </p:blipFill>
        <p:spPr>
          <a:xfrm>
            <a:off x="281673" y="1932689"/>
            <a:ext cx="5795912" cy="3965624"/>
          </a:xfrm>
          <a:prstGeom prst="rect">
            <a:avLst/>
          </a:prstGeom>
        </p:spPr>
      </p:pic>
      <p:pic>
        <p:nvPicPr>
          <p:cNvPr id="8" name="Immagine 7"/>
          <p:cNvPicPr>
            <a:picLocks noChangeAspect="1"/>
          </p:cNvPicPr>
          <p:nvPr/>
        </p:nvPicPr>
        <p:blipFill>
          <a:blip r:embed="rId6"/>
          <a:stretch>
            <a:fillRect/>
          </a:stretch>
        </p:blipFill>
        <p:spPr>
          <a:xfrm>
            <a:off x="6202532" y="1932689"/>
            <a:ext cx="5795912" cy="3965624"/>
          </a:xfrm>
          <a:prstGeom prst="rect">
            <a:avLst/>
          </a:prstGeom>
        </p:spPr>
      </p:pic>
    </p:spTree>
    <p:extLst>
      <p:ext uri="{BB962C8B-B14F-4D97-AF65-F5344CB8AC3E}">
        <p14:creationId xmlns:p14="http://schemas.microsoft.com/office/powerpoint/2010/main" val="47750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6B2990D8-4128-461D-B25F-83A11945DECD}"/>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F954C7-E7D2-41C4-B877-32F0FE6119D4}"/>
              </a:ext>
            </a:extLst>
          </p:cNvPr>
          <p:cNvSpPr>
            <a:spLocks noGrp="1"/>
          </p:cNvSpPr>
          <p:nvPr>
            <p:ph type="title"/>
          </p:nvPr>
        </p:nvSpPr>
        <p:spPr/>
        <p:txBody>
          <a:bodyPr>
            <a:normAutofit fontScale="90000"/>
          </a:bodyPr>
          <a:lstStyle/>
          <a:p>
            <a:pPr algn="ct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EEE </a:t>
            </a:r>
            <a:r>
              <a:rPr lang="it-IT" sz="6000" dirty="0" err="1">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Telescopes</a:t>
            </a: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 status</a:t>
            </a:r>
            <a:b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b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CAGL-02</a:t>
            </a:r>
            <a:endParaRPr lang="it-IT" sz="6000" dirty="0">
              <a:gradFill>
                <a:gsLst>
                  <a:gs pos="50000">
                    <a:schemeClr val="accent1">
                      <a:lumMod val="0"/>
                      <a:lumOff val="100000"/>
                    </a:schemeClr>
                  </a:gs>
                  <a:gs pos="0">
                    <a:schemeClr val="tx2"/>
                  </a:gs>
                  <a:gs pos="100000">
                    <a:schemeClr val="tx2"/>
                  </a:gs>
                </a:gsLst>
                <a:lin ang="5400000" scaled="1"/>
              </a:gradFill>
            </a:endParaRPr>
          </a:p>
        </p:txBody>
      </p:sp>
      <p:sp>
        <p:nvSpPr>
          <p:cNvPr id="3" name="Content Placeholder 2">
            <a:extLst>
              <a:ext uri="{FF2B5EF4-FFF2-40B4-BE49-F238E27FC236}">
                <a16:creationId xmlns:a16="http://schemas.microsoft.com/office/drawing/2014/main" id="{601C40D3-2795-40C2-9918-0590B59699E2}"/>
              </a:ext>
            </a:extLst>
          </p:cNvPr>
          <p:cNvSpPr>
            <a:spLocks noGrp="1"/>
          </p:cNvSpPr>
          <p:nvPr>
            <p:ph idx="1"/>
          </p:nvPr>
        </p:nvSpPr>
        <p:spPr>
          <a:xfrm>
            <a:off x="237614" y="1739831"/>
            <a:ext cx="5602357" cy="4351338"/>
          </a:xfrm>
        </p:spPr>
        <p:txBody>
          <a:bodyPr>
            <a:normAutofit/>
          </a:bodyPr>
          <a:lstStyle/>
          <a:p>
            <a:endParaRPr lang="it-IT" sz="16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latin typeface="Bahnschrift Condensed" panose="020B0502040204020203" pitchFamily="34" charset="0"/>
            </a:endParaRPr>
          </a:p>
          <a:p>
            <a:pPr marL="0" indent="0">
              <a:buNone/>
            </a:pPr>
            <a:endParaRPr lang="it-IT" dirty="0">
              <a:ln>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endParaRPr>
          </a:p>
        </p:txBody>
      </p:sp>
      <p:pic>
        <p:nvPicPr>
          <p:cNvPr id="8" name="Immagine 7"/>
          <p:cNvPicPr>
            <a:picLocks noChangeAspect="1"/>
          </p:cNvPicPr>
          <p:nvPr/>
        </p:nvPicPr>
        <p:blipFill>
          <a:blip r:embed="rId5"/>
          <a:stretch>
            <a:fillRect/>
          </a:stretch>
        </p:blipFill>
        <p:spPr>
          <a:xfrm>
            <a:off x="377754" y="1795529"/>
            <a:ext cx="5558836" cy="3803414"/>
          </a:xfrm>
          <a:prstGeom prst="rect">
            <a:avLst/>
          </a:prstGeom>
        </p:spPr>
      </p:pic>
      <p:pic>
        <p:nvPicPr>
          <p:cNvPr id="9" name="Immagine 8"/>
          <p:cNvPicPr>
            <a:picLocks noChangeAspect="1"/>
          </p:cNvPicPr>
          <p:nvPr/>
        </p:nvPicPr>
        <p:blipFill>
          <a:blip r:embed="rId6"/>
          <a:stretch>
            <a:fillRect/>
          </a:stretch>
        </p:blipFill>
        <p:spPr>
          <a:xfrm>
            <a:off x="6253100" y="1773787"/>
            <a:ext cx="5622389" cy="3846898"/>
          </a:xfrm>
          <a:prstGeom prst="rect">
            <a:avLst/>
          </a:prstGeom>
        </p:spPr>
      </p:pic>
    </p:spTree>
    <p:extLst>
      <p:ext uri="{BB962C8B-B14F-4D97-AF65-F5344CB8AC3E}">
        <p14:creationId xmlns:p14="http://schemas.microsoft.com/office/powerpoint/2010/main" val="115914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6B2990D8-4128-461D-B25F-83A11945DECD}"/>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F954C7-E7D2-41C4-B877-32F0FE6119D4}"/>
              </a:ext>
            </a:extLst>
          </p:cNvPr>
          <p:cNvSpPr>
            <a:spLocks noGrp="1"/>
          </p:cNvSpPr>
          <p:nvPr>
            <p:ph type="title"/>
          </p:nvPr>
        </p:nvSpPr>
        <p:spPr/>
        <p:txBody>
          <a:bodyPr>
            <a:normAutofit fontScale="90000"/>
          </a:bodyPr>
          <a:lstStyle/>
          <a:p>
            <a:pPr algn="ct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EEE </a:t>
            </a:r>
            <a:r>
              <a:rPr lang="it-IT" sz="6000" dirty="0" err="1">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Telescopes</a:t>
            </a: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 status</a:t>
            </a:r>
            <a:b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b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CAGL-02</a:t>
            </a:r>
            <a:endParaRPr lang="it-IT" sz="6000" dirty="0">
              <a:gradFill>
                <a:gsLst>
                  <a:gs pos="50000">
                    <a:schemeClr val="accent1">
                      <a:lumMod val="0"/>
                      <a:lumOff val="100000"/>
                    </a:schemeClr>
                  </a:gs>
                  <a:gs pos="0">
                    <a:schemeClr val="tx2"/>
                  </a:gs>
                  <a:gs pos="100000">
                    <a:schemeClr val="tx2"/>
                  </a:gs>
                </a:gsLst>
                <a:lin ang="5400000" scaled="1"/>
              </a:gradFill>
            </a:endParaRPr>
          </a:p>
        </p:txBody>
      </p:sp>
      <p:sp>
        <p:nvSpPr>
          <p:cNvPr id="3" name="Content Placeholder 2">
            <a:extLst>
              <a:ext uri="{FF2B5EF4-FFF2-40B4-BE49-F238E27FC236}">
                <a16:creationId xmlns:a16="http://schemas.microsoft.com/office/drawing/2014/main" id="{601C40D3-2795-40C2-9918-0590B59699E2}"/>
              </a:ext>
            </a:extLst>
          </p:cNvPr>
          <p:cNvSpPr>
            <a:spLocks noGrp="1"/>
          </p:cNvSpPr>
          <p:nvPr>
            <p:ph idx="1"/>
          </p:nvPr>
        </p:nvSpPr>
        <p:spPr>
          <a:xfrm>
            <a:off x="237614" y="1739831"/>
            <a:ext cx="5602357" cy="4351338"/>
          </a:xfrm>
        </p:spPr>
        <p:txBody>
          <a:bodyPr>
            <a:normAutofit/>
          </a:bodyPr>
          <a:lstStyle/>
          <a:p>
            <a:endParaRPr lang="it-IT" sz="16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latin typeface="Bahnschrift Condensed" panose="020B0502040204020203" pitchFamily="34" charset="0"/>
            </a:endParaRPr>
          </a:p>
          <a:p>
            <a:pPr marL="0" indent="0">
              <a:buNone/>
            </a:pPr>
            <a:endParaRPr lang="it-IT" dirty="0">
              <a:ln>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endParaRPr>
          </a:p>
        </p:txBody>
      </p:sp>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90" y="2072571"/>
            <a:ext cx="5481066" cy="3750203"/>
          </a:xfrm>
          <a:prstGeom prst="rect">
            <a:avLst/>
          </a:prstGeom>
        </p:spPr>
      </p:pic>
      <p:pic>
        <p:nvPicPr>
          <p:cNvPr id="7" name="Immagin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0746" y="2072571"/>
            <a:ext cx="5256394" cy="3750203"/>
          </a:xfrm>
          <a:prstGeom prst="rect">
            <a:avLst/>
          </a:prstGeom>
        </p:spPr>
      </p:pic>
    </p:spTree>
    <p:extLst>
      <p:ext uri="{BB962C8B-B14F-4D97-AF65-F5344CB8AC3E}">
        <p14:creationId xmlns:p14="http://schemas.microsoft.com/office/powerpoint/2010/main" val="201669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6B2990D8-4128-461D-B25F-83A11945DECD}"/>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F954C7-E7D2-41C4-B877-32F0FE6119D4}"/>
              </a:ext>
            </a:extLst>
          </p:cNvPr>
          <p:cNvSpPr>
            <a:spLocks noGrp="1"/>
          </p:cNvSpPr>
          <p:nvPr>
            <p:ph type="title"/>
          </p:nvPr>
        </p:nvSpPr>
        <p:spPr/>
        <p:txBody>
          <a:bodyPr>
            <a:normAutofit fontScale="90000"/>
          </a:bodyPr>
          <a:lstStyle/>
          <a:p>
            <a:pPr algn="ct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EEE </a:t>
            </a:r>
            <a:r>
              <a:rPr lang="it-IT" sz="6000" dirty="0" err="1">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Telescopes</a:t>
            </a: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 status</a:t>
            </a:r>
            <a:b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br>
            <a:r>
              <a:rPr lang="it-IT" sz="60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0000">
                      <a:schemeClr val="accent1">
                        <a:lumMod val="0"/>
                        <a:lumOff val="100000"/>
                      </a:schemeClr>
                    </a:gs>
                    <a:gs pos="0">
                      <a:schemeClr val="tx2"/>
                    </a:gs>
                    <a:gs pos="100000">
                      <a:schemeClr val="tx2"/>
                    </a:gs>
                  </a:gsLst>
                  <a:lin ang="5400000" scaled="1"/>
                </a:gradFill>
                <a:latin typeface="Bahnschrift Condensed" panose="020B0502040204020203" pitchFamily="34" charset="0"/>
              </a:rPr>
              <a:t>CAGL-03</a:t>
            </a:r>
            <a:endParaRPr lang="it-IT" sz="6000" dirty="0">
              <a:gradFill>
                <a:gsLst>
                  <a:gs pos="50000">
                    <a:schemeClr val="accent1">
                      <a:lumMod val="0"/>
                      <a:lumOff val="100000"/>
                    </a:schemeClr>
                  </a:gs>
                  <a:gs pos="0">
                    <a:schemeClr val="tx2"/>
                  </a:gs>
                  <a:gs pos="100000">
                    <a:schemeClr val="tx2"/>
                  </a:gs>
                </a:gsLst>
                <a:lin ang="5400000" scaled="1"/>
              </a:gradFill>
            </a:endParaRPr>
          </a:p>
        </p:txBody>
      </p:sp>
      <p:sp>
        <p:nvSpPr>
          <p:cNvPr id="3" name="Content Placeholder 2">
            <a:extLst>
              <a:ext uri="{FF2B5EF4-FFF2-40B4-BE49-F238E27FC236}">
                <a16:creationId xmlns:a16="http://schemas.microsoft.com/office/drawing/2014/main" id="{601C40D3-2795-40C2-9918-0590B59699E2}"/>
              </a:ext>
            </a:extLst>
          </p:cNvPr>
          <p:cNvSpPr>
            <a:spLocks noGrp="1"/>
          </p:cNvSpPr>
          <p:nvPr>
            <p:ph idx="1"/>
          </p:nvPr>
        </p:nvSpPr>
        <p:spPr>
          <a:xfrm>
            <a:off x="237614" y="1739831"/>
            <a:ext cx="5602357" cy="4351338"/>
          </a:xfrm>
        </p:spPr>
        <p:txBody>
          <a:bodyPr>
            <a:normAutofit/>
          </a:bodyPr>
          <a:lstStyle/>
          <a:p>
            <a:endParaRPr lang="it-IT" sz="16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latin typeface="Bahnschrift Condensed" panose="020B0502040204020203" pitchFamily="34" charset="0"/>
            </a:endParaRPr>
          </a:p>
          <a:p>
            <a:pPr marL="0" indent="0">
              <a:buNone/>
            </a:pPr>
            <a:endParaRPr lang="it-IT" dirty="0">
              <a:ln>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endParaRPr>
          </a:p>
        </p:txBody>
      </p:sp>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562" y="2055813"/>
            <a:ext cx="5589628" cy="3824482"/>
          </a:xfrm>
          <a:prstGeom prst="rect">
            <a:avLst/>
          </a:prstGeom>
        </p:spPr>
      </p:pic>
      <p:pic>
        <p:nvPicPr>
          <p:cNvPr id="6" name="Immagine 5"/>
          <p:cNvPicPr>
            <a:picLocks noChangeAspect="1"/>
          </p:cNvPicPr>
          <p:nvPr/>
        </p:nvPicPr>
        <p:blipFill>
          <a:blip r:embed="rId6"/>
          <a:stretch>
            <a:fillRect/>
          </a:stretch>
        </p:blipFill>
        <p:spPr>
          <a:xfrm>
            <a:off x="6233863" y="2027645"/>
            <a:ext cx="5630796" cy="3852650"/>
          </a:xfrm>
          <a:prstGeom prst="rect">
            <a:avLst/>
          </a:prstGeom>
        </p:spPr>
      </p:pic>
    </p:spTree>
    <p:extLst>
      <p:ext uri="{BB962C8B-B14F-4D97-AF65-F5344CB8AC3E}">
        <p14:creationId xmlns:p14="http://schemas.microsoft.com/office/powerpoint/2010/main" val="151116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9457A699-F952-4AA3-9E9A-CB9D3544A6A1}"/>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38608E-8048-4132-9801-41EA0CFEB9B8}"/>
              </a:ext>
            </a:extLst>
          </p:cNvPr>
          <p:cNvSpPr>
            <a:spLocks noGrp="1"/>
          </p:cNvSpPr>
          <p:nvPr>
            <p:ph type="title"/>
          </p:nvPr>
        </p:nvSpPr>
        <p:spPr>
          <a:xfrm>
            <a:off x="631873" y="435463"/>
            <a:ext cx="10515600" cy="1325563"/>
          </a:xfrm>
        </p:spPr>
        <p:txBody>
          <a:bodyPr/>
          <a:lstStyle/>
          <a:p>
            <a:r>
              <a:rPr lang="it-IT"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47000">
                      <a:schemeClr val="accent1">
                        <a:lumMod val="5000"/>
                        <a:lumOff val="95000"/>
                      </a:schemeClr>
                    </a:gs>
                    <a:gs pos="0">
                      <a:schemeClr val="tx2"/>
                    </a:gs>
                    <a:gs pos="100000">
                      <a:schemeClr val="tx2"/>
                    </a:gs>
                  </a:gsLst>
                  <a:lin ang="5400000" scaled="1"/>
                </a:gradFill>
                <a:latin typeface="Bahnschrift Condensed" panose="020B0502040204020203" pitchFamily="34" charset="0"/>
              </a:rPr>
              <a:t>UNDERGROUND MEASUREMENT</a:t>
            </a:r>
            <a:endParaRPr lang="it-IT" dirty="0">
              <a:gradFill>
                <a:gsLst>
                  <a:gs pos="47000">
                    <a:schemeClr val="accent1">
                      <a:lumMod val="5000"/>
                      <a:lumOff val="95000"/>
                    </a:schemeClr>
                  </a:gs>
                  <a:gs pos="0">
                    <a:schemeClr val="tx2"/>
                  </a:gs>
                  <a:gs pos="100000">
                    <a:schemeClr val="tx2"/>
                  </a:gs>
                </a:gsLst>
                <a:lin ang="5400000" scaled="1"/>
              </a:gradFill>
            </a:endParaRPr>
          </a:p>
        </p:txBody>
      </p:sp>
      <p:sp>
        <p:nvSpPr>
          <p:cNvPr id="3" name="Content Placeholder 2">
            <a:extLst>
              <a:ext uri="{FF2B5EF4-FFF2-40B4-BE49-F238E27FC236}">
                <a16:creationId xmlns:a16="http://schemas.microsoft.com/office/drawing/2014/main" id="{421A0056-B900-47E3-8A38-ECF5B961B6D3}"/>
              </a:ext>
            </a:extLst>
          </p:cNvPr>
          <p:cNvSpPr>
            <a:spLocks noGrp="1"/>
          </p:cNvSpPr>
          <p:nvPr>
            <p:ph idx="1"/>
          </p:nvPr>
        </p:nvSpPr>
        <p:spPr>
          <a:xfrm>
            <a:off x="631873" y="1510373"/>
            <a:ext cx="11980985" cy="4623140"/>
          </a:xfrm>
        </p:spPr>
        <p:txBody>
          <a:bodyPr>
            <a:normAutofit lnSpcReduction="10000"/>
          </a:bodyPr>
          <a:lstStyle/>
          <a:p>
            <a:r>
              <a:rPr lang="it-IT" sz="48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Ongoing activity</a:t>
            </a:r>
          </a:p>
          <a:p>
            <a:r>
              <a:rPr lang="it-IT" sz="48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What’s the purpose of the measurement?</a:t>
            </a:r>
            <a:br>
              <a:rPr lang="it-IT" sz="48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br>
            <a:r>
              <a:rPr lang="it-IT" sz="48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Observe the correlation between muon flux and </a:t>
            </a:r>
            <a:r>
              <a:rPr lang="it-IT" sz="4800" dirty="0" err="1">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depth</a:t>
            </a:r>
            <a:r>
              <a:rPr lang="it-IT" sz="48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 with 3 </a:t>
            </a:r>
            <a:r>
              <a:rPr lang="it-IT" sz="4800" dirty="0" err="1">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cosmic</a:t>
            </a:r>
            <a:r>
              <a:rPr lang="it-IT" sz="48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 </a:t>
            </a:r>
            <a:r>
              <a:rPr lang="it-IT" sz="4800" dirty="0" err="1">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boxs</a:t>
            </a:r>
            <a:r>
              <a:rPr lang="it-IT" sz="48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a:t>
            </a:r>
          </a:p>
          <a:p>
            <a:r>
              <a:rPr lang="it-IT" sz="48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What do we expect? An exponential decrease of flux                            ( approximately of one magnitude every 100 meters of depth )</a:t>
            </a:r>
            <a:endParaRPr lang="it-IT" sz="4800" dirty="0">
              <a:ln w="19050">
                <a:gradFill>
                  <a:gsLst>
                    <a:gs pos="0">
                      <a:schemeClr val="accent1">
                        <a:lumMod val="5000"/>
                        <a:lumOff val="95000"/>
                      </a:schemeClr>
                    </a:gs>
                    <a:gs pos="55000">
                      <a:schemeClr val="tx2"/>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endParaRPr>
          </a:p>
        </p:txBody>
      </p:sp>
    </p:spTree>
    <p:extLst>
      <p:ext uri="{BB962C8B-B14F-4D97-AF65-F5344CB8AC3E}">
        <p14:creationId xmlns:p14="http://schemas.microsoft.com/office/powerpoint/2010/main" val="160116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vol="80000">
                <p:cTn id="24" repeatCount="indefinite" fill="hold" display="0">
                  <p:stCondLst>
                    <p:cond delay="indefinite"/>
                  </p:stCondLst>
                </p:cTn>
                <p:tgtEl>
                  <p:spTgt spid="4"/>
                </p:tgtEl>
              </p:cMediaNode>
            </p:vide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rs_Timelapse_from_Beach_1Videvo">
            <a:hlinkClick r:id="" action="ppaction://media"/>
            <a:extLst>
              <a:ext uri="{FF2B5EF4-FFF2-40B4-BE49-F238E27FC236}">
                <a16:creationId xmlns:a16="http://schemas.microsoft.com/office/drawing/2014/main" id="{9457A699-F952-4AA3-9E9A-CB9D3544A6A1}"/>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lum contrast="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38608E-8048-4132-9801-41EA0CFEB9B8}"/>
              </a:ext>
            </a:extLst>
          </p:cNvPr>
          <p:cNvSpPr>
            <a:spLocks noGrp="1"/>
          </p:cNvSpPr>
          <p:nvPr>
            <p:ph type="title"/>
          </p:nvPr>
        </p:nvSpPr>
        <p:spPr/>
        <p:txBody>
          <a:bodyPr>
            <a:normAutofit/>
          </a:bodyPr>
          <a:lstStyle/>
          <a:p>
            <a:pPr algn="ctr"/>
            <a:r>
              <a:rPr lang="it-IT" sz="5400" dirty="0">
                <a:ln w="25400">
                  <a:gradFill>
                    <a:gsLst>
                      <a:gs pos="0">
                        <a:schemeClr val="accent1">
                          <a:lumMod val="0"/>
                          <a:lumOff val="100000"/>
                        </a:schemeClr>
                      </a:gs>
                      <a:gs pos="65000">
                        <a:schemeClr val="tx2">
                          <a:lumMod val="50000"/>
                        </a:schemeClr>
                      </a:gs>
                      <a:gs pos="83000">
                        <a:schemeClr val="accent1">
                          <a:lumMod val="45000"/>
                          <a:lumOff val="55000"/>
                        </a:schemeClr>
                      </a:gs>
                      <a:gs pos="100000">
                        <a:schemeClr val="accent1">
                          <a:lumMod val="30000"/>
                          <a:lumOff val="70000"/>
                        </a:schemeClr>
                      </a:gs>
                    </a:gsLst>
                    <a:lin ang="5400000" scaled="1"/>
                  </a:gradFill>
                </a:ln>
                <a:gradFill>
                  <a:gsLst>
                    <a:gs pos="53000">
                      <a:schemeClr val="accent1">
                        <a:lumMod val="5000"/>
                        <a:lumOff val="95000"/>
                      </a:schemeClr>
                    </a:gs>
                    <a:gs pos="0">
                      <a:schemeClr val="tx2"/>
                    </a:gs>
                    <a:gs pos="100000">
                      <a:schemeClr val="tx2"/>
                    </a:gs>
                  </a:gsLst>
                  <a:lin ang="5400000" scaled="1"/>
                </a:gradFill>
                <a:latin typeface="Bahnschrift Condensed" panose="020B0502040204020203" pitchFamily="34" charset="0"/>
              </a:rPr>
              <a:t>Nuraxi Figus – Seruci mine</a:t>
            </a:r>
            <a:endParaRPr lang="it-IT" sz="5400" dirty="0">
              <a:gradFill>
                <a:gsLst>
                  <a:gs pos="53000">
                    <a:schemeClr val="accent1">
                      <a:lumMod val="5000"/>
                      <a:lumOff val="95000"/>
                    </a:schemeClr>
                  </a:gs>
                  <a:gs pos="0">
                    <a:schemeClr val="tx2"/>
                  </a:gs>
                  <a:gs pos="100000">
                    <a:schemeClr val="tx2"/>
                  </a:gs>
                </a:gsLst>
                <a:lin ang="5400000" scaled="1"/>
              </a:gradFill>
            </a:endParaRPr>
          </a:p>
        </p:txBody>
      </p:sp>
      <p:pic>
        <p:nvPicPr>
          <p:cNvPr id="6" name="Content Placeholder 5">
            <a:extLst>
              <a:ext uri="{FF2B5EF4-FFF2-40B4-BE49-F238E27FC236}">
                <a16:creationId xmlns:a16="http://schemas.microsoft.com/office/drawing/2014/main" id="{736B9810-5EA8-4629-B572-8F4868FE7EB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84261" y="1517564"/>
            <a:ext cx="8023477" cy="4975311"/>
          </a:xfrm>
        </p:spPr>
      </p:pic>
    </p:spTree>
    <p:extLst>
      <p:ext uri="{BB962C8B-B14F-4D97-AF65-F5344CB8AC3E}">
        <p14:creationId xmlns:p14="http://schemas.microsoft.com/office/powerpoint/2010/main" val="27914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repeatCount="indefinite" fill="hold" display="0">
                  <p:stCondLst>
                    <p:cond delay="indefinite"/>
                  </p:stCondLst>
                </p:cTn>
                <p:tgtEl>
                  <p:spTgt spid="4"/>
                </p:tgtEl>
              </p:cMediaNode>
            </p:vide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162</Words>
  <Application>Microsoft Office PowerPoint</Application>
  <PresentationFormat>Widescreen</PresentationFormat>
  <Paragraphs>28</Paragraphs>
  <Slides>13</Slides>
  <Notes>0</Notes>
  <HiddenSlides>0</HiddenSlides>
  <MMClips>13</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Arial</vt:lpstr>
      <vt:lpstr>Bahnschrift Condensed</vt:lpstr>
      <vt:lpstr>Calibri</vt:lpstr>
      <vt:lpstr>Calibri Light</vt:lpstr>
      <vt:lpstr>Office Theme</vt:lpstr>
      <vt:lpstr>CAGL-02 / CAGL-03 Liceo scientifico Michelangelo &amp; Liceo scientifico Alberti</vt:lpstr>
      <vt:lpstr>Presentazione standard di PowerPoint</vt:lpstr>
      <vt:lpstr>EEE Telescopes status</vt:lpstr>
      <vt:lpstr>EEE Telescopes status CAGL-02</vt:lpstr>
      <vt:lpstr>EEE Telescopes status CAGL-02</vt:lpstr>
      <vt:lpstr>EEE Telescopes status CAGL-02</vt:lpstr>
      <vt:lpstr>EEE Telescopes status CAGL-03</vt:lpstr>
      <vt:lpstr>UNDERGROUND MEASUREMENT</vt:lpstr>
      <vt:lpstr>Nuraxi Figus – Seruci mine</vt:lpstr>
      <vt:lpstr>NURAXI FIGUS</vt:lpstr>
      <vt:lpstr>The ARIA Project</vt:lpstr>
      <vt:lpstr>Presentazione standard di PowerPoint</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 title here</dc:title>
  <dc:creator>Luca Mascia</dc:creator>
  <cp:lastModifiedBy>Luca Mascia</cp:lastModifiedBy>
  <cp:revision>30</cp:revision>
  <dcterms:created xsi:type="dcterms:W3CDTF">2019-03-02T14:34:51Z</dcterms:created>
  <dcterms:modified xsi:type="dcterms:W3CDTF">2019-03-08T01:43:20Z</dcterms:modified>
</cp:coreProperties>
</file>