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12700" cap="flat">
              <a:solidFill>
                <a:srgbClr val="DBDDCC"/>
              </a:solidFill>
              <a:prstDash val="solid"/>
              <a:round/>
            </a:ln>
          </a:top>
          <a:bottom>
            <a:ln w="127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rgbClr val="EFF4F8"/>
          </a:solidFill>
        </a:fill>
      </a:tcStyle>
    </a:wholeTbl>
    <a:band2H>
      <a:tcTxStyle/>
      <a:tcStyle>
        <a:tcBdr/>
        <a:fill>
          <a:solidFill>
            <a:srgbClr val="F7F9FC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12700" cap="flat">
              <a:solidFill>
                <a:srgbClr val="DBDDCC"/>
              </a:solidFill>
              <a:prstDash val="solid"/>
              <a:round/>
            </a:ln>
          </a:top>
          <a:bottom>
            <a:ln w="127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38100" cap="flat">
              <a:solidFill>
                <a:srgbClr val="DBDDCC"/>
              </a:solidFill>
              <a:prstDash val="solid"/>
              <a:round/>
            </a:ln>
          </a:top>
          <a:bottom>
            <a:ln w="127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12700" cap="flat">
              <a:solidFill>
                <a:srgbClr val="DBDDCC"/>
              </a:solidFill>
              <a:prstDash val="solid"/>
              <a:round/>
            </a:ln>
          </a:top>
          <a:bottom>
            <a:ln w="381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12700" cap="flat">
              <a:solidFill>
                <a:srgbClr val="DBDDCC"/>
              </a:solidFill>
              <a:prstDash val="solid"/>
              <a:round/>
            </a:ln>
          </a:top>
          <a:bottom>
            <a:ln w="127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rgbClr val="CCD1D7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12700" cap="flat">
              <a:solidFill>
                <a:srgbClr val="DBDDCC"/>
              </a:solidFill>
              <a:prstDash val="solid"/>
              <a:round/>
            </a:ln>
          </a:top>
          <a:bottom>
            <a:ln w="127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38100" cap="flat">
              <a:solidFill>
                <a:srgbClr val="DBDDCC"/>
              </a:solidFill>
              <a:prstDash val="solid"/>
              <a:round/>
            </a:ln>
          </a:top>
          <a:bottom>
            <a:ln w="127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12700" cap="flat">
              <a:solidFill>
                <a:srgbClr val="DBDDCC"/>
              </a:solidFill>
              <a:prstDash val="solid"/>
              <a:round/>
            </a:ln>
          </a:top>
          <a:bottom>
            <a:ln w="381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12700" cap="flat">
              <a:solidFill>
                <a:srgbClr val="DBDDCC"/>
              </a:solidFill>
              <a:prstDash val="solid"/>
              <a:round/>
            </a:ln>
          </a:top>
          <a:bottom>
            <a:ln w="127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rgbClr val="CECECE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12700" cap="flat">
              <a:solidFill>
                <a:srgbClr val="DBDDCC"/>
              </a:solidFill>
              <a:prstDash val="solid"/>
              <a:round/>
            </a:ln>
          </a:top>
          <a:bottom>
            <a:ln w="127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38100" cap="flat">
              <a:solidFill>
                <a:srgbClr val="DBDDCC"/>
              </a:solidFill>
              <a:prstDash val="solid"/>
              <a:round/>
            </a:ln>
          </a:top>
          <a:bottom>
            <a:ln w="127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12700" cap="flat">
              <a:solidFill>
                <a:srgbClr val="DBDDCC"/>
              </a:solidFill>
              <a:prstDash val="solid"/>
              <a:round/>
            </a:ln>
          </a:top>
          <a:bottom>
            <a:ln w="381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DBDDCC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BDDCC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12700" cap="flat">
              <a:solidFill>
                <a:srgbClr val="DBDDCC"/>
              </a:solidFill>
              <a:prstDash val="solid"/>
              <a:round/>
            </a:ln>
          </a:top>
          <a:bottom>
            <a:ln w="127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12700" cap="flat">
              <a:solidFill>
                <a:srgbClr val="DBDDCC"/>
              </a:solidFill>
              <a:prstDash val="solid"/>
              <a:round/>
            </a:ln>
          </a:top>
          <a:bottom>
            <a:ln w="127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38100" cap="flat">
              <a:solidFill>
                <a:srgbClr val="DBDDCC"/>
              </a:solidFill>
              <a:prstDash val="solid"/>
              <a:round/>
            </a:ln>
          </a:top>
          <a:bottom>
            <a:ln w="127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DBDDCC"/>
      </a:tcTxStyle>
      <a:tcStyle>
        <a:tcBdr>
          <a:left>
            <a:ln w="12700" cap="flat">
              <a:solidFill>
                <a:srgbClr val="DBDDCC"/>
              </a:solidFill>
              <a:prstDash val="solid"/>
              <a:round/>
            </a:ln>
          </a:left>
          <a:right>
            <a:ln w="12700" cap="flat">
              <a:solidFill>
                <a:srgbClr val="DBDDCC"/>
              </a:solidFill>
              <a:prstDash val="solid"/>
              <a:round/>
            </a:ln>
          </a:right>
          <a:top>
            <a:ln w="12700" cap="flat">
              <a:solidFill>
                <a:srgbClr val="DBDDCC"/>
              </a:solidFill>
              <a:prstDash val="solid"/>
              <a:round/>
            </a:ln>
          </a:top>
          <a:bottom>
            <a:ln w="38100" cap="flat">
              <a:solidFill>
                <a:srgbClr val="DBDDCC"/>
              </a:solidFill>
              <a:prstDash val="solid"/>
              <a:round/>
            </a:ln>
          </a:bottom>
          <a:insideH>
            <a:ln w="12700" cap="flat">
              <a:solidFill>
                <a:srgbClr val="DBDDCC"/>
              </a:solidFill>
              <a:prstDash val="solid"/>
              <a:round/>
            </a:ln>
          </a:insideH>
          <a:insideV>
            <a:ln w="12700" cap="flat">
              <a:solidFill>
                <a:srgbClr val="DBDDCC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15" name="Rettangolo 9"/>
          <p:cNvSpPr/>
          <p:nvPr/>
        </p:nvSpPr>
        <p:spPr>
          <a:xfrm>
            <a:off x="-9144" y="6053328"/>
            <a:ext cx="2249424" cy="71323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16" name="Rettangolo 10"/>
          <p:cNvSpPr/>
          <p:nvPr/>
        </p:nvSpPr>
        <p:spPr>
          <a:xfrm>
            <a:off x="2359151" y="6044184"/>
            <a:ext cx="6784849" cy="7132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17" name="Titolo Testo"/>
          <p:cNvSpPr txBox="1">
            <a:spLocks noGrp="1"/>
          </p:cNvSpPr>
          <p:nvPr>
            <p:ph type="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/>
            </a:lvl1pPr>
          </a:lstStyle>
          <a:p>
            <a:r>
              <a:t>Titolo Testo</a:t>
            </a:r>
          </a:p>
        </p:txBody>
      </p:sp>
      <p:sp>
        <p:nvSpPr>
          <p:cNvPr id="1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62200" y="6050036"/>
            <a:ext cx="6705600" cy="68580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6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sz="26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sz="26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sz="26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sz="2600">
                <a:solidFill>
                  <a:srgbClr val="FFFFFF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73660" y="278129"/>
            <a:ext cx="29288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olo Testo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1" cy="452628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olo Testo"/>
          <p:cNvSpPr txBox="1">
            <a:spLocks noGrp="1"/>
          </p:cNvSpPr>
          <p:nvPr>
            <p:ph type="title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5562600" cy="5516565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6" name="Rettangolo 6"/>
          <p:cNvSpPr/>
          <p:nvPr/>
        </p:nvSpPr>
        <p:spPr>
          <a:xfrm>
            <a:off x="6096317" y="0"/>
            <a:ext cx="320041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117" name="Rettangolo 7"/>
          <p:cNvSpPr/>
          <p:nvPr/>
        </p:nvSpPr>
        <p:spPr>
          <a:xfrm>
            <a:off x="6142037" y="609600"/>
            <a:ext cx="228601" cy="6248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118" name="Rettangolo 8"/>
          <p:cNvSpPr/>
          <p:nvPr/>
        </p:nvSpPr>
        <p:spPr>
          <a:xfrm>
            <a:off x="6142037" y="0"/>
            <a:ext cx="228601" cy="5334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119" name="Numero diapositiva"/>
          <p:cNvSpPr txBox="1">
            <a:spLocks noGrp="1"/>
          </p:cNvSpPr>
          <p:nvPr>
            <p:ph type="sldNum" sz="quarter" idx="2"/>
          </p:nvPr>
        </p:nvSpPr>
        <p:spPr>
          <a:xfrm rot="5400000">
            <a:off x="6109898" y="125730"/>
            <a:ext cx="292880" cy="2819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8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743200"/>
            <a:ext cx="7123114" cy="16732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800">
                <a:solidFill>
                  <a:srgbClr val="775F55"/>
                </a:solidFill>
              </a:defRPr>
            </a:lvl1pPr>
            <a:lvl2pPr marL="0" indent="365760">
              <a:buClrTx/>
              <a:buSzTx/>
              <a:buNone/>
              <a:defRPr sz="2800">
                <a:solidFill>
                  <a:srgbClr val="775F55"/>
                </a:solidFill>
              </a:defRPr>
            </a:lvl2pPr>
            <a:lvl3pPr marL="0" indent="685800">
              <a:buClrTx/>
              <a:buSzTx/>
              <a:buNone/>
              <a:defRPr sz="2800">
                <a:solidFill>
                  <a:srgbClr val="775F55"/>
                </a:solidFill>
              </a:defRPr>
            </a:lvl3pPr>
            <a:lvl4pPr marL="0" indent="1143000">
              <a:buClrTx/>
              <a:buSzTx/>
              <a:buNone/>
              <a:defRPr sz="2800">
                <a:solidFill>
                  <a:srgbClr val="775F55"/>
                </a:solidFill>
              </a:defRPr>
            </a:lvl4pPr>
            <a:lvl5pPr marL="0" indent="1600200">
              <a:buClrTx/>
              <a:buSzTx/>
              <a:buNone/>
              <a:defRPr sz="2800">
                <a:solidFill>
                  <a:srgbClr val="775F55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" name="Rettangolo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37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38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33853" y="1886268"/>
            <a:ext cx="427694" cy="4343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600" y="1589567"/>
            <a:ext cx="3886200" cy="4572001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609600" y="1752600"/>
            <a:ext cx="3886200" cy="640081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pPr marL="0" indent="0">
              <a:buClrTx/>
              <a:buSzTx/>
              <a:buNone/>
              <a:defRPr sz="20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Segnaposto testo 14"/>
          <p:cNvSpPr>
            <a:spLocks noGrp="1"/>
          </p:cNvSpPr>
          <p:nvPr>
            <p:ph type="body" sz="quarter" idx="14"/>
          </p:nvPr>
        </p:nvSpPr>
        <p:spPr>
          <a:xfrm>
            <a:off x="4800600" y="1752600"/>
            <a:ext cx="3886200" cy="640081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/>
          <a:p>
            <a:pPr marL="0" indent="0">
              <a:buClrTx/>
              <a:buSzTx/>
              <a:buNone/>
              <a:defRPr sz="2000" b="1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olo Testo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260" y="6297929"/>
            <a:ext cx="292880" cy="2819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>
            <a:solidFill>
              <a:schemeClr val="accent2"/>
            </a:solidFill>
            <a:miter lim="800000"/>
          </a:ln>
        </p:spPr>
        <p:txBody>
          <a:bodyPr lIns="91439" tIns="91439" rIns="91439" bIns="91439"/>
          <a:lstStyle>
            <a:lvl1pPr marL="0" indent="0">
              <a:spcBef>
                <a:spcPts val="1000"/>
              </a:spcBef>
              <a:buClrTx/>
              <a:buSzTx/>
              <a:buNone/>
              <a:defRPr sz="1800">
                <a:solidFill>
                  <a:srgbClr val="DBDDCC"/>
                </a:solidFill>
              </a:defRPr>
            </a:lvl1pPr>
            <a:lvl2pPr marL="0" indent="365760">
              <a:spcBef>
                <a:spcPts val="1000"/>
              </a:spcBef>
              <a:buClrTx/>
              <a:buSzTx/>
              <a:buNone/>
              <a:defRPr sz="1800">
                <a:solidFill>
                  <a:srgbClr val="DBDDCC"/>
                </a:solidFill>
              </a:defRPr>
            </a:lvl2pPr>
            <a:lvl3pPr marL="0" indent="685800">
              <a:spcBef>
                <a:spcPts val="1000"/>
              </a:spcBef>
              <a:buClrTx/>
              <a:buSzTx/>
              <a:buNone/>
              <a:defRPr sz="1800">
                <a:solidFill>
                  <a:srgbClr val="DBDDCC"/>
                </a:solidFill>
              </a:defRPr>
            </a:lvl3pPr>
            <a:lvl4pPr marL="0" indent="1143000">
              <a:spcBef>
                <a:spcPts val="1000"/>
              </a:spcBef>
              <a:buClrTx/>
              <a:buSzTx/>
              <a:buNone/>
              <a:defRPr sz="1800">
                <a:solidFill>
                  <a:srgbClr val="DBDDCC"/>
                </a:solidFill>
              </a:defRPr>
            </a:lvl4pPr>
            <a:lvl5pPr marL="0" indent="1600200">
              <a:spcBef>
                <a:spcPts val="1000"/>
              </a:spcBef>
              <a:buClrTx/>
              <a:buSzTx/>
              <a:buNone/>
              <a:defRPr sz="1800">
                <a:solidFill>
                  <a:srgbClr val="DBDDCC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700"/>
            </a:lvl1pPr>
            <a:lvl2pPr marL="0" indent="365760">
              <a:buClrTx/>
              <a:buSzTx/>
              <a:buNone/>
              <a:defRPr sz="1700"/>
            </a:lvl2pPr>
            <a:lvl3pPr marL="0" indent="685800">
              <a:buClrTx/>
              <a:buSzTx/>
              <a:buNone/>
              <a:defRPr sz="1700"/>
            </a:lvl3pPr>
            <a:lvl4pPr marL="0" indent="1143000">
              <a:buClrTx/>
              <a:buSzTx/>
              <a:buNone/>
              <a:defRPr sz="1700"/>
            </a:lvl4pPr>
            <a:lvl5pPr marL="0" indent="1600200">
              <a:buClrTx/>
              <a:buSzTx/>
              <a:buNone/>
              <a:defRPr sz="1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2" name="Rettangolo 7"/>
          <p:cNvSpPr/>
          <p:nvPr/>
        </p:nvSpPr>
        <p:spPr>
          <a:xfrm>
            <a:off x="-9145" y="4572000"/>
            <a:ext cx="9144001" cy="8869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93" name="Rettangolo 8"/>
          <p:cNvSpPr/>
          <p:nvPr/>
        </p:nvSpPr>
        <p:spPr>
          <a:xfrm>
            <a:off x="-9145" y="4663440"/>
            <a:ext cx="1463042" cy="71323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94" name="Rettangolo 9"/>
          <p:cNvSpPr/>
          <p:nvPr/>
        </p:nvSpPr>
        <p:spPr>
          <a:xfrm>
            <a:off x="1545336" y="4654296"/>
            <a:ext cx="7598665" cy="7132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95" name="Titolo Testo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96" name="Rettangolo 10"/>
          <p:cNvSpPr/>
          <p:nvPr/>
        </p:nvSpPr>
        <p:spPr>
          <a:xfrm>
            <a:off x="1447800" y="0"/>
            <a:ext cx="100585" cy="68671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9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83091" y="4756467"/>
            <a:ext cx="481618" cy="48514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8" name="Segnaposto immagine 2"/>
          <p:cNvSpPr>
            <a:spLocks noGrp="1"/>
          </p:cNvSpPr>
          <p:nvPr>
            <p:ph type="pic" idx="13"/>
          </p:nvPr>
        </p:nvSpPr>
        <p:spPr>
          <a:xfrm>
            <a:off x="1560575" y="0"/>
            <a:ext cx="7583425" cy="4568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6"/>
          <p:cNvSpPr/>
          <p:nvPr/>
        </p:nvSpPr>
        <p:spPr>
          <a:xfrm>
            <a:off x="0" y="1234439"/>
            <a:ext cx="9144000" cy="320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3" name="Rettangolo 7"/>
          <p:cNvSpPr/>
          <p:nvPr/>
        </p:nvSpPr>
        <p:spPr>
          <a:xfrm>
            <a:off x="0" y="1280160"/>
            <a:ext cx="533400" cy="2286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4" name="Rettangolo 8"/>
          <p:cNvSpPr/>
          <p:nvPr/>
        </p:nvSpPr>
        <p:spPr>
          <a:xfrm>
            <a:off x="590550" y="1280160"/>
            <a:ext cx="8553450" cy="2286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DBDDCC"/>
                </a:solidFill>
              </a:defRPr>
            </a:pPr>
            <a:endParaRPr/>
          </a:p>
        </p:txBody>
      </p:sp>
      <p:sp>
        <p:nvSpPr>
          <p:cNvPr id="5" name="Titolo Testo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1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260" y="1253489"/>
            <a:ext cx="29288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1" cy="449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775F55"/>
          </a:solidFill>
          <a:uFillTx/>
          <a:latin typeface="Tw Cen MT"/>
          <a:ea typeface="Tw Cen MT"/>
          <a:cs typeface="Tw Cen MT"/>
          <a:sym typeface="Tw Cen MT"/>
        </a:defRPr>
      </a:lvl9pPr>
    </p:titleStyle>
    <p:bodyStyle>
      <a:lvl1pPr marL="320040" marR="0" indent="-32004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0000"/>
        <a:buFontTx/>
        <a:buChar char="◻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671732" marR="0" indent="-30597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0000"/>
        <a:buFontTx/>
        <a:buChar char="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974034" marR="0" indent="-28823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Tx/>
        <a:buChar char="■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1474469" marR="0" indent="-33146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Tx/>
        <a:buChar char="■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1931670" marR="0" indent="-3314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5000"/>
        <a:buFontTx/>
        <a:buChar char="■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2242820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2517139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2791460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3065779" marR="0" indent="-368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▪"/>
        <a:tabLst/>
        <a:defRPr sz="2900" b="0" i="0" u="none" strike="noStrike" cap="none" spc="0" baseline="0">
          <a:ln>
            <a:noFill/>
          </a:ln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purchi.altervista.org/wiki/index.php?title=EEE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olo 1"/>
          <p:cNvSpPr txBox="1">
            <a:spLocks noGrp="1"/>
          </p:cNvSpPr>
          <p:nvPr>
            <p:ph type="ctrTitle"/>
          </p:nvPr>
        </p:nvSpPr>
        <p:spPr>
          <a:xfrm>
            <a:off x="1691679" y="4038600"/>
            <a:ext cx="7147522" cy="1828800"/>
          </a:xfrm>
          <a:prstGeom prst="rect">
            <a:avLst/>
          </a:prstGeom>
        </p:spPr>
        <p:txBody>
          <a:bodyPr/>
          <a:lstStyle>
            <a:lvl1pPr>
              <a:defRPr b="1" cap="none">
                <a:solidFill>
                  <a:srgbClr val="2E79B4"/>
                </a:solidFill>
                <a:effectLst>
                  <a:outerShdw blurRad="76200" dist="50800" dir="5400000" rotWithShape="0">
                    <a:srgbClr val="000000">
                      <a:alpha val="64999"/>
                    </a:srgbClr>
                  </a:outerShdw>
                </a:effectLst>
              </a:defRPr>
            </a:lvl1pPr>
          </a:lstStyle>
          <a:p>
            <a:r>
              <a:rPr dirty="0"/>
              <a:t>UN’ALTRA OCCASIONE PER IL TELESCOPIO LECC-03</a:t>
            </a:r>
          </a:p>
        </p:txBody>
      </p:sp>
      <p:sp>
        <p:nvSpPr>
          <p:cNvPr id="129" name="Sottotitolo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31520">
              <a:spcBef>
                <a:spcPts val="500"/>
              </a:spcBef>
              <a:defRPr sz="1920">
                <a:solidFill>
                  <a:srgbClr val="21394F"/>
                </a:solidFill>
              </a:defRPr>
            </a:pPr>
            <a:r>
              <a:t>Liceo Scientifico S. Valentini</a:t>
            </a:r>
          </a:p>
          <a:p>
            <a:pPr defTabSz="731520">
              <a:spcBef>
                <a:spcPts val="500"/>
              </a:spcBef>
              <a:defRPr sz="1920">
                <a:solidFill>
                  <a:srgbClr val="21394F"/>
                </a:solidFill>
              </a:defRPr>
            </a:pPr>
            <a:r>
              <a:t>Martina Casciaro e Sara D’Amico</a:t>
            </a:r>
          </a:p>
        </p:txBody>
      </p:sp>
      <p:sp>
        <p:nvSpPr>
          <p:cNvPr id="130" name="Segnaposto data 6"/>
          <p:cNvSpPr txBox="1"/>
          <p:nvPr/>
        </p:nvSpPr>
        <p:spPr>
          <a:xfrm>
            <a:off x="76200" y="6226178"/>
            <a:ext cx="20574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t>08/03/2019</a:t>
            </a:r>
          </a:p>
        </p:txBody>
      </p:sp>
      <p:sp>
        <p:nvSpPr>
          <p:cNvPr id="131" name="Segnaposto numero diapositiva 7"/>
          <p:cNvSpPr txBox="1">
            <a:spLocks noGrp="1"/>
          </p:cNvSpPr>
          <p:nvPr>
            <p:ph type="sldNum" sz="quarter" idx="2"/>
          </p:nvPr>
        </p:nvSpPr>
        <p:spPr>
          <a:xfrm>
            <a:off x="8320845" y="278129"/>
            <a:ext cx="198510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9CA273"/>
                </a:solidFill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cap="all">
                <a:ln w="19050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blurRad="50800" dist="50800" dir="75000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t>Lo strumento: primi test</a:t>
            </a:r>
          </a:p>
        </p:txBody>
      </p:sp>
      <p:sp>
        <p:nvSpPr>
          <p:cNvPr id="211" name="Segnaposto contenuto 2"/>
          <p:cNvSpPr txBox="1">
            <a:spLocks noGrp="1"/>
          </p:cNvSpPr>
          <p:nvPr>
            <p:ph type="body" sz="half" idx="1"/>
          </p:nvPr>
        </p:nvSpPr>
        <p:spPr>
          <a:xfrm>
            <a:off x="180417" y="1757164"/>
            <a:ext cx="4485004" cy="4495801"/>
          </a:xfrm>
          <a:prstGeom prst="rect">
            <a:avLst/>
          </a:prstGeom>
        </p:spPr>
        <p:txBody>
          <a:bodyPr/>
          <a:lstStyle/>
          <a:p>
            <a:pPr>
              <a:defRPr sz="2400">
                <a:solidFill>
                  <a:srgbClr val="21394F"/>
                </a:solidFill>
              </a:defRPr>
            </a:pPr>
            <a:r>
              <a:t>Misura della tenuta al gas delle camere</a:t>
            </a:r>
          </a:p>
          <a:p>
            <a:pPr marL="640080" lvl="1" indent="-274320">
              <a:spcBef>
                <a:spcPts val="500"/>
              </a:spcBef>
              <a:buClr>
                <a:schemeClr val="accent1"/>
              </a:buClr>
              <a:defRPr sz="2000">
                <a:solidFill>
                  <a:srgbClr val="21394F"/>
                </a:solidFill>
              </a:defRPr>
            </a:pPr>
            <a:r>
              <a:t>Flussiamo una camera alla volta</a:t>
            </a:r>
            <a:endParaRPr sz="2600"/>
          </a:p>
          <a:p>
            <a:pPr marL="640080" lvl="1" indent="-274320">
              <a:spcBef>
                <a:spcPts val="500"/>
              </a:spcBef>
              <a:buClr>
                <a:schemeClr val="accent1"/>
              </a:buClr>
              <a:defRPr sz="2000">
                <a:solidFill>
                  <a:srgbClr val="21394F"/>
                </a:solidFill>
              </a:defRPr>
            </a:pPr>
            <a:r>
              <a:t>Inseriamo nella linea di gas due rotametri 0-5 l/h</a:t>
            </a:r>
            <a:endParaRPr sz="2600"/>
          </a:p>
          <a:p>
            <a:pPr marL="640080" lvl="1" indent="-274320">
              <a:spcBef>
                <a:spcPts val="500"/>
              </a:spcBef>
              <a:buClr>
                <a:schemeClr val="accent1"/>
              </a:buClr>
              <a:defRPr sz="2000">
                <a:solidFill>
                  <a:srgbClr val="21394F"/>
                </a:solidFill>
              </a:defRPr>
            </a:pPr>
            <a:r>
              <a:t>La perdita della camera è la differenza tra il flusso in ingresso ed in uscita</a:t>
            </a:r>
            <a:endParaRPr sz="2600"/>
          </a:p>
          <a:p>
            <a:pPr>
              <a:defRPr sz="2300">
                <a:solidFill>
                  <a:srgbClr val="21394F"/>
                </a:solidFill>
              </a:defRPr>
            </a:pPr>
            <a:r>
              <a:t>Risultati </a:t>
            </a:r>
          </a:p>
          <a:p>
            <a:pPr marL="640080" lvl="1" indent="-274320">
              <a:spcBef>
                <a:spcPts val="500"/>
              </a:spcBef>
              <a:buClr>
                <a:schemeClr val="accent1"/>
              </a:buClr>
              <a:defRPr sz="2000">
                <a:solidFill>
                  <a:srgbClr val="21394F"/>
                </a:solidFill>
              </a:defRPr>
            </a:pPr>
            <a:r>
              <a:t>Top: 3.1-1.2 = 1.9 l/h -&gt; 60%</a:t>
            </a:r>
            <a:endParaRPr sz="2600"/>
          </a:p>
          <a:p>
            <a:pPr marL="640080" lvl="1" indent="-274320">
              <a:spcBef>
                <a:spcPts val="500"/>
              </a:spcBef>
              <a:buClr>
                <a:schemeClr val="accent1"/>
              </a:buClr>
              <a:defRPr sz="2000">
                <a:solidFill>
                  <a:srgbClr val="21394F"/>
                </a:solidFill>
              </a:defRPr>
            </a:pPr>
            <a:r>
              <a:t>Middle: 3.1-1.1 = 2.0 l/h -&gt; 65%</a:t>
            </a:r>
            <a:endParaRPr sz="2600"/>
          </a:p>
          <a:p>
            <a:pPr marL="640080" lvl="1" indent="-274320">
              <a:spcBef>
                <a:spcPts val="500"/>
              </a:spcBef>
              <a:buClr>
                <a:schemeClr val="accent1"/>
              </a:buClr>
              <a:defRPr sz="2000">
                <a:solidFill>
                  <a:srgbClr val="21394F"/>
                </a:solidFill>
              </a:defRPr>
            </a:pPr>
            <a:r>
              <a:t>Bottom: 3.1-1.5 = 1.6 l/h -&gt; 48%</a:t>
            </a:r>
          </a:p>
        </p:txBody>
      </p:sp>
      <p:sp>
        <p:nvSpPr>
          <p:cNvPr id="212" name="Segnaposto data 8"/>
          <p:cNvSpPr txBox="1"/>
          <p:nvPr/>
        </p:nvSpPr>
        <p:spPr>
          <a:xfrm>
            <a:off x="7380312" y="6278904"/>
            <a:ext cx="266700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9CA273"/>
                </a:solidFill>
              </a:defRPr>
            </a:lvl1pPr>
          </a:lstStyle>
          <a:p>
            <a:r>
              <a:t>08/03/2019</a:t>
            </a:r>
          </a:p>
        </p:txBody>
      </p:sp>
      <p:sp>
        <p:nvSpPr>
          <p:cNvPr id="213" name="Segnaposto numero diapositiva 9"/>
          <p:cNvSpPr txBox="1">
            <a:spLocks noGrp="1"/>
          </p:cNvSpPr>
          <p:nvPr>
            <p:ph type="sldNum" sz="quarter" idx="2"/>
          </p:nvPr>
        </p:nvSpPr>
        <p:spPr>
          <a:xfrm>
            <a:off x="140482" y="1272539"/>
            <a:ext cx="252436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14" name="Rettangolo 10"/>
          <p:cNvSpPr txBox="1"/>
          <p:nvPr/>
        </p:nvSpPr>
        <p:spPr>
          <a:xfrm>
            <a:off x="2195735" y="6211668"/>
            <a:ext cx="439249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9CA273"/>
                </a:solidFill>
              </a:defRPr>
            </a:lvl1pPr>
          </a:lstStyle>
          <a:p>
            <a:r>
              <a:t>10° Conferenza dei Progetti del Centro Fermi - Progetto EEE, Torino 6-7-8 Marzo 2019</a:t>
            </a:r>
          </a:p>
        </p:txBody>
      </p:sp>
      <p:pic>
        <p:nvPicPr>
          <p:cNvPr id="215" name="Immagine 11" descr="Immagin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0272" y="404664"/>
            <a:ext cx="2016225" cy="1122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magine 6" descr="Immagin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5419" y="2533868"/>
            <a:ext cx="1850797" cy="3290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magine 7" descr="Immagin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8317" y="2533868"/>
            <a:ext cx="1824758" cy="3244013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CasellaDiTesto 12"/>
          <p:cNvSpPr txBox="1"/>
          <p:nvPr/>
        </p:nvSpPr>
        <p:spPr>
          <a:xfrm>
            <a:off x="5395893" y="2127950"/>
            <a:ext cx="306733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IN</a:t>
            </a:r>
          </a:p>
        </p:txBody>
      </p:sp>
      <p:sp>
        <p:nvSpPr>
          <p:cNvPr id="219" name="CasellaDiTesto 13"/>
          <p:cNvSpPr txBox="1"/>
          <p:nvPr/>
        </p:nvSpPr>
        <p:spPr>
          <a:xfrm>
            <a:off x="7669169" y="2127950"/>
            <a:ext cx="518590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OUT</a:t>
            </a:r>
          </a:p>
        </p:txBody>
      </p:sp>
      <p:sp>
        <p:nvSpPr>
          <p:cNvPr id="220" name="CasellaDiTesto 14"/>
          <p:cNvSpPr txBox="1"/>
          <p:nvPr/>
        </p:nvSpPr>
        <p:spPr>
          <a:xfrm>
            <a:off x="5983189" y="3789040"/>
            <a:ext cx="734130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3.1 l/h</a:t>
            </a:r>
          </a:p>
        </p:txBody>
      </p:sp>
      <p:sp>
        <p:nvSpPr>
          <p:cNvPr id="221" name="CasellaDiTesto 15"/>
          <p:cNvSpPr txBox="1"/>
          <p:nvPr/>
        </p:nvSpPr>
        <p:spPr>
          <a:xfrm>
            <a:off x="8172399" y="4149080"/>
            <a:ext cx="734131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1.5 l/h</a:t>
            </a:r>
          </a:p>
        </p:txBody>
      </p:sp>
      <p:sp>
        <p:nvSpPr>
          <p:cNvPr id="222" name="Connettore 2 17"/>
          <p:cNvSpPr/>
          <p:nvPr/>
        </p:nvSpPr>
        <p:spPr>
          <a:xfrm flipH="1">
            <a:off x="5580112" y="3973705"/>
            <a:ext cx="403078" cy="31359"/>
          </a:xfrm>
          <a:prstGeom prst="line">
            <a:avLst/>
          </a:prstGeom>
          <a:ln w="10000">
            <a:solidFill>
              <a:srgbClr val="FFFF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3" name="Connettore 2 18"/>
          <p:cNvSpPr/>
          <p:nvPr/>
        </p:nvSpPr>
        <p:spPr>
          <a:xfrm flipH="1">
            <a:off x="7922779" y="4333746"/>
            <a:ext cx="249622" cy="40651"/>
          </a:xfrm>
          <a:prstGeom prst="line">
            <a:avLst/>
          </a:prstGeom>
          <a:ln w="10000">
            <a:solidFill>
              <a:srgbClr val="FFFF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ll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olo 1"/>
          <p:cNvSpPr txBox="1">
            <a:spLocks noGrp="1"/>
          </p:cNvSpPr>
          <p:nvPr>
            <p:ph type="title"/>
          </p:nvPr>
        </p:nvSpPr>
        <p:spPr>
          <a:xfrm>
            <a:off x="612648" y="228599"/>
            <a:ext cx="8153401" cy="896146"/>
          </a:xfrm>
          <a:prstGeom prst="rect">
            <a:avLst/>
          </a:prstGeom>
        </p:spPr>
        <p:txBody>
          <a:bodyPr/>
          <a:lstStyle>
            <a:lvl1pPr defTabSz="612648">
              <a:defRPr sz="2948" b="1" cap="all">
                <a:ln w="8551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blurRad="34036" dist="34036" dir="75000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t>Lo strumento: cosa manca per essere messo in funzione</a:t>
            </a:r>
          </a:p>
        </p:txBody>
      </p:sp>
      <p:sp>
        <p:nvSpPr>
          <p:cNvPr id="226" name="Segnaposto contenut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21394F"/>
                </a:solidFill>
              </a:defRPr>
            </a:pPr>
            <a:r>
              <a:t>Nuove FEA e nuovi cavi segnale</a:t>
            </a:r>
          </a:p>
          <a:p>
            <a:pPr>
              <a:defRPr>
                <a:solidFill>
                  <a:srgbClr val="21394F"/>
                </a:solidFill>
              </a:defRPr>
            </a:pPr>
            <a:r>
              <a:t>Sostituzione resistenza da 1GO nelle box HV e test</a:t>
            </a:r>
          </a:p>
          <a:p>
            <a:pPr>
              <a:defRPr>
                <a:solidFill>
                  <a:srgbClr val="21394F"/>
                </a:solidFill>
              </a:defRPr>
            </a:pPr>
            <a:r>
              <a:t>Crate VME e schede bridge VME-PC e TDC</a:t>
            </a:r>
          </a:p>
          <a:p>
            <a:pPr>
              <a:defRPr>
                <a:solidFill>
                  <a:srgbClr val="21394F"/>
                </a:solidFill>
              </a:defRPr>
            </a:pPr>
            <a:r>
              <a:t>Nuova scheda di trigger-GPS e antenna</a:t>
            </a:r>
          </a:p>
        </p:txBody>
      </p:sp>
      <p:sp>
        <p:nvSpPr>
          <p:cNvPr id="227" name="Segnaposto data 5"/>
          <p:cNvSpPr txBox="1"/>
          <p:nvPr/>
        </p:nvSpPr>
        <p:spPr>
          <a:xfrm>
            <a:off x="7810500" y="6278904"/>
            <a:ext cx="266700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9CA273"/>
                </a:solidFill>
              </a:defRPr>
            </a:lvl1pPr>
          </a:lstStyle>
          <a:p>
            <a:r>
              <a:t>08/03/2019</a:t>
            </a:r>
          </a:p>
        </p:txBody>
      </p:sp>
      <p:sp>
        <p:nvSpPr>
          <p:cNvPr id="228" name="Segnaposto numero diapositiva 6"/>
          <p:cNvSpPr txBox="1">
            <a:spLocks noGrp="1"/>
          </p:cNvSpPr>
          <p:nvPr>
            <p:ph type="sldNum" sz="quarter" idx="2"/>
          </p:nvPr>
        </p:nvSpPr>
        <p:spPr>
          <a:xfrm>
            <a:off x="140482" y="1272539"/>
            <a:ext cx="252436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29" name="Rettangolo 7"/>
          <p:cNvSpPr txBox="1"/>
          <p:nvPr/>
        </p:nvSpPr>
        <p:spPr>
          <a:xfrm>
            <a:off x="2555775" y="6211668"/>
            <a:ext cx="439249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9CA273"/>
                </a:solidFill>
              </a:defRPr>
            </a:lvl1pPr>
          </a:lstStyle>
          <a:p>
            <a:r>
              <a:t>10° Conferenza dei Progetti del Centro Fermi - Progetto EEE, Torino 6-7-8 Marzo 2019</a:t>
            </a:r>
          </a:p>
        </p:txBody>
      </p:sp>
      <p:pic>
        <p:nvPicPr>
          <p:cNvPr id="230" name="Immagine 3" descr="Immagin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6693" y="3164780"/>
            <a:ext cx="1687796" cy="3000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magine 4" descr="Immagin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293" y="3857476"/>
            <a:ext cx="1733365" cy="3081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cap="all">
                <a:ln w="19050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blurRad="50800" dist="50800" dir="75000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t>Piani per il futuro</a:t>
            </a:r>
          </a:p>
        </p:txBody>
      </p:sp>
      <p:sp>
        <p:nvSpPr>
          <p:cNvPr id="234" name="Segnaposto contenut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21394F"/>
                </a:solidFill>
              </a:defRPr>
            </a:pPr>
            <a:r>
              <a:t>Partecipare all’istallazione delle nuove FEA </a:t>
            </a:r>
          </a:p>
          <a:p>
            <a:pPr>
              <a:defRPr>
                <a:solidFill>
                  <a:srgbClr val="21394F"/>
                </a:solidFill>
              </a:defRPr>
            </a:pPr>
            <a:r>
              <a:t>Partecipare alla modifica e test delle box HV</a:t>
            </a:r>
          </a:p>
          <a:p>
            <a:pPr>
              <a:defRPr>
                <a:solidFill>
                  <a:srgbClr val="21394F"/>
                </a:solidFill>
              </a:defRPr>
            </a:pPr>
            <a:r>
              <a:t>Migliorare la tenuta al gas delle camere</a:t>
            </a:r>
          </a:p>
          <a:p>
            <a:pPr>
              <a:defRPr>
                <a:solidFill>
                  <a:srgbClr val="21394F"/>
                </a:solidFill>
              </a:defRPr>
            </a:pPr>
            <a:r>
              <a:t>Migliorare la distribuzione del gas nelle 6 gap del rivelatore</a:t>
            </a:r>
          </a:p>
          <a:p>
            <a:pPr>
              <a:defRPr>
                <a:solidFill>
                  <a:srgbClr val="21394F"/>
                </a:solidFill>
              </a:defRPr>
            </a:pPr>
            <a:r>
              <a:t>Partecipare al cablaggio</a:t>
            </a:r>
          </a:p>
          <a:p>
            <a:pPr>
              <a:defRPr>
                <a:solidFill>
                  <a:srgbClr val="21394F"/>
                </a:solidFill>
              </a:defRPr>
            </a:pPr>
            <a:r>
              <a:t>Partecipare all’istallazione del software</a:t>
            </a:r>
          </a:p>
          <a:p>
            <a:pPr>
              <a:defRPr>
                <a:solidFill>
                  <a:srgbClr val="21394F"/>
                </a:solidFill>
              </a:defRPr>
            </a:pPr>
            <a:r>
              <a:t>Partecipare ai turni di misura </a:t>
            </a:r>
          </a:p>
        </p:txBody>
      </p:sp>
      <p:sp>
        <p:nvSpPr>
          <p:cNvPr id="235" name="Segnaposto data 5"/>
          <p:cNvSpPr txBox="1"/>
          <p:nvPr/>
        </p:nvSpPr>
        <p:spPr>
          <a:xfrm>
            <a:off x="7308304" y="6278904"/>
            <a:ext cx="266700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9CA273"/>
                </a:solidFill>
              </a:defRPr>
            </a:lvl1pPr>
          </a:lstStyle>
          <a:p>
            <a:r>
              <a:t>08/03/2019</a:t>
            </a:r>
          </a:p>
        </p:txBody>
      </p:sp>
      <p:sp>
        <p:nvSpPr>
          <p:cNvPr id="236" name="Segnaposto numero diapositiva 6"/>
          <p:cNvSpPr txBox="1">
            <a:spLocks noGrp="1"/>
          </p:cNvSpPr>
          <p:nvPr>
            <p:ph type="sldNum" sz="quarter" idx="2"/>
          </p:nvPr>
        </p:nvSpPr>
        <p:spPr>
          <a:xfrm>
            <a:off x="140482" y="1272539"/>
            <a:ext cx="252436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37" name="Rettangolo 7"/>
          <p:cNvSpPr txBox="1"/>
          <p:nvPr/>
        </p:nvSpPr>
        <p:spPr>
          <a:xfrm>
            <a:off x="2339751" y="6021287"/>
            <a:ext cx="439249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9CA273"/>
                </a:solidFill>
              </a:defRPr>
            </a:lvl1pPr>
          </a:lstStyle>
          <a:p>
            <a:r>
              <a:t>10° Conferenza dei Progetti del Centro Fermi - Progetto EEE, Torino 6-7-8 Marzo 2019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peelOff" invX="1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wipe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i ringrazia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743200"/>
            <a:ext cx="7399190" cy="1673225"/>
          </a:xfrm>
          <a:prstGeom prst="rect">
            <a:avLst/>
          </a:prstGeom>
        </p:spPr>
        <p:txBody>
          <a:bodyPr/>
          <a:lstStyle/>
          <a:p>
            <a:pPr defTabSz="868680">
              <a:spcBef>
                <a:spcPts val="600"/>
              </a:spcBef>
              <a:defRPr sz="2280"/>
            </a:pPr>
            <a:r>
              <a:t>Si ringrazia </a:t>
            </a:r>
          </a:p>
          <a:p>
            <a:pPr defTabSz="868680">
              <a:spcBef>
                <a:spcPts val="600"/>
              </a:spcBef>
              <a:defRPr sz="2280"/>
            </a:pPr>
            <a:r>
              <a:t>Il Centro Fermi</a:t>
            </a:r>
          </a:p>
          <a:p>
            <a:pPr defTabSz="868680">
              <a:spcBef>
                <a:spcPts val="600"/>
              </a:spcBef>
              <a:defRPr sz="2280"/>
            </a:pPr>
            <a:r>
              <a:t>I referenti del Liceo Scientifico “Valentini” (A.Milazzo, A.Vilella)</a:t>
            </a:r>
          </a:p>
          <a:p>
            <a:pPr defTabSz="868680">
              <a:spcBef>
                <a:spcPts val="600"/>
              </a:spcBef>
              <a:defRPr sz="2280"/>
            </a:pPr>
            <a:r>
              <a:t>Il dipartimento di Fisica (G. Carducci, M.Schioppa, P.Turco)</a:t>
            </a:r>
          </a:p>
        </p:txBody>
      </p:sp>
      <p:sp>
        <p:nvSpPr>
          <p:cNvPr id="240" name="Ringraziamen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Ringraziamenti</a:t>
            </a:r>
          </a:p>
        </p:txBody>
      </p:sp>
      <p:sp>
        <p:nvSpPr>
          <p:cNvPr id="2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olo 1"/>
          <p:cNvSpPr txBox="1">
            <a:spLocks noGrp="1"/>
          </p:cNvSpPr>
          <p:nvPr>
            <p:ph type="title"/>
          </p:nvPr>
        </p:nvSpPr>
        <p:spPr>
          <a:xfrm>
            <a:off x="179511" y="188639"/>
            <a:ext cx="8153401" cy="990601"/>
          </a:xfrm>
          <a:prstGeom prst="rect">
            <a:avLst/>
          </a:prstGeom>
        </p:spPr>
        <p:txBody>
          <a:bodyPr/>
          <a:lstStyle>
            <a:lvl1pPr defTabSz="749808">
              <a:defRPr sz="3198" b="1">
                <a:ln w="12809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blurRad="41656" dist="41656" dir="75000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t>STUDIARE L’UNIVERSO TRAMITE I RAGGI COSMICI</a:t>
            </a:r>
          </a:p>
        </p:txBody>
      </p:sp>
      <p:pic>
        <p:nvPicPr>
          <p:cNvPr id="134" name="Segnaposto contenuto 3" descr="Segnaposto contenuto 3"/>
          <p:cNvPicPr>
            <a:picLocks noChangeAspect="1"/>
          </p:cNvPicPr>
          <p:nvPr/>
        </p:nvPicPr>
        <p:blipFill>
          <a:blip r:embed="rId2">
            <a:extLst/>
          </a:blip>
          <a:srcRect l="4876" t="6407" r="4926" b="3900"/>
          <a:stretch>
            <a:fillRect/>
          </a:stretch>
        </p:blipFill>
        <p:spPr>
          <a:xfrm>
            <a:off x="251519" y="1628799"/>
            <a:ext cx="3096345" cy="4686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magine 6" descr="Immagine 6"/>
          <p:cNvPicPr>
            <a:picLocks noChangeAspect="1"/>
          </p:cNvPicPr>
          <p:nvPr/>
        </p:nvPicPr>
        <p:blipFill>
          <a:blip r:embed="rId3">
            <a:extLst/>
          </a:blip>
          <a:srcRect l="20003" b="14139"/>
          <a:stretch>
            <a:fillRect/>
          </a:stretch>
        </p:blipFill>
        <p:spPr>
          <a:xfrm>
            <a:off x="5335827" y="2852935"/>
            <a:ext cx="3808173" cy="3416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magine 7" descr="Immagin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63887" y="1556791"/>
            <a:ext cx="3096344" cy="265780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egnaposto data 9"/>
          <p:cNvSpPr txBox="1"/>
          <p:nvPr/>
        </p:nvSpPr>
        <p:spPr>
          <a:xfrm>
            <a:off x="7308304" y="6350912"/>
            <a:ext cx="266700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9CA273"/>
                </a:solidFill>
              </a:defRPr>
            </a:lvl1pPr>
          </a:lstStyle>
          <a:p>
            <a:r>
              <a:t>08/03/2019</a:t>
            </a:r>
          </a:p>
        </p:txBody>
      </p:sp>
      <p:sp>
        <p:nvSpPr>
          <p:cNvPr id="138" name="Segnaposto numero diapositiva 10"/>
          <p:cNvSpPr txBox="1"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9" name="Rettangolo 11"/>
          <p:cNvSpPr txBox="1"/>
          <p:nvPr/>
        </p:nvSpPr>
        <p:spPr>
          <a:xfrm>
            <a:off x="2627783" y="6211668"/>
            <a:ext cx="439249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9CA273"/>
                </a:solidFill>
              </a:defRPr>
            </a:lvl1pPr>
          </a:lstStyle>
          <a:p>
            <a:r>
              <a:t>10° Conferenza dei Progetti del Centro Fermi - Progetto EEE, Torino 6-7-8 Marzo 2019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31520">
              <a:defRPr sz="3200" b="1">
                <a:ln w="12192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blurRad="40640" dist="40640" dir="75000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rPr dirty="0"/>
              <a:t>LO STRUMENTO: PRINCIPIO DI FUNZIONAMENTO</a:t>
            </a:r>
          </a:p>
        </p:txBody>
      </p:sp>
      <p:pic>
        <p:nvPicPr>
          <p:cNvPr id="142" name="Immagine 6" descr="Immagin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0272" y="404664"/>
            <a:ext cx="2016225" cy="1122366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egnaposto data 9"/>
          <p:cNvSpPr txBox="1"/>
          <p:nvPr/>
        </p:nvSpPr>
        <p:spPr>
          <a:xfrm>
            <a:off x="7308304" y="6350912"/>
            <a:ext cx="266700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9CA273"/>
                </a:solidFill>
              </a:defRPr>
            </a:lvl1pPr>
          </a:lstStyle>
          <a:p>
            <a:r>
              <a:t>08/03/2019</a:t>
            </a:r>
          </a:p>
        </p:txBody>
      </p:sp>
      <p:sp>
        <p:nvSpPr>
          <p:cNvPr id="144" name="Segnaposto numero diapositiva 10"/>
          <p:cNvSpPr txBox="1"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45" name="Rettangolo 11"/>
          <p:cNvSpPr txBox="1"/>
          <p:nvPr/>
        </p:nvSpPr>
        <p:spPr>
          <a:xfrm>
            <a:off x="2195735" y="6211668"/>
            <a:ext cx="439249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9CA273"/>
                </a:solidFill>
              </a:defRPr>
            </a:lvl1pPr>
          </a:lstStyle>
          <a:p>
            <a:r>
              <a:rPr dirty="0"/>
              <a:t>10° </a:t>
            </a:r>
            <a:r>
              <a:rPr dirty="0" err="1"/>
              <a:t>Conferenza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Progetti</a:t>
            </a:r>
            <a:r>
              <a:rPr dirty="0"/>
              <a:t> del Centro Fermi - </a:t>
            </a:r>
            <a:r>
              <a:rPr dirty="0" err="1"/>
              <a:t>Progetto</a:t>
            </a:r>
            <a:r>
              <a:rPr dirty="0"/>
              <a:t> EEE, Torino 6-7-8 </a:t>
            </a:r>
            <a:r>
              <a:rPr dirty="0" err="1"/>
              <a:t>Marzo</a:t>
            </a:r>
            <a:r>
              <a:rPr dirty="0"/>
              <a:t> 2019</a:t>
            </a:r>
          </a:p>
        </p:txBody>
      </p:sp>
      <p:pic>
        <p:nvPicPr>
          <p:cNvPr id="146" name="Segnaposto contenuto 3" descr="Segnaposto contenuto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6817" y="2583443"/>
            <a:ext cx="2987482" cy="3574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magine 14" descr="Immagine 14"/>
          <p:cNvPicPr>
            <a:picLocks noChangeAspect="1"/>
          </p:cNvPicPr>
          <p:nvPr/>
        </p:nvPicPr>
        <p:blipFill>
          <a:blip r:embed="rId4">
            <a:extLst/>
          </a:blip>
          <a:srcRect l="1197" t="8816" r="5774" b="9631"/>
          <a:stretch>
            <a:fillRect/>
          </a:stretch>
        </p:blipFill>
        <p:spPr>
          <a:xfrm>
            <a:off x="1921037" y="4483746"/>
            <a:ext cx="3083012" cy="167400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Rettangolo 15"/>
          <p:cNvSpPr txBox="1"/>
          <p:nvPr/>
        </p:nvSpPr>
        <p:spPr>
          <a:xfrm>
            <a:off x="4577781" y="2017521"/>
            <a:ext cx="45662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u="sng">
                <a:solidFill>
                  <a:srgbClr val="0070C0"/>
                </a:solidFill>
              </a:defRPr>
            </a:pPr>
            <a:r>
              <a:rPr dirty="0">
                <a:solidFill>
                  <a:srgbClr val="CCBDB7"/>
                </a:solidFill>
                <a:uFill>
                  <a:solidFill>
                    <a:srgbClr val="CCBDB7"/>
                  </a:solidFill>
                </a:uFill>
                <a:hlinkClick r:id="rId5"/>
              </a:rPr>
              <a:t>http://purchi.altervista.org/wiki/index.php?title=EEE</a:t>
            </a:r>
          </a:p>
        </p:txBody>
      </p:sp>
      <p:pic>
        <p:nvPicPr>
          <p:cNvPr id="149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3308" y="1708960"/>
            <a:ext cx="4138440" cy="2388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peelOff" invX="1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wipe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olo 1"/>
          <p:cNvSpPr txBox="1">
            <a:spLocks noGrp="1"/>
          </p:cNvSpPr>
          <p:nvPr>
            <p:ph type="title"/>
          </p:nvPr>
        </p:nvSpPr>
        <p:spPr>
          <a:xfrm>
            <a:off x="611560" y="188639"/>
            <a:ext cx="8153401" cy="990601"/>
          </a:xfrm>
          <a:prstGeom prst="rect">
            <a:avLst/>
          </a:prstGeom>
        </p:spPr>
        <p:txBody>
          <a:bodyPr/>
          <a:lstStyle/>
          <a:p>
            <a:pPr defTabSz="667512">
              <a:defRPr sz="3212" b="1" cap="all">
                <a:ln w="10151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blurRad="37084" dist="37084" dir="7500000" rotWithShape="0">
                    <a:srgbClr val="000000">
                      <a:alpha val="35000"/>
                    </a:srgbClr>
                  </a:outerShdw>
                </a:effectLst>
              </a:defRPr>
            </a:pPr>
            <a:r>
              <a:t>Lo strumento: costruzione </a:t>
            </a:r>
            <a:r>
              <a:rPr cap="none"/>
              <a:t>DEL SUPPORTO</a:t>
            </a:r>
          </a:p>
        </p:txBody>
      </p:sp>
      <p:pic>
        <p:nvPicPr>
          <p:cNvPr id="152" name="Segnaposto contenuto 3" descr="Segnaposto contenuto 3"/>
          <p:cNvPicPr>
            <a:picLocks noChangeAspect="1"/>
          </p:cNvPicPr>
          <p:nvPr/>
        </p:nvPicPr>
        <p:blipFill>
          <a:blip r:embed="rId2">
            <a:extLst/>
          </a:blip>
          <a:srcRect l="6407" t="3203" r="6034" b="8705"/>
          <a:stretch>
            <a:fillRect/>
          </a:stretch>
        </p:blipFill>
        <p:spPr>
          <a:xfrm>
            <a:off x="5940152" y="1916832"/>
            <a:ext cx="2987825" cy="3888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magine 4" descr="Immagin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11" y="1916832"/>
            <a:ext cx="2569068" cy="3888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magine 5" descr="Immagine 5"/>
          <p:cNvPicPr>
            <a:picLocks noChangeAspect="1"/>
          </p:cNvPicPr>
          <p:nvPr/>
        </p:nvPicPr>
        <p:blipFill>
          <a:blip r:embed="rId4">
            <a:extLst/>
          </a:blip>
          <a:srcRect l="14286" t="9549" r="7142"/>
          <a:stretch>
            <a:fillRect/>
          </a:stretch>
        </p:blipFill>
        <p:spPr>
          <a:xfrm>
            <a:off x="2987823" y="1916832"/>
            <a:ext cx="2713085" cy="38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egnaposto data 8"/>
          <p:cNvSpPr txBox="1"/>
          <p:nvPr/>
        </p:nvSpPr>
        <p:spPr>
          <a:xfrm>
            <a:off x="7164288" y="6278904"/>
            <a:ext cx="266700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9CA273"/>
                </a:solidFill>
              </a:defRPr>
            </a:lvl1pPr>
          </a:lstStyle>
          <a:p>
            <a:r>
              <a:t>08/03/2019</a:t>
            </a:r>
          </a:p>
        </p:txBody>
      </p:sp>
      <p:sp>
        <p:nvSpPr>
          <p:cNvPr id="156" name="Segnaposto numero diapositiva 9"/>
          <p:cNvSpPr txBox="1"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57" name="Rettangolo 10"/>
          <p:cNvSpPr txBox="1"/>
          <p:nvPr/>
        </p:nvSpPr>
        <p:spPr>
          <a:xfrm>
            <a:off x="2195735" y="6211668"/>
            <a:ext cx="439249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9CA273"/>
                </a:solidFill>
              </a:defRPr>
            </a:lvl1pPr>
          </a:lstStyle>
          <a:p>
            <a:r>
              <a:t>10° Conferenza dei Progetti del Centro Fermi - Progetto EEE, Torino 6-7-8 Marzo 2019</a:t>
            </a:r>
          </a:p>
        </p:txBody>
      </p:sp>
      <p:pic>
        <p:nvPicPr>
          <p:cNvPr id="158" name="Immagine 11" descr="Immagin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20272" y="404664"/>
            <a:ext cx="2016225" cy="1122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switch dir="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olo 1"/>
          <p:cNvSpPr txBox="1">
            <a:spLocks noGrp="1"/>
          </p:cNvSpPr>
          <p:nvPr>
            <p:ph type="title"/>
          </p:nvPr>
        </p:nvSpPr>
        <p:spPr>
          <a:xfrm>
            <a:off x="587809" y="261770"/>
            <a:ext cx="8153401" cy="9906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667512">
              <a:defRPr sz="3212" b="1">
                <a:ln w="10151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blurRad="37084" dist="37084" dir="75000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t>LO STRUMENTO: INSTALLAZIONE DELLE CAMERE SUL SUPPORTO</a:t>
            </a:r>
          </a:p>
        </p:txBody>
      </p:sp>
      <p:sp>
        <p:nvSpPr>
          <p:cNvPr id="161" name="Segnaposto data 7"/>
          <p:cNvSpPr txBox="1"/>
          <p:nvPr/>
        </p:nvSpPr>
        <p:spPr>
          <a:xfrm>
            <a:off x="7308304" y="6278904"/>
            <a:ext cx="266700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9CA273"/>
                </a:solidFill>
              </a:defRPr>
            </a:lvl1pPr>
          </a:lstStyle>
          <a:p>
            <a:r>
              <a:t>08/03/2019</a:t>
            </a:r>
          </a:p>
        </p:txBody>
      </p:sp>
      <p:sp>
        <p:nvSpPr>
          <p:cNvPr id="162" name="Segnaposto numero diapositiva 8"/>
          <p:cNvSpPr txBox="1"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63" name="Rettangolo 9"/>
          <p:cNvSpPr txBox="1"/>
          <p:nvPr/>
        </p:nvSpPr>
        <p:spPr>
          <a:xfrm>
            <a:off x="2195735" y="6211668"/>
            <a:ext cx="439249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9CA273"/>
                </a:solidFill>
              </a:defRPr>
            </a:lvl1pPr>
          </a:lstStyle>
          <a:p>
            <a:r>
              <a:t>10° Conferenza dei Progetti del Centro Fermi - Progetto EEE, Torino 6-7-8 Marzo 2019</a:t>
            </a:r>
          </a:p>
        </p:txBody>
      </p:sp>
      <p:pic>
        <p:nvPicPr>
          <p:cNvPr id="164" name="Segnaposto contenuto 3" descr="Segnaposto contenuto 3"/>
          <p:cNvPicPr>
            <a:picLocks noChangeAspect="1"/>
          </p:cNvPicPr>
          <p:nvPr/>
        </p:nvPicPr>
        <p:blipFill>
          <a:blip r:embed="rId2">
            <a:extLst/>
          </a:blip>
          <a:srcRect t="7148" b="1895"/>
          <a:stretch>
            <a:fillRect/>
          </a:stretch>
        </p:blipFill>
        <p:spPr>
          <a:xfrm>
            <a:off x="6468383" y="1755253"/>
            <a:ext cx="2424097" cy="3978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0698" y="2636911"/>
            <a:ext cx="3707904" cy="2085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magine 6" descr="Immagin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9930" y="1749280"/>
            <a:ext cx="2240988" cy="3983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hecker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7512">
              <a:defRPr sz="3212" b="1">
                <a:ln w="10151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blurRad="37084" dist="37084" dir="75000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rPr dirty="0"/>
              <a:t>LO STRUMENTO: L’ALIMENTAZIONE CON IL GAS</a:t>
            </a:r>
          </a:p>
        </p:txBody>
      </p:sp>
      <p:sp>
        <p:nvSpPr>
          <p:cNvPr id="169" name="Segnaposto data 6"/>
          <p:cNvSpPr txBox="1"/>
          <p:nvPr/>
        </p:nvSpPr>
        <p:spPr>
          <a:xfrm>
            <a:off x="7452320" y="6278904"/>
            <a:ext cx="266700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ABA3A3"/>
                </a:solidFill>
              </a:defRPr>
            </a:lvl1pPr>
          </a:lstStyle>
          <a:p>
            <a:r>
              <a:t>08/03/2019</a:t>
            </a:r>
          </a:p>
        </p:txBody>
      </p:sp>
      <p:sp>
        <p:nvSpPr>
          <p:cNvPr id="170" name="Segnaposto numero diapositiva 7"/>
          <p:cNvSpPr txBox="1"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71" name="Rettangolo 8"/>
          <p:cNvSpPr txBox="1"/>
          <p:nvPr/>
        </p:nvSpPr>
        <p:spPr>
          <a:xfrm>
            <a:off x="2555775" y="6211668"/>
            <a:ext cx="439249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ABA3A3"/>
                </a:solidFill>
              </a:defRPr>
            </a:lvl1pPr>
          </a:lstStyle>
          <a:p>
            <a:r>
              <a:t>10° Conferenza dei Progetti del Centro Fermi - Progetto EEE, Torino 6-7-8 Marzo 2019</a:t>
            </a:r>
          </a:p>
        </p:txBody>
      </p:sp>
      <p:pic>
        <p:nvPicPr>
          <p:cNvPr id="172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6995" y="1707730"/>
            <a:ext cx="2536382" cy="4509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551" y="1712909"/>
            <a:ext cx="2530553" cy="4498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magine 9" descr="Immagin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0267" y="1707730"/>
            <a:ext cx="2545321" cy="452501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asellaDiTesto 12"/>
          <p:cNvSpPr txBox="1"/>
          <p:nvPr/>
        </p:nvSpPr>
        <p:spPr>
          <a:xfrm>
            <a:off x="1294779" y="1723754"/>
            <a:ext cx="1007937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BOX GAS</a:t>
            </a:r>
          </a:p>
        </p:txBody>
      </p:sp>
      <p:sp>
        <p:nvSpPr>
          <p:cNvPr id="176" name="CasellaDiTesto 13"/>
          <p:cNvSpPr txBox="1"/>
          <p:nvPr/>
        </p:nvSpPr>
        <p:spPr>
          <a:xfrm>
            <a:off x="3999031" y="3970235"/>
            <a:ext cx="1081048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RIDUTTORI</a:t>
            </a:r>
          </a:p>
        </p:txBody>
      </p:sp>
      <p:sp>
        <p:nvSpPr>
          <p:cNvPr id="177" name="CasellaDiTesto 14"/>
          <p:cNvSpPr txBox="1"/>
          <p:nvPr/>
        </p:nvSpPr>
        <p:spPr>
          <a:xfrm>
            <a:off x="6200302" y="1903633"/>
            <a:ext cx="1402295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MFM &amp; MIXER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ll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olo 1"/>
          <p:cNvSpPr txBox="1">
            <a:spLocks noGrp="1"/>
          </p:cNvSpPr>
          <p:nvPr>
            <p:ph type="title"/>
          </p:nvPr>
        </p:nvSpPr>
        <p:spPr>
          <a:xfrm>
            <a:off x="612648" y="228599"/>
            <a:ext cx="8153401" cy="896146"/>
          </a:xfrm>
          <a:prstGeom prst="rect">
            <a:avLst/>
          </a:prstGeom>
        </p:spPr>
        <p:txBody>
          <a:bodyPr/>
          <a:lstStyle>
            <a:lvl1pPr defTabSz="667512">
              <a:defRPr sz="3212" b="1" cap="all">
                <a:ln w="10151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blurRad="37084" dist="37084" dir="75000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t>Lo strumento: l’alimentazione con l’HV</a:t>
            </a:r>
          </a:p>
        </p:txBody>
      </p:sp>
      <p:pic>
        <p:nvPicPr>
          <p:cNvPr id="180" name="Segnaposto contenuto 3" descr="Segnaposto contenuto 3"/>
          <p:cNvPicPr>
            <a:picLocks noChangeAspect="1"/>
          </p:cNvPicPr>
          <p:nvPr/>
        </p:nvPicPr>
        <p:blipFill>
          <a:blip r:embed="rId2">
            <a:extLst/>
          </a:blip>
          <a:srcRect l="12500" t="6250" r="4688"/>
          <a:stretch>
            <a:fillRect/>
          </a:stretch>
        </p:blipFill>
        <p:spPr>
          <a:xfrm rot="5400000">
            <a:off x="239406" y="2171659"/>
            <a:ext cx="3119222" cy="299309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egnaposto data 6"/>
          <p:cNvSpPr txBox="1"/>
          <p:nvPr/>
        </p:nvSpPr>
        <p:spPr>
          <a:xfrm>
            <a:off x="7236296" y="6278904"/>
            <a:ext cx="266700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9CA273"/>
                </a:solidFill>
              </a:defRPr>
            </a:lvl1pPr>
          </a:lstStyle>
          <a:p>
            <a:r>
              <a:t>08/03/2019</a:t>
            </a:r>
          </a:p>
        </p:txBody>
      </p:sp>
      <p:sp>
        <p:nvSpPr>
          <p:cNvPr id="182" name="Segnaposto numero diapositiva 7"/>
          <p:cNvSpPr txBox="1"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83" name="Rettangolo 8"/>
          <p:cNvSpPr txBox="1"/>
          <p:nvPr/>
        </p:nvSpPr>
        <p:spPr>
          <a:xfrm>
            <a:off x="2195735" y="6211668"/>
            <a:ext cx="439249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9CA273"/>
                </a:solidFill>
              </a:defRPr>
            </a:lvl1pPr>
          </a:lstStyle>
          <a:p>
            <a:r>
              <a:t>10° Conferenza dei Progetti del Centro Fermi - Progetto EEE, Torino 6-7-8 Marzo 2019</a:t>
            </a:r>
          </a:p>
        </p:txBody>
      </p:sp>
      <p:pic>
        <p:nvPicPr>
          <p:cNvPr id="184" name="Immagine 2" descr="Immagin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9871" y="2108593"/>
            <a:ext cx="5545283" cy="31192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 b="1" cap="all">
                <a:ln w="19050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blurRad="50800" dist="50800" dir="75000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t>Lo strumento: l’elettronica</a:t>
            </a:r>
          </a:p>
        </p:txBody>
      </p:sp>
      <p:pic>
        <p:nvPicPr>
          <p:cNvPr id="187" name="Immagine 4" descr="Immagine 4"/>
          <p:cNvPicPr>
            <a:picLocks noChangeAspect="1"/>
          </p:cNvPicPr>
          <p:nvPr/>
        </p:nvPicPr>
        <p:blipFill>
          <a:blip r:embed="rId2">
            <a:extLst/>
          </a:blip>
          <a:srcRect l="23627" t="4421" b="1907"/>
          <a:stretch>
            <a:fillRect/>
          </a:stretch>
        </p:blipFill>
        <p:spPr>
          <a:xfrm rot="5400000">
            <a:off x="-63346" y="2159688"/>
            <a:ext cx="3070967" cy="2153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magine 5" descr="Immagine 5"/>
          <p:cNvPicPr>
            <a:picLocks noChangeAspect="1"/>
          </p:cNvPicPr>
          <p:nvPr/>
        </p:nvPicPr>
        <p:blipFill>
          <a:blip r:embed="rId3">
            <a:extLst/>
          </a:blip>
          <a:srcRect t="12031"/>
          <a:stretch>
            <a:fillRect/>
          </a:stretch>
        </p:blipFill>
        <p:spPr>
          <a:xfrm>
            <a:off x="2751546" y="2000628"/>
            <a:ext cx="2844317" cy="171480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egnaposto data 8"/>
          <p:cNvSpPr txBox="1"/>
          <p:nvPr/>
        </p:nvSpPr>
        <p:spPr>
          <a:xfrm>
            <a:off x="7380312" y="6350912"/>
            <a:ext cx="266700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9CA273"/>
                </a:solidFill>
              </a:defRPr>
            </a:lvl1pPr>
          </a:lstStyle>
          <a:p>
            <a:r>
              <a:t>08/03/2019</a:t>
            </a:r>
          </a:p>
        </p:txBody>
      </p:sp>
      <p:sp>
        <p:nvSpPr>
          <p:cNvPr id="190" name="Segnaposto numero diapositiva 9"/>
          <p:cNvSpPr txBox="1"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91" name="Rettangolo 10"/>
          <p:cNvSpPr txBox="1"/>
          <p:nvPr/>
        </p:nvSpPr>
        <p:spPr>
          <a:xfrm>
            <a:off x="2195735" y="6211668"/>
            <a:ext cx="439249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9CA273"/>
                </a:solidFill>
              </a:defRPr>
            </a:lvl1pPr>
          </a:lstStyle>
          <a:p>
            <a:r>
              <a:t>10° Conferenza dei Progetti del Centro Fermi - Progetto EEE, Torino 6-7-8 Marzo 2019</a:t>
            </a:r>
          </a:p>
        </p:txBody>
      </p:sp>
      <p:pic>
        <p:nvPicPr>
          <p:cNvPr id="192" name="Segnaposto contenuto 3" descr="Segnaposto contenuto 3"/>
          <p:cNvPicPr>
            <a:picLocks noChangeAspect="1"/>
          </p:cNvPicPr>
          <p:nvPr/>
        </p:nvPicPr>
        <p:blipFill>
          <a:blip r:embed="rId4">
            <a:extLst/>
          </a:blip>
          <a:srcRect l="41243" t="35014" r="31916" b="15629"/>
          <a:stretch>
            <a:fillRect/>
          </a:stretch>
        </p:blipFill>
        <p:spPr>
          <a:xfrm rot="5400000">
            <a:off x="787830" y="4546617"/>
            <a:ext cx="1325515" cy="1922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magine 2" descr="Immagin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09367" y="2051400"/>
            <a:ext cx="2395081" cy="4257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magine 6" descr="Immagin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03848" y="3886294"/>
            <a:ext cx="1284893" cy="228425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CasellaDiTesto 7"/>
          <p:cNvSpPr txBox="1"/>
          <p:nvPr/>
        </p:nvSpPr>
        <p:spPr>
          <a:xfrm>
            <a:off x="3043708" y="1619508"/>
            <a:ext cx="2218803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FEA &amp; CAVO SEGNALE</a:t>
            </a:r>
          </a:p>
        </p:txBody>
      </p:sp>
      <p:sp>
        <p:nvSpPr>
          <p:cNvPr id="196" name="CasellaDiTesto 11"/>
          <p:cNvSpPr txBox="1"/>
          <p:nvPr/>
        </p:nvSpPr>
        <p:spPr>
          <a:xfrm>
            <a:off x="7068111" y="1619508"/>
            <a:ext cx="611570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RACK</a:t>
            </a:r>
          </a:p>
        </p:txBody>
      </p:sp>
      <p:sp>
        <p:nvSpPr>
          <p:cNvPr id="197" name="CasellaDiTesto 12"/>
          <p:cNvSpPr txBox="1"/>
          <p:nvPr/>
        </p:nvSpPr>
        <p:spPr>
          <a:xfrm>
            <a:off x="8028384" y="2843644"/>
            <a:ext cx="518590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VME</a:t>
            </a:r>
          </a:p>
        </p:txBody>
      </p:sp>
      <p:sp>
        <p:nvSpPr>
          <p:cNvPr id="198" name="CasellaDiTesto 13"/>
          <p:cNvSpPr txBox="1"/>
          <p:nvPr/>
        </p:nvSpPr>
        <p:spPr>
          <a:xfrm>
            <a:off x="6660232" y="5877271"/>
            <a:ext cx="380291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ALI</a:t>
            </a:r>
          </a:p>
        </p:txBody>
      </p:sp>
      <p:sp>
        <p:nvSpPr>
          <p:cNvPr id="199" name="CasellaDiTesto 14"/>
          <p:cNvSpPr txBox="1"/>
          <p:nvPr/>
        </p:nvSpPr>
        <p:spPr>
          <a:xfrm>
            <a:off x="4638319" y="4859868"/>
            <a:ext cx="1139985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BT &amp; OR24</a:t>
            </a:r>
          </a:p>
        </p:txBody>
      </p:sp>
      <p:pic>
        <p:nvPicPr>
          <p:cNvPr id="200" name="Immagine 15" descr="Immagine 1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20272" y="404664"/>
            <a:ext cx="2016225" cy="1122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fallOve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86968">
              <a:defRPr sz="3880" b="1" cap="all">
                <a:ln w="17924">
                  <a:solidFill>
                    <a:srgbClr val="FEFEFE"/>
                  </a:solidFill>
                </a:ln>
                <a:solidFill>
                  <a:schemeClr val="accent3"/>
                </a:solidFill>
                <a:effectLst>
                  <a:outerShdw blurRad="49276" dist="49276" dir="75000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t>Lo strumento: sw di acquisizione</a:t>
            </a:r>
          </a:p>
        </p:txBody>
      </p:sp>
      <p:sp>
        <p:nvSpPr>
          <p:cNvPr id="203" name="Segnaposto data 8"/>
          <p:cNvSpPr txBox="1"/>
          <p:nvPr/>
        </p:nvSpPr>
        <p:spPr>
          <a:xfrm>
            <a:off x="7380312" y="6350912"/>
            <a:ext cx="2667001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 b="1">
                <a:solidFill>
                  <a:srgbClr val="9CA273"/>
                </a:solidFill>
              </a:defRPr>
            </a:lvl1pPr>
          </a:lstStyle>
          <a:p>
            <a:r>
              <a:t>08/03/2019</a:t>
            </a:r>
          </a:p>
        </p:txBody>
      </p:sp>
      <p:sp>
        <p:nvSpPr>
          <p:cNvPr id="204" name="Segnaposto numero diapositiva 9"/>
          <p:cNvSpPr txBox="1">
            <a:spLocks noGrp="1"/>
          </p:cNvSpPr>
          <p:nvPr>
            <p:ph type="sldNum" sz="quarter" idx="2"/>
          </p:nvPr>
        </p:nvSpPr>
        <p:spPr>
          <a:xfrm>
            <a:off x="177556" y="1272539"/>
            <a:ext cx="178288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lnSpc>
                <a:spcPct val="80000"/>
              </a:lnSpc>
              <a:defRPr sz="1100"/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05" name="Rettangolo 10"/>
          <p:cNvSpPr txBox="1"/>
          <p:nvPr/>
        </p:nvSpPr>
        <p:spPr>
          <a:xfrm>
            <a:off x="2195735" y="6211668"/>
            <a:ext cx="4392490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9CA273"/>
                </a:solidFill>
              </a:defRPr>
            </a:lvl1pPr>
          </a:lstStyle>
          <a:p>
            <a:r>
              <a:t>10° Conferenza dei Progetti del Centro Fermi - Progetto EEE, Torino 6-7-8 Marzo 2019</a:t>
            </a:r>
          </a:p>
        </p:txBody>
      </p:sp>
      <p:sp>
        <p:nvSpPr>
          <p:cNvPr id="206" name="CasellaDiTesto 7"/>
          <p:cNvSpPr txBox="1"/>
          <p:nvPr/>
        </p:nvSpPr>
        <p:spPr>
          <a:xfrm>
            <a:off x="7596336" y="4509120"/>
            <a:ext cx="1260535" cy="332741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Windows 10</a:t>
            </a:r>
          </a:p>
        </p:txBody>
      </p:sp>
      <p:pic>
        <p:nvPicPr>
          <p:cNvPr id="207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0272" y="404664"/>
            <a:ext cx="2016225" cy="1122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magine 17" descr="Immagin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398" y="1983782"/>
            <a:ext cx="6921760" cy="3893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fallOver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una">
  <a:themeElements>
    <a:clrScheme name="Luna">
      <a:dk1>
        <a:srgbClr val="000000"/>
      </a:dk1>
      <a:lt1>
        <a:srgbClr val="DBDDCC"/>
      </a:lt1>
      <a:dk2>
        <a:srgbClr val="A7A7A7"/>
      </a:dk2>
      <a:lt2>
        <a:srgbClr val="535353"/>
      </a:lt2>
      <a:accent1>
        <a:srgbClr val="D4E1ED"/>
      </a:accent1>
      <a:accent2>
        <a:srgbClr val="548BB7"/>
      </a:accent2>
      <a:accent3>
        <a:srgbClr val="345D7E"/>
      </a:accent3>
      <a:accent4>
        <a:srgbClr val="C0BABA"/>
      </a:accent4>
      <a:accent5>
        <a:srgbClr val="716767"/>
      </a:accent5>
      <a:accent6>
        <a:srgbClr val="4B4545"/>
      </a:accent6>
      <a:hlink>
        <a:srgbClr val="0000FF"/>
      </a:hlink>
      <a:folHlink>
        <a:srgbClr val="FF00FF"/>
      </a:folHlink>
    </a:clrScheme>
    <a:fontScheme name="Lun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u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BDDCC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una">
  <a:themeElements>
    <a:clrScheme name="Lun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4E1ED"/>
      </a:accent1>
      <a:accent2>
        <a:srgbClr val="548BB7"/>
      </a:accent2>
      <a:accent3>
        <a:srgbClr val="345D7E"/>
      </a:accent3>
      <a:accent4>
        <a:srgbClr val="C0BABA"/>
      </a:accent4>
      <a:accent5>
        <a:srgbClr val="716767"/>
      </a:accent5>
      <a:accent6>
        <a:srgbClr val="4B4545"/>
      </a:accent6>
      <a:hlink>
        <a:srgbClr val="0000FF"/>
      </a:hlink>
      <a:folHlink>
        <a:srgbClr val="FF00FF"/>
      </a:folHlink>
    </a:clrScheme>
    <a:fontScheme name="Lun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Lu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BDDCC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513</Words>
  <Application>Microsoft Macintosh PowerPoint</Application>
  <PresentationFormat>Presentazione su schermo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Calibri</vt:lpstr>
      <vt:lpstr>Tw Cen MT</vt:lpstr>
      <vt:lpstr>Luna</vt:lpstr>
      <vt:lpstr>UN’ALTRA OCCASIONE PER IL TELESCOPIO LECC-03</vt:lpstr>
      <vt:lpstr>STUDIARE L’UNIVERSO TRAMITE I RAGGI COSMICI</vt:lpstr>
      <vt:lpstr>LO STRUMENTO: PRINCIPIO DI FUNZIONAMENTO</vt:lpstr>
      <vt:lpstr>Lo strumento: costruzione DEL SUPPORTO</vt:lpstr>
      <vt:lpstr>LO STRUMENTO: INSTALLAZIONE DELLE CAMERE SUL SUPPORTO</vt:lpstr>
      <vt:lpstr>LO STRUMENTO: L’ALIMENTAZIONE CON IL GAS</vt:lpstr>
      <vt:lpstr>Lo strumento: l’alimentazione con l’HV</vt:lpstr>
      <vt:lpstr>Lo strumento: l’elettronica</vt:lpstr>
      <vt:lpstr>Lo strumento: sw di acquisizione</vt:lpstr>
      <vt:lpstr>Lo strumento: primi test</vt:lpstr>
      <vt:lpstr>Lo strumento: cosa manca per essere messo in funzione</vt:lpstr>
      <vt:lpstr>Piani per il futuro</vt:lpstr>
      <vt:lpstr>Ringraziamenti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UN’ALTRA OCCASIONE PER IL TELESCOPIO LECC-03</dc:title>
  <cp:lastModifiedBy>damico16sara@gmail.com</cp:lastModifiedBy>
  <cp:revision>1</cp:revision>
  <dcterms:modified xsi:type="dcterms:W3CDTF">2019-03-04T15:02:35Z</dcterms:modified>
</cp:coreProperties>
</file>