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383" r:id="rId3"/>
    <p:sldId id="389" r:id="rId4"/>
    <p:sldId id="386" r:id="rId5"/>
    <p:sldId id="390" r:id="rId6"/>
    <p:sldId id="385" r:id="rId7"/>
    <p:sldId id="408" r:id="rId8"/>
    <p:sldId id="392" r:id="rId9"/>
    <p:sldId id="391" r:id="rId10"/>
    <p:sldId id="393" r:id="rId11"/>
    <p:sldId id="394" r:id="rId12"/>
    <p:sldId id="395" r:id="rId13"/>
    <p:sldId id="396" r:id="rId14"/>
    <p:sldId id="401" r:id="rId15"/>
    <p:sldId id="384" r:id="rId16"/>
    <p:sldId id="398" r:id="rId17"/>
    <p:sldId id="403" r:id="rId18"/>
    <p:sldId id="410" r:id="rId19"/>
    <p:sldId id="409" r:id="rId20"/>
    <p:sldId id="405" r:id="rId21"/>
    <p:sldId id="402" r:id="rId22"/>
    <p:sldId id="404" r:id="rId23"/>
    <p:sldId id="406" r:id="rId24"/>
    <p:sldId id="407" r:id="rId25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95" autoAdjust="0"/>
    <p:restoredTop sz="95126" autoAdjust="0"/>
  </p:normalViewPr>
  <p:slideViewPr>
    <p:cSldViewPr>
      <p:cViewPr varScale="1">
        <p:scale>
          <a:sx n="84" d="100"/>
          <a:sy n="84" d="100"/>
        </p:scale>
        <p:origin x="18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73344-AAD2-417A-9596-028E6338885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9A4E9-7A94-43C6-90B9-6B909F86A39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6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A4E9-7A94-43C6-90B9-6B909F86A3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7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mailto:tois05700b@pec.istruzione.it" TargetMode="External"/><Relationship Id="rId2" Type="http://schemas.openxmlformats.org/officeDocument/2006/relationships/hyperlink" Target="mailto:tois05700b@istruzione.it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hyperlink" Target="http://www.pascalgiaveno.it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7D30-4F7A-4EB0-A179-42B7B06D271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A863-80C7-4591-B8FA-9E68986F6004}" type="slidenum">
              <a:rPr lang="en-GB" smtClean="0"/>
              <a:t>‹N›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66893312"/>
              </p:ext>
            </p:extLst>
          </p:nvPr>
        </p:nvGraphicFramePr>
        <p:xfrm>
          <a:off x="430691" y="260648"/>
          <a:ext cx="8229600" cy="870857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169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20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19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70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en-GB" sz="11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I.I.S.S. BLAISE PASCAL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Via Carducci, 4 - 10094 Giaveno (TO)</a:t>
                      </a:r>
                      <a:endParaRPr lang="en-GB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tel. 011 9378193 - 011 9363321 - fax 011 9377478</a:t>
                      </a:r>
                      <a:endParaRPr lang="en-GB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C.F. 86049000010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u="sng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  <a:hlinkClick r:id="rId2"/>
                        </a:rPr>
                        <a:t>tois05700b@istruzione.it</a:t>
                      </a:r>
                      <a:r>
                        <a:rPr lang="en-GB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– </a:t>
                      </a:r>
                      <a:r>
                        <a:rPr lang="en-GB" sz="1100" u="sng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  <a:hlinkClick r:id="rId3"/>
                        </a:rPr>
                        <a:t>tois05700b@pec.istruzione.it</a:t>
                      </a:r>
                      <a:r>
                        <a:rPr lang="en-GB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- </a:t>
                      </a:r>
                      <a:r>
                        <a:rPr lang="en-GB" sz="1100" u="sng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j-lt"/>
                          <a:hlinkClick r:id="rId4"/>
                        </a:rPr>
                        <a:t>www.pascalgiaveno.i</a:t>
                      </a:r>
                      <a:r>
                        <a:rPr lang="en-GB" sz="1100" u="sng" dirty="0">
                          <a:effectLst/>
                          <a:latin typeface="+mj-lt"/>
                          <a:hlinkClick r:id="rId4"/>
                        </a:rPr>
                        <a:t>t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4" descr="LogoPascal45R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323168"/>
            <a:ext cx="739912" cy="73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" descr="RI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015" y="323168"/>
            <a:ext cx="639763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7D30-4F7A-4EB0-A179-42B7B06D271E}" type="datetimeFigureOut">
              <a:rPr lang="en-GB" smtClean="0"/>
              <a:t>06/03/2019</a:t>
            </a:fld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ASTRO-COSMO and the Physiscs Afternoons at Pascal’s</a:t>
            </a:r>
          </a:p>
          <a:p>
            <a:r>
              <a:rPr lang="en-GB" sz="1000" smtClean="0"/>
              <a:t>10</a:t>
            </a:r>
            <a:r>
              <a:rPr lang="en-GB" sz="1000" baseline="30000" smtClean="0"/>
              <a:t>th</a:t>
            </a:r>
            <a:r>
              <a:rPr lang="en-GB" sz="1000" smtClean="0"/>
              <a:t> Conference of Centro Fermi Projects - EEE Project, Turin 6-8 March 2019</a:t>
            </a:r>
            <a:endParaRPr lang="en-GB" sz="10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A863-80C7-4591-B8FA-9E68986F60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30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7D30-4F7A-4EB0-A179-42B7B06D271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A863-80C7-4591-B8FA-9E68986F6004}" type="slidenum">
              <a:rPr lang="en-GB" smtClean="0"/>
              <a:t>‹N›</a:t>
            </a:fld>
            <a:endParaRPr lang="en-GB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316464"/>
            <a:ext cx="4185376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dirty="0" smtClean="0"/>
              <a:t>ASTRO-COSMO and the </a:t>
            </a:r>
            <a:r>
              <a:rPr lang="en-GB" dirty="0" err="1" smtClean="0"/>
              <a:t>Physiscs</a:t>
            </a:r>
            <a:r>
              <a:rPr lang="en-GB" dirty="0" smtClean="0"/>
              <a:t> Afternoons at Pascal’s</a:t>
            </a:r>
          </a:p>
          <a:p>
            <a:r>
              <a:rPr lang="en-GB" sz="1000" dirty="0" smtClean="0"/>
              <a:t>10</a:t>
            </a:r>
            <a:r>
              <a:rPr lang="en-GB" sz="1000" baseline="30000" dirty="0" smtClean="0"/>
              <a:t>th</a:t>
            </a:r>
            <a:r>
              <a:rPr lang="en-GB" sz="1000" dirty="0" smtClean="0"/>
              <a:t> Conference of Centro Fermi Projects - EEE Project, Turin 6-8 March 2019</a:t>
            </a:r>
            <a:endParaRPr lang="en-GB" sz="10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7D30-4F7A-4EB0-A179-42B7B06D271E}" type="datetimeFigureOut">
              <a:rPr lang="en-GB" smtClean="0"/>
              <a:t>06/03/2019</a:t>
            </a:fld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ASTRO-COSMO and the Physiscs Afternoons at Pascal’s</a:t>
            </a:r>
          </a:p>
          <a:p>
            <a:r>
              <a:rPr lang="en-GB" sz="1000" smtClean="0"/>
              <a:t>10</a:t>
            </a:r>
            <a:r>
              <a:rPr lang="en-GB" sz="1000" baseline="30000" smtClean="0"/>
              <a:t>th</a:t>
            </a:r>
            <a:r>
              <a:rPr lang="en-GB" sz="1000" smtClean="0"/>
              <a:t> Conference of Centro Fermi Projects - EEE Project, Turin 6-8 March 2019</a:t>
            </a:r>
            <a:endParaRPr lang="en-GB" sz="10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A863-80C7-4591-B8FA-9E68986F60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06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7D30-4F7A-4EB0-A179-42B7B06D271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A863-80C7-4591-B8FA-9E68986F6004}" type="slidenum">
              <a:rPr lang="en-GB" smtClean="0"/>
              <a:t>‹N›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316464"/>
            <a:ext cx="4185376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dirty="0" smtClean="0"/>
              <a:t>ASTRO-COSMO and the </a:t>
            </a:r>
            <a:r>
              <a:rPr lang="en-GB" dirty="0" err="1" smtClean="0"/>
              <a:t>Physiscs</a:t>
            </a:r>
            <a:r>
              <a:rPr lang="en-GB" dirty="0" smtClean="0"/>
              <a:t> Afternoons at Pascal’s</a:t>
            </a:r>
          </a:p>
          <a:p>
            <a:r>
              <a:rPr lang="en-GB" sz="1000" dirty="0" smtClean="0"/>
              <a:t>10</a:t>
            </a:r>
            <a:r>
              <a:rPr lang="en-GB" sz="1000" baseline="30000" dirty="0" smtClean="0"/>
              <a:t>th</a:t>
            </a:r>
            <a:r>
              <a:rPr lang="en-GB" sz="1000" dirty="0" smtClean="0"/>
              <a:t> Conference of Centro Fermi Projects - EEE Project, Turin 6-8 March 2019</a:t>
            </a:r>
            <a:endParaRPr lang="en-GB" sz="10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7D30-4F7A-4EB0-A179-42B7B06D271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A863-80C7-4591-B8FA-9E68986F6004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2699792" y="6316464"/>
            <a:ext cx="4185376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dirty="0" smtClean="0"/>
              <a:t>ASTRO-COSMO and the </a:t>
            </a:r>
            <a:r>
              <a:rPr lang="en-GB" dirty="0" err="1" smtClean="0"/>
              <a:t>Physiscs</a:t>
            </a:r>
            <a:r>
              <a:rPr lang="en-GB" dirty="0" smtClean="0"/>
              <a:t> Afternoons at Pascal’s</a:t>
            </a:r>
          </a:p>
          <a:p>
            <a:r>
              <a:rPr lang="en-GB" sz="1000" dirty="0" smtClean="0"/>
              <a:t>10</a:t>
            </a:r>
            <a:r>
              <a:rPr lang="en-GB" sz="1000" baseline="30000" dirty="0" smtClean="0"/>
              <a:t>th</a:t>
            </a:r>
            <a:r>
              <a:rPr lang="en-GB" sz="1000" dirty="0" smtClean="0"/>
              <a:t> Conference of Centro Fermi Projects - EEE Project, Turin 6-8 March 2019</a:t>
            </a:r>
            <a:endParaRPr lang="en-GB" sz="10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7D30-4F7A-4EB0-A179-42B7B06D271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A863-80C7-4591-B8FA-9E68986F6004}" type="slidenum">
              <a:rPr lang="en-GB" smtClean="0"/>
              <a:t>‹N›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316464"/>
            <a:ext cx="4185376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dirty="0" smtClean="0"/>
              <a:t>ASTRO-COSMO and the </a:t>
            </a:r>
            <a:r>
              <a:rPr lang="en-GB" dirty="0" err="1" smtClean="0"/>
              <a:t>Physiscs</a:t>
            </a:r>
            <a:r>
              <a:rPr lang="en-GB" dirty="0" smtClean="0"/>
              <a:t> Afternoons at Pascal’s</a:t>
            </a:r>
          </a:p>
          <a:p>
            <a:r>
              <a:rPr lang="en-GB" sz="1000" dirty="0" smtClean="0"/>
              <a:t>10</a:t>
            </a:r>
            <a:r>
              <a:rPr lang="en-GB" sz="1000" baseline="30000" dirty="0" smtClean="0"/>
              <a:t>th</a:t>
            </a:r>
            <a:r>
              <a:rPr lang="en-GB" sz="1000" dirty="0" smtClean="0"/>
              <a:t> Conference of Centro Fermi Projects - EEE Project, Turin 6-8 March 2019</a:t>
            </a:r>
            <a:endParaRPr lang="en-GB" sz="10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7D30-4F7A-4EB0-A179-42B7B06D271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A863-80C7-4591-B8FA-9E68986F6004}" type="slidenum">
              <a:rPr lang="en-GB" smtClean="0"/>
              <a:t>‹N›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316464"/>
            <a:ext cx="4185376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dirty="0" smtClean="0"/>
              <a:t>ASTRO-COSMO and the </a:t>
            </a:r>
            <a:r>
              <a:rPr lang="en-GB" dirty="0" err="1" smtClean="0"/>
              <a:t>Physiscs</a:t>
            </a:r>
            <a:r>
              <a:rPr lang="en-GB" dirty="0" smtClean="0"/>
              <a:t> Afternoons at Pascal’s</a:t>
            </a:r>
          </a:p>
          <a:p>
            <a:r>
              <a:rPr lang="en-GB" sz="1000" dirty="0" smtClean="0"/>
              <a:t>10</a:t>
            </a:r>
            <a:r>
              <a:rPr lang="en-GB" sz="1000" baseline="30000" dirty="0" smtClean="0"/>
              <a:t>th</a:t>
            </a:r>
            <a:r>
              <a:rPr lang="en-GB" sz="1000" dirty="0" smtClean="0"/>
              <a:t> Conference of Centro Fermi Projects - EEE Project, Turin 6-8 March 2019</a:t>
            </a:r>
            <a:endParaRPr lang="en-GB" sz="10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651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78357" y="6316464"/>
            <a:ext cx="949427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D97D30-4F7A-4EB0-A179-42B7B06D271E}" type="datetimeFigureOut">
              <a:rPr lang="en-GB" smtClean="0"/>
              <a:t>06/03/2019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316464"/>
            <a:ext cx="4185376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dirty="0" smtClean="0"/>
              <a:t>ASTRO-COSMO and the </a:t>
            </a:r>
            <a:r>
              <a:rPr lang="en-GB" dirty="0" err="1" smtClean="0"/>
              <a:t>Physiscs</a:t>
            </a:r>
            <a:r>
              <a:rPr lang="en-GB" dirty="0" smtClean="0"/>
              <a:t> Afternoons at Pascal’s</a:t>
            </a:r>
          </a:p>
          <a:p>
            <a:r>
              <a:rPr lang="en-GB" sz="1000" dirty="0" smtClean="0"/>
              <a:t>10</a:t>
            </a:r>
            <a:r>
              <a:rPr lang="en-GB" sz="1000" baseline="30000" dirty="0" smtClean="0"/>
              <a:t>th</a:t>
            </a:r>
            <a:r>
              <a:rPr lang="en-GB" sz="1000" dirty="0" smtClean="0"/>
              <a:t> Conference of Centro Fermi Projects - EEE Project, Turin 6-8 March 2019</a:t>
            </a:r>
            <a:endParaRPr lang="en-GB" sz="10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978352" y="6309320"/>
            <a:ext cx="40196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43A863-80C7-4591-B8FA-9E68986F6004}" type="slidenum">
              <a:rPr lang="en-GB" smtClean="0"/>
              <a:t>‹N›</a:t>
            </a:fld>
            <a:endParaRPr lang="en-GB"/>
          </a:p>
        </p:txBody>
      </p:sp>
      <p:pic>
        <p:nvPicPr>
          <p:cNvPr id="8" name="Picture 4" descr="LogoPascal45R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43340"/>
            <a:ext cx="644678" cy="56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RI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3" y="6243340"/>
            <a:ext cx="576064" cy="56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60088"/>
            <a:ext cx="1176561" cy="477879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81" r:id="rId2"/>
    <p:sldLayoutId id="2147483674" r:id="rId3"/>
    <p:sldLayoutId id="2147483680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eg"/><Relationship Id="rId5" Type="http://schemas.openxmlformats.org/officeDocument/2006/relationships/image" Target="../media/image53.gif"/><Relationship Id="rId4" Type="http://schemas.openxmlformats.org/officeDocument/2006/relationships/image" Target="../media/image5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60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536162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ASTRO </a:t>
            </a:r>
            <a:r>
              <a:rPr lang="en-GB" dirty="0"/>
              <a:t>COSMO and the Physics Afternoons at Pascal's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246611"/>
            <a:ext cx="6400800" cy="1752600"/>
          </a:xfrm>
        </p:spPr>
        <p:txBody>
          <a:bodyPr/>
          <a:lstStyle/>
          <a:p>
            <a:r>
              <a:rPr lang="it-IT" dirty="0"/>
              <a:t> </a:t>
            </a:r>
            <a:r>
              <a:rPr lang="it-IT" dirty="0" err="1"/>
              <a:t>Dr.Massimo</a:t>
            </a:r>
            <a:r>
              <a:rPr lang="it-IT" dirty="0"/>
              <a:t> </a:t>
            </a:r>
            <a:r>
              <a:rPr lang="it-IT" dirty="0" err="1" smtClean="0"/>
              <a:t>Perucca</a:t>
            </a:r>
            <a:endParaRPr lang="it-IT" dirty="0" smtClean="0"/>
          </a:p>
          <a:p>
            <a:r>
              <a:rPr lang="it-IT" dirty="0" err="1" smtClean="0"/>
              <a:t>Blaise</a:t>
            </a:r>
            <a:r>
              <a:rPr lang="it-IT" dirty="0" smtClean="0"/>
              <a:t> </a:t>
            </a:r>
            <a:r>
              <a:rPr lang="it-IT" dirty="0"/>
              <a:t>Pascal </a:t>
            </a:r>
            <a:r>
              <a:rPr lang="it-IT" dirty="0" err="1"/>
              <a:t>Institute</a:t>
            </a:r>
            <a:r>
              <a:rPr lang="it-IT" dirty="0"/>
              <a:t>, Giaveno-TO (ITALY)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07F8BABB-B177-478D-9CFF-8B793639CE48}"/>
              </a:ext>
            </a:extLst>
          </p:cNvPr>
          <p:cNvSpPr txBox="1">
            <a:spLocks/>
          </p:cNvSpPr>
          <p:nvPr/>
        </p:nvSpPr>
        <p:spPr>
          <a:xfrm>
            <a:off x="422030" y="3294111"/>
            <a:ext cx="8139863" cy="494929"/>
          </a:xfrm>
          <a:prstGeom prst="rect">
            <a:avLst/>
          </a:prstGeom>
        </p:spPr>
        <p:txBody>
          <a:bodyPr vert="horz" lIns="45720" tIns="0" rIns="45720" bIns="0" anchor="b">
            <a:normAutofit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GB" sz="3600" cap="none" dirty="0"/>
          </a:p>
        </p:txBody>
      </p:sp>
    </p:spTree>
    <p:extLst>
      <p:ext uri="{BB962C8B-B14F-4D97-AF65-F5344CB8AC3E}">
        <p14:creationId xmlns:p14="http://schemas.microsoft.com/office/powerpoint/2010/main" val="33431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44270" y="45200"/>
            <a:ext cx="9296790" cy="680656"/>
          </a:xfrm>
        </p:spPr>
        <p:txBody>
          <a:bodyPr>
            <a:normAutofit/>
          </a:bodyPr>
          <a:lstStyle/>
          <a:p>
            <a:r>
              <a:rPr lang="it-IT" sz="3300" dirty="0" err="1" smtClean="0"/>
              <a:t>Astronomical</a:t>
            </a:r>
            <a:r>
              <a:rPr lang="it-IT" sz="3300" dirty="0" smtClean="0"/>
              <a:t> </a:t>
            </a:r>
            <a:r>
              <a:rPr lang="it-IT" sz="3300" dirty="0" err="1" smtClean="0"/>
              <a:t>observations</a:t>
            </a:r>
            <a:r>
              <a:rPr lang="it-IT" sz="3300" dirty="0" smtClean="0"/>
              <a:t> from mountain </a:t>
            </a:r>
            <a:r>
              <a:rPr lang="it-IT" sz="3300" dirty="0" err="1" smtClean="0"/>
              <a:t>sites</a:t>
            </a:r>
            <a:endParaRPr lang="en-GB" sz="33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70" y="3075513"/>
            <a:ext cx="3390900" cy="25431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70" y="1591890"/>
            <a:ext cx="3228843" cy="242163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13322"/>
            <a:ext cx="4267200" cy="32004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551" y="1591890"/>
            <a:ext cx="3020099" cy="4026798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5759" y="646259"/>
            <a:ext cx="55619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Ys</a:t>
            </a:r>
            <a:r>
              <a:rPr lang="en-GB" dirty="0" smtClean="0"/>
              <a:t> 2010-2018 Astronomical observations from: </a:t>
            </a:r>
            <a:r>
              <a:rPr lang="en-GB" dirty="0" err="1" smtClean="0"/>
              <a:t>Prarotto</a:t>
            </a:r>
            <a:r>
              <a:rPr lang="en-GB" dirty="0" smtClean="0"/>
              <a:t> quota 1350m </a:t>
            </a:r>
            <a:r>
              <a:rPr lang="en-GB" dirty="0" err="1" smtClean="0"/>
              <a:t>amsl</a:t>
            </a:r>
            <a:r>
              <a:rPr lang="en-GB" dirty="0" smtClean="0"/>
              <a:t> ,  </a:t>
            </a:r>
            <a:r>
              <a:rPr lang="en-GB" dirty="0" err="1" smtClean="0"/>
              <a:t>Stellina</a:t>
            </a:r>
            <a:r>
              <a:rPr lang="en-GB" dirty="0" smtClean="0"/>
              <a:t> shelter </a:t>
            </a:r>
            <a:r>
              <a:rPr lang="en-GB" dirty="0"/>
              <a:t>2610m </a:t>
            </a:r>
            <a:r>
              <a:rPr lang="en-GB" dirty="0" err="1"/>
              <a:t>amsl</a:t>
            </a:r>
            <a:r>
              <a:rPr lang="en-GB" dirty="0"/>
              <a:t> </a:t>
            </a:r>
            <a:r>
              <a:rPr lang="en-GB" dirty="0" smtClean="0"/>
              <a:t>, Col del Lys 1311 m </a:t>
            </a:r>
            <a:r>
              <a:rPr lang="en-GB" dirty="0" err="1"/>
              <a:t>amsl</a:t>
            </a:r>
            <a:r>
              <a:rPr lang="en-GB" dirty="0"/>
              <a:t> </a:t>
            </a:r>
            <a:r>
              <a:rPr lang="en-GB" dirty="0" smtClean="0"/>
              <a:t>, Mount Aquila 2500 m </a:t>
            </a:r>
            <a:r>
              <a:rPr lang="en-GB" dirty="0" err="1" smtClean="0"/>
              <a:t>amsl</a:t>
            </a:r>
            <a:endParaRPr lang="en-GB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4722" y="695775"/>
            <a:ext cx="3482309" cy="261173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624" y="4581128"/>
            <a:ext cx="2942097" cy="165493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21" y="4882399"/>
            <a:ext cx="2418319" cy="1360305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9712" y="6316464"/>
            <a:ext cx="5184576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sz="1400" dirty="0" smtClean="0"/>
              <a:t>ASTRO-COSMO and the Physics Afternoons at Pascal’s</a:t>
            </a:r>
          </a:p>
          <a:p>
            <a:r>
              <a:rPr lang="en-GB" sz="1050" dirty="0" smtClean="0"/>
              <a:t>10</a:t>
            </a:r>
            <a:r>
              <a:rPr lang="en-GB" sz="1050" baseline="30000" dirty="0" smtClean="0"/>
              <a:t>th</a:t>
            </a:r>
            <a:r>
              <a:rPr lang="en-GB" sz="1050" dirty="0" smtClean="0"/>
              <a:t> Conference of Centro Fermi Projects - EEE Project, Turin 6-8 March 2019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7793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1276" y="-47597"/>
            <a:ext cx="8676456" cy="1143000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Observations</a:t>
            </a:r>
            <a:r>
              <a:rPr lang="it-IT" dirty="0" smtClean="0"/>
              <a:t> of the Solar </a:t>
            </a:r>
            <a:r>
              <a:rPr lang="it-IT" dirty="0" err="1" smtClean="0"/>
              <a:t>chromosphere</a:t>
            </a:r>
            <a:r>
              <a:rPr lang="it-IT" dirty="0" smtClean="0"/>
              <a:t> and solar corona</a:t>
            </a:r>
            <a:endParaRPr lang="en-GB" dirty="0">
              <a:latin typeface="Symbol" panose="05050102010706020507" pitchFamily="18" charset="2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897" y="3212976"/>
            <a:ext cx="4568309" cy="292217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6152"/>
            <a:ext cx="4372000" cy="3279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28381"/>
            <a:ext cx="2295195" cy="214679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362588" y="1045972"/>
            <a:ext cx="23688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Y 2013-2014 big solar flares, plumes and sun spots  seen in </a:t>
            </a:r>
            <a:r>
              <a:rPr lang="it-IT" dirty="0" smtClean="0"/>
              <a:t>H</a:t>
            </a:r>
            <a:r>
              <a:rPr lang="it-IT" dirty="0" smtClean="0">
                <a:latin typeface="Symbol" panose="05050102010706020507" pitchFamily="18" charset="2"/>
              </a:rPr>
              <a:t>a</a:t>
            </a:r>
          </a:p>
          <a:p>
            <a:r>
              <a:rPr lang="en-GB" dirty="0"/>
              <a:t>Y </a:t>
            </a:r>
            <a:r>
              <a:rPr lang="en-GB" dirty="0" smtClean="0"/>
              <a:t>2018-2019 observations of more quiescent sun </a:t>
            </a:r>
            <a:endParaRPr lang="en-GB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79" y="1207111"/>
            <a:ext cx="3096344" cy="2319542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7134571" y="2024844"/>
            <a:ext cx="101725" cy="136815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9231" y="1228381"/>
            <a:ext cx="1555974" cy="2316296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9712" y="6316464"/>
            <a:ext cx="5184576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sz="1400" dirty="0" smtClean="0"/>
              <a:t>ASTRO-COSMO and the Physics Afternoons at Pascal’s</a:t>
            </a:r>
          </a:p>
          <a:p>
            <a:r>
              <a:rPr lang="en-GB" sz="1050" dirty="0" smtClean="0"/>
              <a:t>10</a:t>
            </a:r>
            <a:r>
              <a:rPr lang="en-GB" sz="1050" baseline="30000" dirty="0" smtClean="0"/>
              <a:t>th</a:t>
            </a:r>
            <a:r>
              <a:rPr lang="en-GB" sz="1050" dirty="0" smtClean="0"/>
              <a:t> Conference of Centro Fermi Projects - EEE Project, Turin 6-8 March 2019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8991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-168968"/>
            <a:ext cx="8820472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X-</a:t>
            </a:r>
            <a:r>
              <a:rPr lang="it-IT" dirty="0" err="1" smtClean="0"/>
              <a:t>rays</a:t>
            </a:r>
            <a:r>
              <a:rPr lang="it-IT" dirty="0" smtClean="0"/>
              <a:t> </a:t>
            </a:r>
            <a:r>
              <a:rPr lang="it-IT" dirty="0" err="1" smtClean="0"/>
              <a:t>diffraction</a:t>
            </a:r>
            <a:r>
              <a:rPr lang="it-IT" dirty="0" smtClean="0"/>
              <a:t> and the </a:t>
            </a:r>
            <a:r>
              <a:rPr lang="it-IT" dirty="0" err="1" smtClean="0"/>
              <a:t>the</a:t>
            </a:r>
            <a:r>
              <a:rPr lang="it-IT" dirty="0" smtClean="0"/>
              <a:t> </a:t>
            </a:r>
            <a:r>
              <a:rPr lang="it-IT" dirty="0" err="1" smtClean="0"/>
              <a:t>solid</a:t>
            </a:r>
            <a:r>
              <a:rPr lang="it-IT" dirty="0" smtClean="0"/>
              <a:t> state</a:t>
            </a:r>
            <a:endParaRPr lang="en-GB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128" y="2590801"/>
            <a:ext cx="2626872" cy="35024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3998"/>
            <a:ext cx="3679859" cy="275989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154"/>
            <a:ext cx="2699792" cy="202484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128" y="1125058"/>
            <a:ext cx="1950720" cy="146304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28" y="1826097"/>
            <a:ext cx="3200400" cy="42672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9698" y="4437112"/>
            <a:ext cx="2847608" cy="1859815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9712" y="6316464"/>
            <a:ext cx="5184576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sz="1400" dirty="0" smtClean="0"/>
              <a:t>ASTRO-COSMO and the Physics Afternoons at Pascal’s</a:t>
            </a:r>
          </a:p>
          <a:p>
            <a:r>
              <a:rPr lang="en-GB" sz="1050" dirty="0" smtClean="0"/>
              <a:t>10</a:t>
            </a:r>
            <a:r>
              <a:rPr lang="en-GB" sz="1050" baseline="30000" dirty="0" smtClean="0"/>
              <a:t>th</a:t>
            </a:r>
            <a:r>
              <a:rPr lang="en-GB" sz="1050" dirty="0" smtClean="0"/>
              <a:t> Conference of Centro Fermi Projects - EEE Project, Turin 6-8 March 2019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97213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Superconductivity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809"/>
            <a:ext cx="2698739" cy="202405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62" y="1351911"/>
            <a:ext cx="3774293" cy="272516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1479"/>
            <a:ext cx="2916145" cy="218710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537" y="3573929"/>
            <a:ext cx="3181816" cy="23863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45" y="1374931"/>
            <a:ext cx="2875055" cy="215629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022558" y="4264051"/>
            <a:ext cx="29070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Y 2012-2013 Talk by </a:t>
            </a:r>
            <a:r>
              <a:rPr lang="en-GB" dirty="0" err="1" smtClean="0"/>
              <a:t>Dr.</a:t>
            </a:r>
            <a:r>
              <a:rPr lang="en-GB" dirty="0" smtClean="0"/>
              <a:t> Paola </a:t>
            </a:r>
            <a:r>
              <a:rPr lang="en-GB" dirty="0" err="1" smtClean="0"/>
              <a:t>Pecchio</a:t>
            </a:r>
            <a:r>
              <a:rPr lang="en-GB" dirty="0" smtClean="0"/>
              <a:t> and low temperature resistivity measurements with liquid Nitrogen</a:t>
            </a:r>
            <a:endParaRPr lang="en-GB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9712" y="6316464"/>
            <a:ext cx="5184576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sz="1400" dirty="0" smtClean="0"/>
              <a:t>ASTRO-COSMO and the Physics Afternoons at Pascal’s</a:t>
            </a:r>
          </a:p>
          <a:p>
            <a:r>
              <a:rPr lang="en-GB" sz="1050" dirty="0" smtClean="0"/>
              <a:t>10</a:t>
            </a:r>
            <a:r>
              <a:rPr lang="en-GB" sz="1050" baseline="30000" dirty="0" smtClean="0"/>
              <a:t>th</a:t>
            </a:r>
            <a:r>
              <a:rPr lang="en-GB" sz="1050" dirty="0" smtClean="0"/>
              <a:t> Conference of Centro Fermi Projects - EEE Project, Turin 6-8 March 2019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6025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One</a:t>
            </a:r>
            <a:r>
              <a:rPr lang="it-IT" dirty="0" smtClean="0"/>
              <a:t> of the </a:t>
            </a:r>
            <a:r>
              <a:rPr lang="it-IT" dirty="0" err="1" smtClean="0"/>
              <a:t>former</a:t>
            </a:r>
            <a:r>
              <a:rPr lang="it-IT" dirty="0" smtClean="0"/>
              <a:t> </a:t>
            </a:r>
            <a:r>
              <a:rPr lang="it-IT" dirty="0" err="1" smtClean="0"/>
              <a:t>programs</a:t>
            </a:r>
            <a:r>
              <a:rPr lang="it-IT" dirty="0" smtClean="0"/>
              <a:t> </a:t>
            </a:r>
            <a:endParaRPr lang="en-GB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898650" y="1782762"/>
          <a:ext cx="5346700" cy="4200525"/>
        </p:xfrm>
        <a:graphic>
          <a:graphicData uri="http://schemas.openxmlformats.org/drawingml/2006/table">
            <a:tbl>
              <a:tblPr/>
              <a:tblGrid>
                <a:gridCol w="317500"/>
                <a:gridCol w="5029200"/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1-Modulo AC: Corso di astrofisica e cosmologia </a:t>
                      </a: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l'utilizzo del web e del lab ed intervento di esperti esterni ed osservazioni astronomiche)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2-Modulo X: Corso di raggi X </a:t>
                      </a: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struttura della materia allo stato solido (con esperienze di laboratorio)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3-Modulo PGI: Fisica del plasma </a:t>
                      </a: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gas ionizzati (con esperienze di laboratorio ed osservazioni della cromosfera solare)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4-Modulo A-US: Acustica e Ultrasuoni: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dalla musica all'ecografia con esperienze di laboratorio)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 Modulo NMR: </a:t>
                      </a: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l'atomo ed il nucleo</a:t>
                      </a: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risonanza magnetica nucleare e di spin </a:t>
                      </a: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esperienze di laboratorio)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 Modulo NT: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Intoduzione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alle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nanoscienze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ed alle nanotecnologie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 Modulo O-M: Elettromagnetismo ottica e microonde </a:t>
                      </a: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esperienze di laboratorio)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 Modulo S: Superconduttività e levitazione magnetica </a:t>
                      </a: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esperienze di laboratorio ed intervento di  esperti esterni)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 Modulo M-C: Introduzione alla meteorologia e Climatologia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 Modulo M&amp;S: metodi di misura e metodi statistici per le scienze sperimentali </a:t>
                      </a: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esperienze di laboratorio)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 Modulo IT4P: IT for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Physics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programmazione dispositivi per il rilevamento e l'analisi dei dati (con esperienze di laboratorio a cura di esperti esterni)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9712" y="6316464"/>
            <a:ext cx="5184576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sz="1400" dirty="0" smtClean="0"/>
              <a:t>ASTRO-COSMO and the Physics Afternoons at Pascal’s</a:t>
            </a:r>
          </a:p>
          <a:p>
            <a:r>
              <a:rPr lang="en-GB" sz="1050" dirty="0" smtClean="0"/>
              <a:t>10</a:t>
            </a:r>
            <a:r>
              <a:rPr lang="en-GB" sz="1050" baseline="30000" dirty="0" smtClean="0"/>
              <a:t>th</a:t>
            </a:r>
            <a:r>
              <a:rPr lang="en-GB" sz="1050" dirty="0" smtClean="0"/>
              <a:t> Conference of Centro Fermi Projects - EEE Project, Turin 6-8 March 2019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5689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-22381"/>
            <a:ext cx="8229600" cy="1143000"/>
          </a:xfrm>
        </p:spPr>
        <p:txBody>
          <a:bodyPr/>
          <a:lstStyle/>
          <a:p>
            <a:r>
              <a:rPr lang="it-IT" dirty="0" smtClean="0"/>
              <a:t>ASTRO-COSMO 2019</a:t>
            </a:r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62" y="908720"/>
            <a:ext cx="7352764" cy="5252803"/>
          </a:xfrm>
          <a:prstGeom prst="rect">
            <a:avLst/>
          </a:prstGeom>
        </p:spPr>
      </p:pic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979712" y="6316464"/>
            <a:ext cx="5184576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sz="1400" dirty="0" smtClean="0"/>
              <a:t>ASTRO-COSMO and the Physics Afternoons at Pascal’s</a:t>
            </a:r>
          </a:p>
          <a:p>
            <a:r>
              <a:rPr lang="en-GB" sz="1050" dirty="0" smtClean="0"/>
              <a:t>10</a:t>
            </a:r>
            <a:r>
              <a:rPr lang="en-GB" sz="1050" baseline="30000" dirty="0" smtClean="0"/>
              <a:t>th</a:t>
            </a:r>
            <a:r>
              <a:rPr lang="en-GB" sz="1050" dirty="0" smtClean="0"/>
              <a:t> Conference of Centro Fermi Projects - EEE Project, Turin 6-8 March 2019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8131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Project Scope and Goal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417638"/>
            <a:ext cx="8964488" cy="4565104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To integrate the </a:t>
            </a:r>
            <a:r>
              <a:rPr lang="it-IT" dirty="0" err="1" smtClean="0"/>
              <a:t>curricular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</a:t>
            </a:r>
            <a:r>
              <a:rPr lang="it-IT" dirty="0" err="1" smtClean="0"/>
              <a:t>programs</a:t>
            </a:r>
            <a:r>
              <a:rPr lang="it-IT" dirty="0" smtClean="0"/>
              <a:t> </a:t>
            </a:r>
            <a:r>
              <a:rPr lang="it-IT" dirty="0" smtClean="0"/>
              <a:t>with</a:t>
            </a:r>
            <a:endParaRPr lang="it-IT" dirty="0" smtClean="0"/>
          </a:p>
          <a:p>
            <a:pPr lvl="1"/>
            <a:r>
              <a:rPr lang="it-IT" dirty="0" err="1" smtClean="0"/>
              <a:t>Atomic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endParaRPr lang="it-IT" dirty="0" smtClean="0"/>
          </a:p>
          <a:p>
            <a:pPr lvl="1"/>
            <a:r>
              <a:rPr lang="it-IT" dirty="0" smtClean="0"/>
              <a:t>Plasma </a:t>
            </a:r>
            <a:r>
              <a:rPr lang="it-IT" dirty="0" err="1" smtClean="0"/>
              <a:t>physics</a:t>
            </a:r>
            <a:endParaRPr lang="it-IT" dirty="0" smtClean="0"/>
          </a:p>
          <a:p>
            <a:pPr lvl="1"/>
            <a:r>
              <a:rPr lang="it-IT" dirty="0" smtClean="0"/>
              <a:t>Quantum </a:t>
            </a:r>
            <a:r>
              <a:rPr lang="it-IT" dirty="0" err="1" smtClean="0"/>
              <a:t>mechanics</a:t>
            </a:r>
            <a:endParaRPr lang="it-IT" dirty="0" smtClean="0"/>
          </a:p>
          <a:p>
            <a:pPr lvl="1"/>
            <a:r>
              <a:rPr lang="it-IT" dirty="0" err="1" smtClean="0"/>
              <a:t>Optics</a:t>
            </a:r>
            <a:r>
              <a:rPr lang="it-IT" dirty="0" smtClean="0"/>
              <a:t> and </a:t>
            </a:r>
            <a:r>
              <a:rPr lang="it-IT" dirty="0" err="1" smtClean="0"/>
              <a:t>Spectroscopy</a:t>
            </a:r>
            <a:endParaRPr lang="it-IT" dirty="0" smtClean="0"/>
          </a:p>
          <a:p>
            <a:pPr lvl="1"/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physcis</a:t>
            </a:r>
            <a:r>
              <a:rPr lang="it-IT" dirty="0" smtClean="0"/>
              <a:t> </a:t>
            </a:r>
          </a:p>
          <a:p>
            <a:pPr marL="541338" indent="0">
              <a:buNone/>
            </a:pPr>
            <a:r>
              <a:rPr lang="it-IT" dirty="0" smtClean="0"/>
              <a:t>with </a:t>
            </a:r>
            <a:r>
              <a:rPr lang="it-IT" dirty="0" err="1" smtClean="0"/>
              <a:t>experimental</a:t>
            </a:r>
            <a:r>
              <a:rPr lang="it-IT" dirty="0" smtClean="0"/>
              <a:t> </a:t>
            </a:r>
            <a:r>
              <a:rPr lang="it-IT" dirty="0" err="1"/>
              <a:t>approach</a:t>
            </a:r>
            <a:r>
              <a:rPr lang="it-IT" dirty="0"/>
              <a:t> </a:t>
            </a:r>
            <a:r>
              <a:rPr lang="it-IT" dirty="0" err="1" smtClean="0"/>
              <a:t>supported</a:t>
            </a:r>
            <a:r>
              <a:rPr lang="it-IT" dirty="0" smtClean="0"/>
              <a:t> </a:t>
            </a:r>
            <a:r>
              <a:rPr lang="it-IT" dirty="0"/>
              <a:t>by </a:t>
            </a:r>
            <a:r>
              <a:rPr lang="it-IT" dirty="0" err="1"/>
              <a:t>attractive</a:t>
            </a:r>
            <a:r>
              <a:rPr lang="it-IT" dirty="0"/>
              <a:t> </a:t>
            </a:r>
            <a:r>
              <a:rPr lang="it-IT" dirty="0" err="1"/>
              <a:t>astrophysical</a:t>
            </a:r>
            <a:r>
              <a:rPr lang="it-IT" dirty="0"/>
              <a:t> and </a:t>
            </a:r>
            <a:r>
              <a:rPr lang="it-IT" dirty="0" err="1"/>
              <a:t>cosmology</a:t>
            </a:r>
            <a:r>
              <a:rPr lang="it-IT" dirty="0"/>
              <a:t> </a:t>
            </a:r>
            <a:r>
              <a:rPr lang="it-IT" dirty="0" err="1" smtClean="0"/>
              <a:t>topics</a:t>
            </a:r>
            <a:r>
              <a:rPr lang="it-IT" dirty="0" smtClean="0"/>
              <a:t>.</a:t>
            </a:r>
            <a:endParaRPr lang="it-IT" dirty="0"/>
          </a:p>
          <a:p>
            <a:r>
              <a:rPr lang="it-IT" dirty="0" smtClean="0"/>
              <a:t>To </a:t>
            </a:r>
            <a:r>
              <a:rPr lang="it-IT" dirty="0" err="1" smtClean="0"/>
              <a:t>s</a:t>
            </a:r>
            <a:r>
              <a:rPr lang="it-IT" dirty="0" err="1" smtClean="0"/>
              <a:t>witch</a:t>
            </a:r>
            <a:r>
              <a:rPr lang="it-IT" dirty="0" smtClean="0"/>
              <a:t> on </a:t>
            </a:r>
            <a:r>
              <a:rPr lang="it-IT" dirty="0" smtClean="0"/>
              <a:t>the </a:t>
            </a:r>
            <a:r>
              <a:rPr lang="it-IT" dirty="0" err="1" smtClean="0"/>
              <a:t>students</a:t>
            </a:r>
            <a:r>
              <a:rPr lang="it-IT" dirty="0" smtClean="0"/>
              <a:t>’ </a:t>
            </a:r>
            <a:r>
              <a:rPr lang="it-IT" dirty="0" err="1" smtClean="0"/>
              <a:t>insterest</a:t>
            </a:r>
            <a:r>
              <a:rPr lang="it-IT" dirty="0" smtClean="0"/>
              <a:t> in </a:t>
            </a:r>
            <a:r>
              <a:rPr lang="it-IT" dirty="0" err="1" smtClean="0"/>
              <a:t>astrophysics</a:t>
            </a:r>
            <a:r>
              <a:rPr lang="it-IT" dirty="0" smtClean="0"/>
              <a:t> and </a:t>
            </a:r>
            <a:r>
              <a:rPr lang="it-IT" dirty="0" err="1" smtClean="0"/>
              <a:t>cosmology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9712" y="6316464"/>
            <a:ext cx="5184576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sz="1400" dirty="0" smtClean="0"/>
              <a:t>ASTRO-COSMO and the Physics Afternoons at Pascal’s</a:t>
            </a:r>
          </a:p>
          <a:p>
            <a:r>
              <a:rPr lang="en-GB" sz="1050" dirty="0" smtClean="0"/>
              <a:t>10</a:t>
            </a:r>
            <a:r>
              <a:rPr lang="en-GB" sz="1050" baseline="30000" dirty="0" smtClean="0"/>
              <a:t>th</a:t>
            </a:r>
            <a:r>
              <a:rPr lang="en-GB" sz="1050" dirty="0" smtClean="0"/>
              <a:t> Conference of Centro Fermi Projects - EEE Project, Turin 6-8 March 2019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000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Project Scope and Goal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417638"/>
            <a:ext cx="8964488" cy="4565104"/>
          </a:xfrm>
        </p:spPr>
        <p:txBody>
          <a:bodyPr>
            <a:normAutofit/>
          </a:bodyPr>
          <a:lstStyle/>
          <a:p>
            <a:r>
              <a:rPr lang="it-IT" dirty="0" err="1" smtClean="0"/>
              <a:t>Provide</a:t>
            </a:r>
            <a:r>
              <a:rPr lang="it-IT" dirty="0" smtClean="0"/>
              <a:t> </a:t>
            </a:r>
            <a:r>
              <a:rPr lang="it-IT" dirty="0" err="1" smtClean="0"/>
              <a:t>experimental</a:t>
            </a:r>
            <a:r>
              <a:rPr lang="it-IT" dirty="0" smtClean="0"/>
              <a:t> expertise by </a:t>
            </a:r>
            <a:r>
              <a:rPr lang="it-IT" dirty="0" err="1" smtClean="0"/>
              <a:t>extending</a:t>
            </a:r>
            <a:r>
              <a:rPr lang="it-IT" dirty="0" smtClean="0"/>
              <a:t> the lab </a:t>
            </a:r>
            <a:r>
              <a:rPr lang="it-IT" dirty="0" err="1" smtClean="0"/>
              <a:t>activities</a:t>
            </a:r>
            <a:r>
              <a:rPr lang="it-IT" dirty="0" smtClean="0"/>
              <a:t> w.r.t </a:t>
            </a:r>
            <a:r>
              <a:rPr lang="it-IT" dirty="0" err="1" smtClean="0"/>
              <a:t>curricular</a:t>
            </a:r>
            <a:r>
              <a:rPr lang="it-IT" dirty="0" smtClean="0"/>
              <a:t> </a:t>
            </a:r>
            <a:r>
              <a:rPr lang="it-IT" dirty="0" err="1" smtClean="0"/>
              <a:t>classes</a:t>
            </a:r>
            <a:endParaRPr lang="it-IT" dirty="0"/>
          </a:p>
          <a:p>
            <a:r>
              <a:rPr lang="it-IT" dirty="0" err="1" smtClean="0"/>
              <a:t>Promote</a:t>
            </a:r>
            <a:r>
              <a:rPr lang="it-IT" dirty="0" smtClean="0"/>
              <a:t> the </a:t>
            </a:r>
            <a:r>
              <a:rPr lang="it-IT" dirty="0" err="1" smtClean="0"/>
              <a:t>teamwork</a:t>
            </a:r>
            <a:r>
              <a:rPr lang="it-IT" dirty="0" smtClean="0"/>
              <a:t> and </a:t>
            </a:r>
            <a:r>
              <a:rPr lang="it-IT" dirty="0" err="1" smtClean="0"/>
              <a:t>problem</a:t>
            </a:r>
            <a:r>
              <a:rPr lang="it-IT" dirty="0" smtClean="0"/>
              <a:t> </a:t>
            </a:r>
            <a:r>
              <a:rPr lang="it-IT" dirty="0" err="1" smtClean="0"/>
              <a:t>solving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endParaRPr lang="it-IT" dirty="0" smtClean="0"/>
          </a:p>
          <a:p>
            <a:r>
              <a:rPr lang="it-IT" dirty="0" err="1" smtClean="0"/>
              <a:t>Provide</a:t>
            </a:r>
            <a:r>
              <a:rPr lang="it-IT" dirty="0" smtClean="0"/>
              <a:t> </a:t>
            </a:r>
            <a:r>
              <a:rPr lang="it-IT" dirty="0" err="1" smtClean="0"/>
              <a:t>students</a:t>
            </a:r>
            <a:r>
              <a:rPr lang="it-IT" dirty="0" smtClean="0"/>
              <a:t> the right </a:t>
            </a:r>
            <a:r>
              <a:rPr lang="it-IT" dirty="0" err="1" smtClean="0"/>
              <a:t>tools</a:t>
            </a:r>
            <a:r>
              <a:rPr lang="it-IT" dirty="0" smtClean="0"/>
              <a:t> and </a:t>
            </a:r>
            <a:r>
              <a:rPr lang="it-IT" dirty="0" err="1" smtClean="0"/>
              <a:t>indications</a:t>
            </a:r>
            <a:r>
              <a:rPr lang="it-IT" dirty="0" smtClean="0"/>
              <a:t> to </a:t>
            </a:r>
            <a:r>
              <a:rPr lang="it-IT" dirty="0" err="1" smtClean="0"/>
              <a:t>proceed</a:t>
            </a:r>
            <a:r>
              <a:rPr lang="it-IT" dirty="0" smtClean="0"/>
              <a:t> </a:t>
            </a:r>
            <a:r>
              <a:rPr lang="it-IT" dirty="0" err="1" smtClean="0"/>
              <a:t>autonomously</a:t>
            </a:r>
            <a:r>
              <a:rPr lang="it-IT" dirty="0" smtClean="0"/>
              <a:t> in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scientific</a:t>
            </a:r>
            <a:r>
              <a:rPr lang="it-IT" dirty="0" smtClean="0"/>
              <a:t> cultural </a:t>
            </a:r>
            <a:r>
              <a:rPr lang="it-IT" dirty="0" err="1" smtClean="0"/>
              <a:t>research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9712" y="6316464"/>
            <a:ext cx="5184576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sz="1400" dirty="0" smtClean="0"/>
              <a:t>ASTRO-COSMO and the Physics Afternoons at Pascal’s</a:t>
            </a:r>
          </a:p>
          <a:p>
            <a:r>
              <a:rPr lang="en-GB" sz="1050" dirty="0" smtClean="0"/>
              <a:t>10</a:t>
            </a:r>
            <a:r>
              <a:rPr lang="en-GB" sz="1050" baseline="30000" dirty="0" smtClean="0"/>
              <a:t>th</a:t>
            </a:r>
            <a:r>
              <a:rPr lang="en-GB" sz="1050" dirty="0" smtClean="0"/>
              <a:t> Conference of Centro Fermi Projects - EEE Project, Turin 6-8 March 2019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1142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Drivers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297277"/>
            <a:ext cx="8964488" cy="4565104"/>
          </a:xfrm>
        </p:spPr>
        <p:txBody>
          <a:bodyPr>
            <a:normAutofit/>
          </a:bodyPr>
          <a:lstStyle/>
          <a:p>
            <a:r>
              <a:rPr lang="it-IT" dirty="0" err="1" smtClean="0"/>
              <a:t>Excitement</a:t>
            </a:r>
            <a:r>
              <a:rPr lang="it-IT" dirty="0" smtClean="0"/>
              <a:t> </a:t>
            </a:r>
            <a:r>
              <a:rPr lang="it-IT" dirty="0" err="1" smtClean="0"/>
              <a:t>towards</a:t>
            </a:r>
            <a:r>
              <a:rPr lang="it-IT" dirty="0" smtClean="0"/>
              <a:t> </a:t>
            </a:r>
            <a:r>
              <a:rPr lang="it-IT" dirty="0" err="1" smtClean="0"/>
              <a:t>astronomy</a:t>
            </a:r>
            <a:r>
              <a:rPr lang="it-IT" dirty="0" smtClean="0"/>
              <a:t>, </a:t>
            </a:r>
            <a:r>
              <a:rPr lang="it-IT" dirty="0" err="1" smtClean="0"/>
              <a:t>astrophyscis</a:t>
            </a:r>
            <a:r>
              <a:rPr lang="it-IT" dirty="0" smtClean="0"/>
              <a:t>, </a:t>
            </a:r>
            <a:r>
              <a:rPr lang="it-IT" dirty="0" err="1" smtClean="0"/>
              <a:t>cosmology</a:t>
            </a:r>
            <a:endParaRPr lang="it-IT" dirty="0" smtClean="0"/>
          </a:p>
          <a:p>
            <a:r>
              <a:rPr lang="it-IT" dirty="0" smtClean="0"/>
              <a:t>Engagement in the lab </a:t>
            </a:r>
            <a:r>
              <a:rPr lang="it-IT" dirty="0" err="1" smtClean="0"/>
              <a:t>based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r>
              <a:rPr lang="it-IT" dirty="0" smtClean="0"/>
              <a:t>: </a:t>
            </a:r>
            <a:r>
              <a:rPr lang="it-IT" dirty="0" err="1" smtClean="0"/>
              <a:t>see</a:t>
            </a:r>
            <a:r>
              <a:rPr lang="it-IT" dirty="0" smtClean="0"/>
              <a:t>, </a:t>
            </a:r>
            <a:r>
              <a:rPr lang="it-IT" dirty="0" err="1" smtClean="0"/>
              <a:t>touch</a:t>
            </a:r>
            <a:r>
              <a:rPr lang="it-IT" dirty="0" smtClean="0"/>
              <a:t>, be part of the game</a:t>
            </a:r>
          </a:p>
          <a:p>
            <a:r>
              <a:rPr lang="it-IT" dirty="0" smtClean="0"/>
              <a:t>Work in the lab</a:t>
            </a:r>
          </a:p>
          <a:p>
            <a:r>
              <a:rPr lang="it-IT" dirty="0" err="1" smtClean="0"/>
              <a:t>Interest</a:t>
            </a:r>
            <a:r>
              <a:rPr lang="it-IT" dirty="0" smtClean="0"/>
              <a:t> in </a:t>
            </a:r>
            <a:r>
              <a:rPr lang="it-IT" dirty="0" err="1" smtClean="0"/>
              <a:t>diving</a:t>
            </a:r>
            <a:r>
              <a:rPr lang="it-IT" dirty="0" smtClean="0"/>
              <a:t>-in, </a:t>
            </a:r>
            <a:r>
              <a:rPr lang="it-IT" dirty="0" err="1" smtClean="0"/>
              <a:t>without</a:t>
            </a:r>
            <a:r>
              <a:rPr lang="it-IT" dirty="0" smtClean="0"/>
              <a:t> the </a:t>
            </a:r>
            <a:r>
              <a:rPr lang="it-IT" dirty="0" err="1" smtClean="0"/>
              <a:t>need</a:t>
            </a:r>
            <a:r>
              <a:rPr lang="it-IT" dirty="0" smtClean="0"/>
              <a:t> of </a:t>
            </a:r>
            <a:r>
              <a:rPr lang="it-IT" dirty="0" err="1" smtClean="0"/>
              <a:t>performing</a:t>
            </a:r>
            <a:r>
              <a:rPr lang="it-IT" dirty="0" smtClean="0"/>
              <a:t> </a:t>
            </a:r>
            <a:r>
              <a:rPr lang="it-IT" dirty="0" err="1" smtClean="0"/>
              <a:t>tests</a:t>
            </a:r>
            <a:r>
              <a:rPr lang="it-IT" dirty="0" smtClean="0"/>
              <a:t> </a:t>
            </a:r>
            <a:r>
              <a:rPr lang="it-IT" dirty="0" err="1" smtClean="0"/>
              <a:t>according</a:t>
            </a:r>
            <a:r>
              <a:rPr lang="it-IT" dirty="0" smtClean="0"/>
              <a:t> to the ‘standard </a:t>
            </a:r>
            <a:r>
              <a:rPr lang="it-IT" dirty="0" err="1" smtClean="0"/>
              <a:t>logic</a:t>
            </a:r>
            <a:r>
              <a:rPr lang="it-IT" dirty="0" smtClean="0"/>
              <a:t>’ </a:t>
            </a:r>
          </a:p>
          <a:p>
            <a:r>
              <a:rPr lang="it-IT" dirty="0" err="1" smtClean="0"/>
              <a:t>Being</a:t>
            </a:r>
            <a:r>
              <a:rPr lang="it-IT" dirty="0" smtClean="0"/>
              <a:t> </a:t>
            </a:r>
            <a:r>
              <a:rPr lang="it-IT" dirty="0" err="1" smtClean="0"/>
              <a:t>involved</a:t>
            </a:r>
            <a:r>
              <a:rPr lang="it-IT" dirty="0" smtClean="0"/>
              <a:t> in team-work </a:t>
            </a:r>
            <a:r>
              <a:rPr lang="it-IT" dirty="0" err="1" smtClean="0"/>
              <a:t>activities</a:t>
            </a:r>
            <a:endParaRPr lang="it-IT" dirty="0" smtClean="0"/>
          </a:p>
          <a:p>
            <a:r>
              <a:rPr lang="it-IT" dirty="0" smtClean="0"/>
              <a:t>Share the </a:t>
            </a:r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interests</a:t>
            </a:r>
            <a:r>
              <a:rPr lang="it-IT" dirty="0" smtClean="0"/>
              <a:t> </a:t>
            </a:r>
            <a:r>
              <a:rPr lang="it-IT" dirty="0" smtClean="0"/>
              <a:t>with </a:t>
            </a:r>
            <a:r>
              <a:rPr lang="it-IT" dirty="0" err="1" smtClean="0"/>
              <a:t>peers</a:t>
            </a:r>
            <a:endParaRPr lang="it-IT" dirty="0" smtClean="0"/>
          </a:p>
          <a:p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9712" y="6316464"/>
            <a:ext cx="5184576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sz="1400" dirty="0" smtClean="0"/>
              <a:t>ASTRO-COSMO and the Physics Afternoons at Pascal’s</a:t>
            </a:r>
          </a:p>
          <a:p>
            <a:r>
              <a:rPr lang="en-GB" sz="1050" dirty="0" smtClean="0"/>
              <a:t>10</a:t>
            </a:r>
            <a:r>
              <a:rPr lang="en-GB" sz="1050" baseline="30000" dirty="0" smtClean="0"/>
              <a:t>th</a:t>
            </a:r>
            <a:r>
              <a:rPr lang="en-GB" sz="1050" dirty="0" smtClean="0"/>
              <a:t> Conference of Centro Fermi Projects - EEE Project, Turin 6-8 March 2019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7331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Technical </a:t>
            </a:r>
            <a:r>
              <a:rPr lang="it-IT" dirty="0" err="1" smtClean="0"/>
              <a:t>Challenges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297277"/>
            <a:ext cx="8964488" cy="4565104"/>
          </a:xfrm>
        </p:spPr>
        <p:txBody>
          <a:bodyPr>
            <a:normAutofit/>
          </a:bodyPr>
          <a:lstStyle/>
          <a:p>
            <a:r>
              <a:rPr lang="it-IT" dirty="0" smtClean="0"/>
              <a:t>To </a:t>
            </a:r>
            <a:r>
              <a:rPr lang="it-IT" dirty="0" err="1" smtClean="0"/>
              <a:t>treat</a:t>
            </a:r>
            <a:r>
              <a:rPr lang="it-IT" dirty="0" smtClean="0"/>
              <a:t> </a:t>
            </a:r>
            <a:r>
              <a:rPr lang="it-IT" dirty="0" err="1" smtClean="0"/>
              <a:t>complex</a:t>
            </a:r>
            <a:r>
              <a:rPr lang="it-IT" dirty="0" smtClean="0"/>
              <a:t> </a:t>
            </a:r>
            <a:r>
              <a:rPr lang="it-IT" dirty="0" err="1" smtClean="0"/>
              <a:t>topics</a:t>
            </a:r>
            <a:r>
              <a:rPr lang="it-IT" dirty="0" smtClean="0"/>
              <a:t> </a:t>
            </a:r>
            <a:r>
              <a:rPr lang="it-IT" dirty="0" err="1" smtClean="0"/>
              <a:t>usually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yet</a:t>
            </a:r>
            <a:r>
              <a:rPr lang="it-IT" dirty="0" smtClean="0"/>
              <a:t> </a:t>
            </a:r>
            <a:r>
              <a:rPr lang="it-IT" dirty="0" err="1" smtClean="0"/>
              <a:t>studied</a:t>
            </a:r>
            <a:r>
              <a:rPr lang="it-IT" dirty="0" smtClean="0"/>
              <a:t> by </a:t>
            </a:r>
            <a:r>
              <a:rPr lang="it-IT" dirty="0" err="1" smtClean="0"/>
              <a:t>students</a:t>
            </a:r>
            <a:r>
              <a:rPr lang="it-IT" dirty="0" smtClean="0"/>
              <a:t> in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corricula</a:t>
            </a:r>
            <a:endParaRPr lang="it-IT" dirty="0" smtClean="0"/>
          </a:p>
          <a:p>
            <a:r>
              <a:rPr lang="it-IT" dirty="0" err="1" smtClean="0"/>
              <a:t>Lack</a:t>
            </a:r>
            <a:r>
              <a:rPr lang="it-IT" dirty="0" smtClean="0"/>
              <a:t> of </a:t>
            </a:r>
            <a:r>
              <a:rPr lang="it-IT" dirty="0" err="1" smtClean="0"/>
              <a:t>mathematical</a:t>
            </a:r>
            <a:r>
              <a:rPr lang="it-IT" dirty="0" smtClean="0"/>
              <a:t> </a:t>
            </a:r>
            <a:r>
              <a:rPr lang="it-IT" dirty="0" err="1" smtClean="0"/>
              <a:t>means</a:t>
            </a:r>
            <a:endParaRPr lang="it-IT" dirty="0" smtClean="0"/>
          </a:p>
          <a:p>
            <a:r>
              <a:rPr lang="it-IT" dirty="0" smtClean="0"/>
              <a:t>Students </a:t>
            </a:r>
            <a:r>
              <a:rPr lang="it-IT" dirty="0" err="1" smtClean="0"/>
              <a:t>difficulty</a:t>
            </a:r>
            <a:r>
              <a:rPr lang="it-IT" dirty="0" smtClean="0"/>
              <a:t> in </a:t>
            </a:r>
            <a:r>
              <a:rPr lang="it-IT" dirty="0" err="1" smtClean="0"/>
              <a:t>following</a:t>
            </a:r>
            <a:r>
              <a:rPr lang="it-IT" dirty="0" smtClean="0"/>
              <a:t> </a:t>
            </a:r>
            <a:r>
              <a:rPr lang="it-IT" dirty="0" err="1" smtClean="0"/>
              <a:t>complex</a:t>
            </a:r>
            <a:r>
              <a:rPr lang="it-IT" dirty="0" smtClean="0"/>
              <a:t> </a:t>
            </a:r>
            <a:r>
              <a:rPr lang="it-IT" dirty="0" err="1" smtClean="0"/>
              <a:t>computations</a:t>
            </a:r>
            <a:endParaRPr lang="it-IT" dirty="0" smtClean="0"/>
          </a:p>
          <a:p>
            <a:r>
              <a:rPr lang="it-IT" dirty="0" err="1" smtClean="0"/>
              <a:t>Often</a:t>
            </a:r>
            <a:r>
              <a:rPr lang="it-IT" dirty="0" smtClean="0"/>
              <a:t> </a:t>
            </a:r>
            <a:r>
              <a:rPr lang="it-IT" dirty="0" err="1" smtClean="0"/>
              <a:t>missing</a:t>
            </a:r>
            <a:r>
              <a:rPr lang="it-IT" dirty="0" smtClean="0"/>
              <a:t> </a:t>
            </a:r>
            <a:r>
              <a:rPr lang="it-IT" dirty="0" err="1" smtClean="0"/>
              <a:t>basic</a:t>
            </a:r>
            <a:r>
              <a:rPr lang="it-IT" dirty="0" smtClean="0"/>
              <a:t> </a:t>
            </a:r>
            <a:r>
              <a:rPr lang="it-IT" dirty="0" err="1" smtClean="0"/>
              <a:t>experimental</a:t>
            </a:r>
            <a:r>
              <a:rPr lang="it-IT" dirty="0" smtClean="0"/>
              <a:t> </a:t>
            </a:r>
            <a:r>
              <a:rPr lang="it-IT" dirty="0" err="1" smtClean="0"/>
              <a:t>knowkedge</a:t>
            </a:r>
            <a:r>
              <a:rPr lang="it-IT" dirty="0" smtClean="0"/>
              <a:t>/</a:t>
            </a:r>
            <a:r>
              <a:rPr lang="it-IT" dirty="0" err="1" smtClean="0"/>
              <a:t>competence</a:t>
            </a:r>
            <a:r>
              <a:rPr lang="it-IT" dirty="0" smtClean="0"/>
              <a:t> </a:t>
            </a:r>
            <a:r>
              <a:rPr lang="it-IT" dirty="0" smtClean="0"/>
              <a:t>and </a:t>
            </a:r>
            <a:r>
              <a:rPr lang="it-IT" dirty="0" err="1" smtClean="0"/>
              <a:t>sometimes</a:t>
            </a:r>
            <a:r>
              <a:rPr lang="it-IT" dirty="0" smtClean="0"/>
              <a:t> </a:t>
            </a:r>
            <a:r>
              <a:rPr lang="it-IT" dirty="0" err="1" smtClean="0"/>
              <a:t>attitude</a:t>
            </a:r>
            <a:r>
              <a:rPr lang="it-IT" dirty="0" smtClean="0"/>
              <a:t> (the mobile </a:t>
            </a:r>
            <a:r>
              <a:rPr lang="it-IT" dirty="0" err="1" smtClean="0"/>
              <a:t>phone</a:t>
            </a:r>
            <a:r>
              <a:rPr lang="it-IT" dirty="0" smtClean="0"/>
              <a:t> generation…)</a:t>
            </a:r>
          </a:p>
          <a:p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to </a:t>
            </a:r>
            <a:r>
              <a:rPr lang="it-IT" dirty="0" err="1" smtClean="0"/>
              <a:t>perform</a:t>
            </a:r>
            <a:r>
              <a:rPr lang="it-IT" dirty="0" smtClean="0"/>
              <a:t> </a:t>
            </a:r>
            <a:r>
              <a:rPr lang="it-IT" dirty="0" err="1" smtClean="0"/>
              <a:t>problem</a:t>
            </a:r>
            <a:r>
              <a:rPr lang="it-IT" dirty="0" smtClean="0"/>
              <a:t> </a:t>
            </a:r>
            <a:r>
              <a:rPr lang="it-IT" dirty="0" err="1" smtClean="0"/>
              <a:t>solving</a:t>
            </a:r>
            <a:r>
              <a:rPr lang="it-IT" dirty="0" smtClean="0"/>
              <a:t> or to work in team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9712" y="6316464"/>
            <a:ext cx="5184576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sz="1400" dirty="0" smtClean="0"/>
              <a:t>ASTRO-COSMO and the Physics Afternoons at Pascal’s</a:t>
            </a:r>
          </a:p>
          <a:p>
            <a:r>
              <a:rPr lang="en-GB" sz="1050" dirty="0" smtClean="0"/>
              <a:t>10</a:t>
            </a:r>
            <a:r>
              <a:rPr lang="en-GB" sz="1050" baseline="30000" dirty="0" smtClean="0"/>
              <a:t>th</a:t>
            </a:r>
            <a:r>
              <a:rPr lang="en-GB" sz="1050" dirty="0" smtClean="0"/>
              <a:t> Conference of Centro Fermi Projects - EEE Project, Turin 6-8 March 2019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86215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4565104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 smtClean="0"/>
              <a:t>Brief </a:t>
            </a:r>
            <a:r>
              <a:rPr lang="en-GB" dirty="0"/>
              <a:t>presentation of the Institute Blaise Pascal, </a:t>
            </a:r>
            <a:r>
              <a:rPr lang="en-GB" dirty="0" err="1"/>
              <a:t>Giaveno</a:t>
            </a:r>
            <a:r>
              <a:rPr lang="en-GB" dirty="0"/>
              <a:t> (TO)</a:t>
            </a:r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project aim and drivers</a:t>
            </a:r>
          </a:p>
          <a:p>
            <a:endParaRPr lang="en-GB" dirty="0"/>
          </a:p>
          <a:p>
            <a:r>
              <a:rPr lang="en-GB" dirty="0" smtClean="0"/>
              <a:t>Challenges</a:t>
            </a:r>
            <a:r>
              <a:rPr lang="en-GB" dirty="0"/>
              <a:t>, strengths, difficulties and </a:t>
            </a:r>
            <a:r>
              <a:rPr lang="en-GB" dirty="0" smtClean="0"/>
              <a:t>lessons </a:t>
            </a:r>
            <a:r>
              <a:rPr lang="en-GB" dirty="0"/>
              <a:t>learned</a:t>
            </a:r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project history and possible future developments within the framework of the EEE </a:t>
            </a:r>
            <a:r>
              <a:rPr lang="en-GB" dirty="0" smtClean="0"/>
              <a:t>project</a:t>
            </a:r>
            <a:endParaRPr lang="it-IT" dirty="0" smtClean="0"/>
          </a:p>
          <a:p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9712" y="6316464"/>
            <a:ext cx="5184576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sz="1400" dirty="0" smtClean="0"/>
              <a:t>ASTRO-COSMO and the Physics Afternoons at Pascal’s</a:t>
            </a:r>
          </a:p>
          <a:p>
            <a:r>
              <a:rPr lang="en-GB" sz="1050" dirty="0" smtClean="0"/>
              <a:t>10</a:t>
            </a:r>
            <a:r>
              <a:rPr lang="en-GB" sz="1050" baseline="30000" dirty="0" smtClean="0"/>
              <a:t>th</a:t>
            </a:r>
            <a:r>
              <a:rPr lang="en-GB" sz="1050" dirty="0" smtClean="0"/>
              <a:t> Conference of Centro Fermi Projects - EEE Project, Turin 6-8 March 2019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0869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Challenges</a:t>
            </a:r>
            <a:r>
              <a:rPr lang="it-IT" dirty="0" smtClean="0"/>
              <a:t>:  </a:t>
            </a:r>
            <a:r>
              <a:rPr lang="it-IT" dirty="0" err="1" smtClean="0"/>
              <a:t>students</a:t>
            </a:r>
            <a:r>
              <a:rPr lang="it-IT" dirty="0" smtClean="0"/>
              <a:t> </a:t>
            </a:r>
            <a:r>
              <a:rPr lang="it-IT" dirty="0" err="1" smtClean="0"/>
              <a:t>overloading</a:t>
            </a:r>
            <a:r>
              <a:rPr lang="it-IT" dirty="0" smtClean="0"/>
              <a:t>/overbooking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297277"/>
            <a:ext cx="8964488" cy="4565104"/>
          </a:xfrm>
        </p:spPr>
        <p:txBody>
          <a:bodyPr>
            <a:normAutofit fontScale="92500" lnSpcReduction="20000"/>
          </a:bodyPr>
          <a:lstStyle/>
          <a:p>
            <a:r>
              <a:rPr lang="it-IT" dirty="0" err="1" smtClean="0"/>
              <a:t>After</a:t>
            </a:r>
            <a:r>
              <a:rPr lang="it-IT" dirty="0" smtClean="0"/>
              <a:t> a first </a:t>
            </a:r>
            <a:r>
              <a:rPr lang="it-IT" dirty="0" err="1" smtClean="0"/>
              <a:t>excitement</a:t>
            </a:r>
            <a:r>
              <a:rPr lang="it-IT" dirty="0" smtClean="0"/>
              <a:t> a </a:t>
            </a:r>
            <a:r>
              <a:rPr lang="it-IT" dirty="0" err="1" smtClean="0"/>
              <a:t>considerable</a:t>
            </a:r>
            <a:r>
              <a:rPr lang="it-IT" dirty="0" smtClean="0"/>
              <a:t> </a:t>
            </a:r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dirty="0" err="1" smtClean="0"/>
              <a:t>students</a:t>
            </a:r>
            <a:r>
              <a:rPr lang="it-IT" dirty="0" smtClean="0"/>
              <a:t> in the </a:t>
            </a:r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semester</a:t>
            </a:r>
            <a:r>
              <a:rPr lang="it-IT" dirty="0" smtClean="0"/>
              <a:t> and by the end of the </a:t>
            </a:r>
            <a:r>
              <a:rPr lang="it-IT" dirty="0" err="1" smtClean="0"/>
              <a:t>year</a:t>
            </a:r>
            <a:r>
              <a:rPr lang="it-IT" dirty="0" smtClean="0"/>
              <a:t> slow down or </a:t>
            </a:r>
            <a:r>
              <a:rPr lang="it-IT" dirty="0" err="1" smtClean="0"/>
              <a:t>give</a:t>
            </a:r>
            <a:r>
              <a:rPr lang="it-IT" dirty="0" smtClean="0"/>
              <a:t> up the </a:t>
            </a:r>
            <a:r>
              <a:rPr lang="it-IT" dirty="0" err="1" smtClean="0"/>
              <a:t>participation</a:t>
            </a:r>
            <a:r>
              <a:rPr lang="it-IT" dirty="0" smtClean="0"/>
              <a:t>,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causes</a:t>
            </a:r>
            <a:r>
              <a:rPr lang="it-IT" dirty="0" smtClean="0"/>
              <a:t>:</a:t>
            </a:r>
          </a:p>
          <a:p>
            <a:pPr lvl="1"/>
            <a:r>
              <a:rPr lang="it-IT" dirty="0" err="1" smtClean="0"/>
              <a:t>excess</a:t>
            </a:r>
            <a:r>
              <a:rPr lang="it-IT" dirty="0" smtClean="0"/>
              <a:t> of </a:t>
            </a:r>
            <a:r>
              <a:rPr lang="it-IT" dirty="0" err="1" smtClean="0"/>
              <a:t>homework</a:t>
            </a:r>
            <a:r>
              <a:rPr lang="it-IT" dirty="0" smtClean="0"/>
              <a:t> work </a:t>
            </a:r>
            <a:r>
              <a:rPr lang="it-IT" dirty="0" err="1" smtClean="0"/>
              <a:t>load</a:t>
            </a:r>
            <a:r>
              <a:rPr lang="it-IT" dirty="0" smtClean="0"/>
              <a:t> for </a:t>
            </a:r>
            <a:r>
              <a:rPr lang="it-IT" dirty="0" err="1" smtClean="0"/>
              <a:t>preparing</a:t>
            </a:r>
            <a:r>
              <a:rPr lang="it-IT" dirty="0" smtClean="0"/>
              <a:t> to </a:t>
            </a:r>
            <a:r>
              <a:rPr lang="it-IT" dirty="0" err="1" smtClean="0"/>
              <a:t>tests</a:t>
            </a:r>
            <a:r>
              <a:rPr lang="it-IT" dirty="0" smtClean="0"/>
              <a:t> and </a:t>
            </a:r>
            <a:r>
              <a:rPr lang="it-IT" dirty="0" err="1" smtClean="0"/>
              <a:t>exams</a:t>
            </a:r>
            <a:endParaRPr lang="it-IT" dirty="0" smtClean="0"/>
          </a:p>
          <a:p>
            <a:pPr lvl="1"/>
            <a:r>
              <a:rPr lang="it-IT" dirty="0" err="1" smtClean="0"/>
              <a:t>Preparing</a:t>
            </a:r>
            <a:r>
              <a:rPr lang="it-IT" dirty="0" smtClean="0"/>
              <a:t> </a:t>
            </a:r>
            <a:r>
              <a:rPr lang="it-IT" dirty="0" err="1" smtClean="0"/>
              <a:t>university</a:t>
            </a:r>
            <a:r>
              <a:rPr lang="it-IT" dirty="0" smtClean="0"/>
              <a:t> </a:t>
            </a:r>
            <a:r>
              <a:rPr lang="it-IT" dirty="0" err="1" smtClean="0"/>
              <a:t>admission</a:t>
            </a:r>
            <a:r>
              <a:rPr lang="it-IT" dirty="0" smtClean="0"/>
              <a:t> </a:t>
            </a:r>
            <a:r>
              <a:rPr lang="it-IT" dirty="0" err="1" smtClean="0"/>
              <a:t>tests</a:t>
            </a:r>
            <a:endParaRPr lang="it-IT" dirty="0" smtClean="0"/>
          </a:p>
          <a:p>
            <a:pPr lvl="1"/>
            <a:r>
              <a:rPr lang="it-IT" dirty="0" smtClean="0"/>
              <a:t>Integrative </a:t>
            </a:r>
            <a:r>
              <a:rPr lang="it-IT" dirty="0" err="1" smtClean="0"/>
              <a:t>language</a:t>
            </a:r>
            <a:r>
              <a:rPr lang="it-IT" dirty="0" smtClean="0"/>
              <a:t> </a:t>
            </a:r>
            <a:r>
              <a:rPr lang="it-IT" dirty="0" err="1" smtClean="0"/>
              <a:t>course</a:t>
            </a:r>
            <a:r>
              <a:rPr lang="it-IT" dirty="0" smtClean="0"/>
              <a:t> </a:t>
            </a:r>
            <a:r>
              <a:rPr lang="it-IT" dirty="0" err="1" smtClean="0"/>
              <a:t>tests</a:t>
            </a:r>
            <a:r>
              <a:rPr lang="it-IT" dirty="0" smtClean="0"/>
              <a:t> for </a:t>
            </a:r>
            <a:r>
              <a:rPr lang="it-IT" dirty="0" err="1" smtClean="0"/>
              <a:t>certificates</a:t>
            </a:r>
            <a:r>
              <a:rPr lang="it-IT" dirty="0" smtClean="0"/>
              <a:t>,</a:t>
            </a:r>
          </a:p>
          <a:p>
            <a:pPr lvl="1"/>
            <a:r>
              <a:rPr lang="it-IT" dirty="0" err="1" smtClean="0"/>
              <a:t>Participation</a:t>
            </a:r>
            <a:r>
              <a:rPr lang="it-IT" dirty="0" smtClean="0"/>
              <a:t> </a:t>
            </a:r>
            <a:r>
              <a:rPr lang="it-IT" dirty="0" err="1" smtClean="0"/>
              <a:t>ot</a:t>
            </a:r>
            <a:r>
              <a:rPr lang="it-IT" dirty="0" smtClean="0"/>
              <a:t> the «</a:t>
            </a:r>
            <a:r>
              <a:rPr lang="it-IT" dirty="0" err="1" smtClean="0"/>
              <a:t>Olimpyc</a:t>
            </a:r>
            <a:r>
              <a:rPr lang="it-IT" dirty="0" smtClean="0"/>
              <a:t> </a:t>
            </a:r>
            <a:r>
              <a:rPr lang="it-IT" dirty="0" smtClean="0"/>
              <a:t>games </a:t>
            </a:r>
            <a:r>
              <a:rPr lang="it-IT" dirty="0" smtClean="0"/>
              <a:t>of </a:t>
            </a:r>
            <a:r>
              <a:rPr lang="it-IT" dirty="0" err="1" smtClean="0"/>
              <a:t>maths</a:t>
            </a:r>
            <a:r>
              <a:rPr lang="it-IT" dirty="0" smtClean="0"/>
              <a:t>, …</a:t>
            </a:r>
            <a:r>
              <a:rPr lang="it-IT" dirty="0" err="1" smtClean="0"/>
              <a:t>phylosophy</a:t>
            </a:r>
            <a:r>
              <a:rPr lang="it-IT" dirty="0" smtClean="0"/>
              <a:t>»</a:t>
            </a:r>
          </a:p>
          <a:p>
            <a:pPr lvl="1"/>
            <a:r>
              <a:rPr lang="it-IT" dirty="0" smtClean="0"/>
              <a:t> </a:t>
            </a:r>
            <a:r>
              <a:rPr lang="it-IT" dirty="0" err="1" smtClean="0"/>
              <a:t>driving</a:t>
            </a:r>
            <a:r>
              <a:rPr lang="it-IT" dirty="0" smtClean="0"/>
              <a:t> </a:t>
            </a:r>
            <a:r>
              <a:rPr lang="it-IT" dirty="0" err="1" smtClean="0"/>
              <a:t>licence</a:t>
            </a:r>
            <a:r>
              <a:rPr lang="it-IT" dirty="0" smtClean="0"/>
              <a:t> test…</a:t>
            </a:r>
          </a:p>
          <a:p>
            <a:r>
              <a:rPr lang="it-IT" dirty="0" smtClean="0"/>
              <a:t>A </a:t>
            </a:r>
            <a:r>
              <a:rPr lang="it-IT" dirty="0" err="1" smtClean="0"/>
              <a:t>deep</a:t>
            </a:r>
            <a:r>
              <a:rPr lang="it-IT" dirty="0" smtClean="0"/>
              <a:t> </a:t>
            </a:r>
            <a:r>
              <a:rPr lang="it-IT" dirty="0" err="1" smtClean="0"/>
              <a:t>preparationin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be the best </a:t>
            </a:r>
            <a:r>
              <a:rPr lang="it-IT" dirty="0" err="1" smtClean="0"/>
              <a:t>strategy</a:t>
            </a:r>
            <a:r>
              <a:rPr lang="it-IT" dirty="0" smtClean="0"/>
              <a:t> for the </a:t>
            </a:r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examination</a:t>
            </a:r>
            <a:r>
              <a:rPr lang="it-IT" dirty="0" smtClean="0"/>
              <a:t>: focus </a:t>
            </a:r>
            <a:r>
              <a:rPr lang="it-IT" dirty="0" err="1" smtClean="0"/>
              <a:t>energy</a:t>
            </a:r>
            <a:r>
              <a:rPr lang="it-IT" dirty="0" smtClean="0"/>
              <a:t> to </a:t>
            </a:r>
            <a:r>
              <a:rPr lang="it-IT" dirty="0" err="1" smtClean="0"/>
              <a:t>maximise</a:t>
            </a:r>
            <a:r>
              <a:rPr lang="it-IT" dirty="0" smtClean="0"/>
              <a:t> score… «science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tough</a:t>
            </a:r>
            <a:r>
              <a:rPr lang="it-IT" dirty="0"/>
              <a:t> </a:t>
            </a:r>
            <a:r>
              <a:rPr lang="it-IT" dirty="0" err="1"/>
              <a:t>why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I do more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required</a:t>
            </a:r>
            <a:r>
              <a:rPr lang="it-IT" dirty="0" smtClean="0"/>
              <a:t>?»</a:t>
            </a:r>
          </a:p>
          <a:p>
            <a:r>
              <a:rPr lang="it-IT" dirty="0" err="1" smtClean="0"/>
              <a:t>Result</a:t>
            </a:r>
            <a:r>
              <a:rPr lang="it-IT" dirty="0" smtClean="0"/>
              <a:t>: a </a:t>
            </a:r>
            <a:r>
              <a:rPr lang="it-IT" dirty="0" err="1" smtClean="0"/>
              <a:t>limited</a:t>
            </a:r>
            <a:r>
              <a:rPr lang="it-IT" dirty="0" smtClean="0"/>
              <a:t> </a:t>
            </a:r>
            <a:r>
              <a:rPr lang="it-IT" dirty="0" err="1" smtClean="0"/>
              <a:t>group</a:t>
            </a:r>
            <a:r>
              <a:rPr lang="it-IT" dirty="0" smtClean="0"/>
              <a:t> of </a:t>
            </a:r>
            <a:r>
              <a:rPr lang="it-IT" dirty="0" err="1" smtClean="0"/>
              <a:t>survivors</a:t>
            </a:r>
            <a:r>
              <a:rPr lang="it-IT" dirty="0" smtClean="0"/>
              <a:t> (</a:t>
            </a:r>
            <a:r>
              <a:rPr lang="it-IT" dirty="0" err="1" smtClean="0"/>
              <a:t>still</a:t>
            </a:r>
            <a:r>
              <a:rPr lang="it-IT" dirty="0" smtClean="0"/>
              <a:t> </a:t>
            </a:r>
            <a:r>
              <a:rPr lang="it-IT" dirty="0" err="1" smtClean="0"/>
              <a:t>remains</a:t>
            </a:r>
            <a:r>
              <a:rPr lang="it-IT" dirty="0" smtClean="0"/>
              <a:t> </a:t>
            </a:r>
            <a:r>
              <a:rPr lang="it-IT" dirty="0" err="1" smtClean="0"/>
              <a:t>every</a:t>
            </a:r>
            <a:r>
              <a:rPr lang="it-IT" dirty="0" smtClean="0"/>
              <a:t> </a:t>
            </a:r>
            <a:r>
              <a:rPr lang="it-IT" dirty="0" err="1" smtClean="0"/>
              <a:t>year</a:t>
            </a:r>
            <a:r>
              <a:rPr lang="it-IT" dirty="0" smtClean="0"/>
              <a:t>!) in the ASTRO-COSMO </a:t>
            </a:r>
            <a:r>
              <a:rPr lang="it-IT" dirty="0" err="1" smtClean="0"/>
              <a:t>group</a:t>
            </a:r>
            <a:r>
              <a:rPr lang="it-IT" dirty="0" smtClean="0"/>
              <a:t>.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9712" y="6316464"/>
            <a:ext cx="5184576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sz="1400" dirty="0" smtClean="0"/>
              <a:t>ASTRO-COSMO and the Physics Afternoons at Pascal’s</a:t>
            </a:r>
          </a:p>
          <a:p>
            <a:r>
              <a:rPr lang="en-GB" sz="1050" dirty="0" smtClean="0"/>
              <a:t>10</a:t>
            </a:r>
            <a:r>
              <a:rPr lang="en-GB" sz="1050" baseline="30000" dirty="0" smtClean="0"/>
              <a:t>th</a:t>
            </a:r>
            <a:r>
              <a:rPr lang="en-GB" sz="1050" dirty="0" smtClean="0"/>
              <a:t> Conference of Centro Fermi Projects - EEE Project, Turin 6-8 March 2019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4028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Lesson</a:t>
            </a:r>
            <a:r>
              <a:rPr lang="it-IT" dirty="0" smtClean="0"/>
              <a:t> </a:t>
            </a:r>
            <a:r>
              <a:rPr lang="it-IT" dirty="0" err="1" smtClean="0"/>
              <a:t>learned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9691" y="1268760"/>
            <a:ext cx="8964488" cy="4565104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curricular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 </a:t>
            </a:r>
            <a:r>
              <a:rPr lang="it-IT" dirty="0" err="1" smtClean="0"/>
              <a:t>programs</a:t>
            </a:r>
            <a:r>
              <a:rPr lang="it-IT" dirty="0" smtClean="0"/>
              <a:t> force </a:t>
            </a:r>
            <a:r>
              <a:rPr lang="it-IT" dirty="0" err="1" smtClean="0"/>
              <a:t>students</a:t>
            </a:r>
            <a:r>
              <a:rPr lang="it-IT" dirty="0" smtClean="0"/>
              <a:t> to </a:t>
            </a:r>
            <a:r>
              <a:rPr lang="it-IT" dirty="0" err="1" smtClean="0"/>
              <a:t>fall</a:t>
            </a:r>
            <a:r>
              <a:rPr lang="it-IT" dirty="0" smtClean="0"/>
              <a:t> in the «</a:t>
            </a:r>
            <a:r>
              <a:rPr lang="it-IT" dirty="0" err="1" smtClean="0"/>
              <a:t>learn</a:t>
            </a:r>
            <a:r>
              <a:rPr lang="it-IT" dirty="0" smtClean="0"/>
              <a:t> &amp; go-on </a:t>
            </a:r>
            <a:r>
              <a:rPr lang="it-IT" dirty="0" err="1" smtClean="0"/>
              <a:t>vortex</a:t>
            </a:r>
            <a:r>
              <a:rPr lang="it-IT" dirty="0" smtClean="0"/>
              <a:t>», </a:t>
            </a:r>
            <a:r>
              <a:rPr lang="it-IT" dirty="0" err="1" smtClean="0"/>
              <a:t>compelled</a:t>
            </a:r>
            <a:r>
              <a:rPr lang="it-IT" dirty="0" smtClean="0"/>
              <a:t> to  </a:t>
            </a:r>
            <a:r>
              <a:rPr lang="it-IT" dirty="0" err="1" smtClean="0"/>
              <a:t>continuously</a:t>
            </a:r>
            <a:r>
              <a:rPr lang="it-IT" dirty="0" smtClean="0"/>
              <a:t> </a:t>
            </a:r>
            <a:r>
              <a:rPr lang="it-IT" dirty="0" err="1" smtClean="0"/>
              <a:t>perform</a:t>
            </a:r>
            <a:r>
              <a:rPr lang="it-IT" dirty="0" smtClean="0"/>
              <a:t> </a:t>
            </a:r>
            <a:r>
              <a:rPr lang="it-IT" dirty="0" err="1" smtClean="0"/>
              <a:t>oral</a:t>
            </a:r>
            <a:r>
              <a:rPr lang="it-IT" dirty="0" smtClean="0"/>
              <a:t> and </a:t>
            </a:r>
            <a:r>
              <a:rPr lang="it-IT" dirty="0" err="1" smtClean="0"/>
              <a:t>written</a:t>
            </a:r>
            <a:r>
              <a:rPr lang="it-IT" dirty="0" smtClean="0"/>
              <a:t> </a:t>
            </a:r>
            <a:r>
              <a:rPr lang="it-IT" dirty="0" err="1" smtClean="0"/>
              <a:t>texts</a:t>
            </a:r>
            <a:r>
              <a:rPr lang="it-IT" dirty="0" smtClean="0"/>
              <a:t>, </a:t>
            </a:r>
            <a:r>
              <a:rPr lang="it-IT" dirty="0" err="1" smtClean="0"/>
              <a:t>missing</a:t>
            </a:r>
            <a:r>
              <a:rPr lang="it-IT" dirty="0" smtClean="0"/>
              <a:t> to </a:t>
            </a:r>
            <a:r>
              <a:rPr lang="it-IT" dirty="0" err="1" smtClean="0"/>
              <a:t>stimulate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interest</a:t>
            </a:r>
            <a:r>
              <a:rPr lang="it-IT" dirty="0" smtClean="0"/>
              <a:t> (just duty,…in the best </a:t>
            </a:r>
            <a:r>
              <a:rPr lang="it-IT" dirty="0" err="1" smtClean="0"/>
              <a:t>cases</a:t>
            </a:r>
            <a:r>
              <a:rPr lang="it-IT" dirty="0" smtClean="0"/>
              <a:t>!)</a:t>
            </a:r>
            <a:endParaRPr lang="it-IT" dirty="0"/>
          </a:p>
          <a:p>
            <a:r>
              <a:rPr lang="it-IT" dirty="0" err="1" smtClean="0"/>
              <a:t>Considered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 are no </a:t>
            </a:r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tests</a:t>
            </a:r>
            <a:r>
              <a:rPr lang="it-IT" dirty="0"/>
              <a:t> </a:t>
            </a:r>
            <a:r>
              <a:rPr lang="it-IT" dirty="0" err="1" smtClean="0"/>
              <a:t>assessing</a:t>
            </a:r>
            <a:r>
              <a:rPr lang="it-IT" dirty="0" smtClean="0"/>
              <a:t> the </a:t>
            </a:r>
            <a:r>
              <a:rPr lang="it-IT" dirty="0" err="1" smtClean="0"/>
              <a:t>experimental</a:t>
            </a:r>
            <a:r>
              <a:rPr lang="it-IT" dirty="0" smtClean="0"/>
              <a:t> </a:t>
            </a:r>
            <a:r>
              <a:rPr lang="it-IT" dirty="0" err="1" smtClean="0"/>
              <a:t>competences</a:t>
            </a:r>
            <a:r>
              <a:rPr lang="it-IT" dirty="0" smtClean="0"/>
              <a:t>, the lab </a:t>
            </a:r>
            <a:r>
              <a:rPr lang="it-IT" dirty="0" err="1" smtClean="0"/>
              <a:t>activity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normally</a:t>
            </a:r>
            <a:r>
              <a:rPr lang="it-IT" dirty="0" smtClean="0"/>
              <a:t> </a:t>
            </a:r>
            <a:r>
              <a:rPr lang="it-IT" dirty="0" err="1" smtClean="0"/>
              <a:t>dramatically</a:t>
            </a:r>
            <a:r>
              <a:rPr lang="it-IT" dirty="0" smtClean="0"/>
              <a:t> </a:t>
            </a:r>
            <a:r>
              <a:rPr lang="it-IT" dirty="0" err="1" smtClean="0"/>
              <a:t>compressed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skipped</a:t>
            </a:r>
            <a:r>
              <a:rPr lang="it-IT" dirty="0" smtClean="0"/>
              <a:t> (</a:t>
            </a:r>
            <a:r>
              <a:rPr lang="it-IT" dirty="0" err="1" smtClean="0"/>
              <a:t>why</a:t>
            </a:r>
            <a:r>
              <a:rPr lang="it-IT" dirty="0" smtClean="0"/>
              <a:t> </a:t>
            </a:r>
            <a:r>
              <a:rPr lang="it-IT" dirty="0" err="1" smtClean="0"/>
              <a:t>investing</a:t>
            </a:r>
            <a:r>
              <a:rPr lang="it-IT" dirty="0" smtClean="0"/>
              <a:t> in </a:t>
            </a:r>
            <a:r>
              <a:rPr lang="it-IT" dirty="0" err="1" smtClean="0"/>
              <a:t>this</a:t>
            </a:r>
            <a:r>
              <a:rPr lang="it-IT" dirty="0" smtClean="0"/>
              <a:t>?...)</a:t>
            </a:r>
          </a:p>
          <a:p>
            <a:r>
              <a:rPr lang="it-IT" dirty="0" smtClean="0"/>
              <a:t>Students are </a:t>
            </a:r>
            <a:r>
              <a:rPr lang="it-IT" dirty="0" err="1" smtClean="0"/>
              <a:t>busy</a:t>
            </a:r>
            <a:r>
              <a:rPr lang="it-IT" dirty="0" smtClean="0"/>
              <a:t> and </a:t>
            </a:r>
            <a:r>
              <a:rPr lang="it-IT" dirty="0" err="1" smtClean="0"/>
              <a:t>overbooked</a:t>
            </a:r>
            <a:r>
              <a:rPr lang="it-IT" dirty="0" smtClean="0"/>
              <a:t> by </a:t>
            </a:r>
            <a:r>
              <a:rPr lang="it-IT" dirty="0" err="1" smtClean="0"/>
              <a:t>foreign</a:t>
            </a:r>
            <a:r>
              <a:rPr lang="it-IT" dirty="0" smtClean="0"/>
              <a:t> </a:t>
            </a:r>
            <a:r>
              <a:rPr lang="it-IT" dirty="0" err="1" smtClean="0"/>
              <a:t>language</a:t>
            </a:r>
            <a:r>
              <a:rPr lang="it-IT" dirty="0" smtClean="0"/>
              <a:t> </a:t>
            </a:r>
            <a:r>
              <a:rPr lang="it-IT" dirty="0" err="1" smtClean="0"/>
              <a:t>courses</a:t>
            </a:r>
            <a:r>
              <a:rPr lang="it-IT" dirty="0" smtClean="0"/>
              <a:t> </a:t>
            </a:r>
            <a:r>
              <a:rPr lang="it-IT" dirty="0" err="1" smtClean="0"/>
              <a:t>providing</a:t>
            </a:r>
            <a:r>
              <a:rPr lang="it-IT" dirty="0" smtClean="0"/>
              <a:t> </a:t>
            </a:r>
            <a:r>
              <a:rPr lang="it-IT" dirty="0" err="1" smtClean="0"/>
              <a:t>certificates</a:t>
            </a:r>
            <a:r>
              <a:rPr lang="it-IT" dirty="0" smtClean="0"/>
              <a:t>: </a:t>
            </a:r>
            <a:r>
              <a:rPr lang="it-IT" dirty="0" err="1" smtClean="0"/>
              <a:t>they</a:t>
            </a:r>
            <a:r>
              <a:rPr lang="it-IT" dirty="0" smtClean="0"/>
              <a:t> are </a:t>
            </a:r>
            <a:r>
              <a:rPr lang="it-IT" dirty="0" err="1" smtClean="0"/>
              <a:t>inclined</a:t>
            </a:r>
            <a:r>
              <a:rPr lang="it-IT" dirty="0" smtClean="0"/>
              <a:t> to </a:t>
            </a:r>
            <a:r>
              <a:rPr lang="it-IT" dirty="0" err="1" smtClean="0"/>
              <a:t>select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instead</a:t>
            </a:r>
            <a:r>
              <a:rPr lang="it-IT" dirty="0" smtClean="0"/>
              <a:t> of </a:t>
            </a:r>
            <a:r>
              <a:rPr lang="it-IT" dirty="0" err="1" smtClean="0"/>
              <a:t>approaching</a:t>
            </a:r>
            <a:r>
              <a:rPr lang="it-IT" dirty="0" smtClean="0"/>
              <a:t> </a:t>
            </a:r>
            <a:r>
              <a:rPr lang="it-IT" dirty="0" err="1" smtClean="0"/>
              <a:t>afternoon</a:t>
            </a:r>
            <a:r>
              <a:rPr lang="it-IT" dirty="0" smtClean="0"/>
              <a:t> science </a:t>
            </a:r>
            <a:r>
              <a:rPr lang="it-IT" dirty="0" err="1" smtClean="0"/>
              <a:t>initiatives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9712" y="6316464"/>
            <a:ext cx="5184576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sz="1400" dirty="0" smtClean="0"/>
              <a:t>ASTRO-COSMO and the Physics Afternoons at Pascal’s</a:t>
            </a:r>
          </a:p>
          <a:p>
            <a:r>
              <a:rPr lang="en-GB" sz="1050" dirty="0" smtClean="0"/>
              <a:t>10</a:t>
            </a:r>
            <a:r>
              <a:rPr lang="en-GB" sz="1050" baseline="30000" dirty="0" smtClean="0"/>
              <a:t>th</a:t>
            </a:r>
            <a:r>
              <a:rPr lang="en-GB" sz="1050" dirty="0" smtClean="0"/>
              <a:t> Conference of Centro Fermi Projects - EEE Project, Turin 6-8 March 2019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355408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it-IT" dirty="0" smtClean="0"/>
              <a:t>Way </a:t>
            </a:r>
            <a:r>
              <a:rPr lang="it-IT" dirty="0" err="1" smtClean="0"/>
              <a:t>outs</a:t>
            </a:r>
            <a:r>
              <a:rPr lang="it-IT" dirty="0"/>
              <a:t>?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9691" y="1268760"/>
            <a:ext cx="8964488" cy="4565104"/>
          </a:xfrm>
        </p:spPr>
        <p:txBody>
          <a:bodyPr>
            <a:normAutofit/>
          </a:bodyPr>
          <a:lstStyle/>
          <a:p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it-IT" dirty="0" err="1" smtClean="0"/>
              <a:t>solutions</a:t>
            </a:r>
            <a:r>
              <a:rPr lang="it-IT" dirty="0"/>
              <a:t> </a:t>
            </a:r>
            <a:r>
              <a:rPr lang="it-IT" dirty="0" err="1" smtClean="0"/>
              <a:t>supporting</a:t>
            </a:r>
            <a:r>
              <a:rPr lang="it-IT" dirty="0" smtClean="0"/>
              <a:t> the </a:t>
            </a:r>
            <a:r>
              <a:rPr lang="it-IT" dirty="0" err="1" smtClean="0"/>
              <a:t>stable</a:t>
            </a:r>
            <a:r>
              <a:rPr lang="it-IT" dirty="0" smtClean="0"/>
              <a:t> </a:t>
            </a:r>
            <a:r>
              <a:rPr lang="it-IT" dirty="0" err="1" smtClean="0"/>
              <a:t>involvement</a:t>
            </a:r>
            <a:r>
              <a:rPr lang="it-IT" dirty="0" smtClean="0"/>
              <a:t> of more </a:t>
            </a:r>
            <a:r>
              <a:rPr lang="it-IT" dirty="0" err="1" smtClean="0"/>
              <a:t>students</a:t>
            </a:r>
            <a:r>
              <a:rPr lang="it-IT" dirty="0" smtClean="0"/>
              <a:t> to deal with </a:t>
            </a:r>
            <a:r>
              <a:rPr lang="it-IT" dirty="0" err="1" smtClean="0"/>
              <a:t>fundamental</a:t>
            </a:r>
            <a:r>
              <a:rPr lang="it-IT" dirty="0" smtClean="0"/>
              <a:t> </a:t>
            </a:r>
            <a:r>
              <a:rPr lang="it-IT" dirty="0" err="1" smtClean="0"/>
              <a:t>sciences</a:t>
            </a:r>
            <a:r>
              <a:rPr lang="it-IT" dirty="0" smtClean="0"/>
              <a:t>:</a:t>
            </a:r>
          </a:p>
          <a:p>
            <a:pPr lvl="1"/>
            <a:r>
              <a:rPr lang="it-IT" dirty="0" err="1" smtClean="0"/>
              <a:t>Yeld</a:t>
            </a:r>
            <a:r>
              <a:rPr lang="it-IT" dirty="0" smtClean="0"/>
              <a:t> «super-</a:t>
            </a:r>
            <a:r>
              <a:rPr lang="it-IT" dirty="0" err="1" smtClean="0"/>
              <a:t>credits</a:t>
            </a:r>
            <a:r>
              <a:rPr lang="it-IT" dirty="0" smtClean="0"/>
              <a:t>» </a:t>
            </a:r>
            <a:r>
              <a:rPr lang="it-IT" dirty="0" err="1" smtClean="0"/>
              <a:t>valuable</a:t>
            </a:r>
            <a:r>
              <a:rPr lang="it-IT" dirty="0" smtClean="0"/>
              <a:t> for the </a:t>
            </a:r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examination</a:t>
            </a:r>
            <a:endParaRPr lang="it-IT" dirty="0" smtClean="0"/>
          </a:p>
          <a:p>
            <a:pPr lvl="1"/>
            <a:r>
              <a:rPr lang="it-IT" dirty="0" smtClean="0"/>
              <a:t>Alternanza Scuola Lavoro</a:t>
            </a:r>
          </a:p>
          <a:p>
            <a:pPr lvl="1"/>
            <a:r>
              <a:rPr lang="it-IT" dirty="0" err="1" smtClean="0"/>
              <a:t>Yield</a:t>
            </a:r>
            <a:r>
              <a:rPr lang="it-IT" dirty="0" smtClean="0"/>
              <a:t> </a:t>
            </a:r>
            <a:r>
              <a:rPr lang="it-IT" dirty="0" err="1" smtClean="0"/>
              <a:t>certificates</a:t>
            </a:r>
            <a:r>
              <a:rPr lang="it-IT" dirty="0" smtClean="0"/>
              <a:t> </a:t>
            </a:r>
            <a:r>
              <a:rPr lang="it-IT" dirty="0" err="1" smtClean="0"/>
              <a:t>useful</a:t>
            </a:r>
            <a:r>
              <a:rPr lang="it-IT" dirty="0" smtClean="0"/>
              <a:t> for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academic</a:t>
            </a:r>
            <a:r>
              <a:rPr lang="it-IT" dirty="0" smtClean="0"/>
              <a:t> curriculum</a:t>
            </a:r>
          </a:p>
          <a:p>
            <a:pPr lvl="1"/>
            <a:r>
              <a:rPr lang="it-IT" dirty="0" err="1" smtClean="0"/>
              <a:t>Yield</a:t>
            </a:r>
            <a:r>
              <a:rPr lang="it-IT" dirty="0" smtClean="0"/>
              <a:t> </a:t>
            </a:r>
            <a:r>
              <a:rPr lang="it-IT" dirty="0" err="1" smtClean="0"/>
              <a:t>credits</a:t>
            </a:r>
            <a:r>
              <a:rPr lang="it-IT" dirty="0" smtClean="0"/>
              <a:t> for </a:t>
            </a:r>
            <a:r>
              <a:rPr lang="it-IT" dirty="0" err="1" smtClean="0"/>
              <a:t>physics</a:t>
            </a:r>
            <a:r>
              <a:rPr lang="it-IT" dirty="0" smtClean="0"/>
              <a:t> and </a:t>
            </a:r>
            <a:r>
              <a:rPr lang="it-IT" dirty="0" err="1" smtClean="0"/>
              <a:t>maths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the </a:t>
            </a:r>
            <a:r>
              <a:rPr lang="it-IT" dirty="0" err="1" smtClean="0"/>
              <a:t>university</a:t>
            </a:r>
            <a:endParaRPr lang="it-IT" dirty="0" smtClean="0"/>
          </a:p>
          <a:p>
            <a:pPr lvl="1"/>
            <a:r>
              <a:rPr lang="it-IT" dirty="0" err="1" smtClean="0"/>
              <a:t>Offer</a:t>
            </a:r>
            <a:r>
              <a:rPr lang="it-IT" dirty="0" smtClean="0"/>
              <a:t> the chance to </a:t>
            </a:r>
            <a:r>
              <a:rPr lang="it-IT" dirty="0" err="1" smtClean="0"/>
              <a:t>participate</a:t>
            </a:r>
            <a:r>
              <a:rPr lang="it-IT" dirty="0" smtClean="0"/>
              <a:t> to </a:t>
            </a:r>
            <a:r>
              <a:rPr lang="it-IT" dirty="0" err="1" smtClean="0"/>
              <a:t>international</a:t>
            </a:r>
            <a:r>
              <a:rPr lang="it-IT" dirty="0" smtClean="0"/>
              <a:t> </a:t>
            </a:r>
            <a:r>
              <a:rPr lang="it-IT" dirty="0" err="1" smtClean="0"/>
              <a:t>projects</a:t>
            </a:r>
            <a:endParaRPr lang="it-IT" dirty="0" smtClean="0"/>
          </a:p>
          <a:p>
            <a:pPr lvl="1"/>
            <a:r>
              <a:rPr lang="it-IT" dirty="0" smtClean="0"/>
              <a:t>Validate the </a:t>
            </a:r>
            <a:r>
              <a:rPr lang="it-IT" dirty="0" err="1" smtClean="0"/>
              <a:t>direct</a:t>
            </a:r>
            <a:r>
              <a:rPr lang="it-IT" dirty="0" smtClean="0"/>
              <a:t> </a:t>
            </a:r>
            <a:r>
              <a:rPr lang="it-IT" dirty="0" err="1" smtClean="0"/>
              <a:t>access</a:t>
            </a:r>
            <a:r>
              <a:rPr lang="it-IT" dirty="0" smtClean="0"/>
              <a:t> to the </a:t>
            </a:r>
            <a:r>
              <a:rPr lang="it-IT" dirty="0" err="1" smtClean="0"/>
              <a:t>University</a:t>
            </a:r>
            <a:r>
              <a:rPr lang="it-IT" dirty="0" smtClean="0"/>
              <a:t> </a:t>
            </a:r>
            <a:r>
              <a:rPr lang="it-IT" dirty="0" err="1" smtClean="0"/>
              <a:t>bypassing</a:t>
            </a:r>
            <a:r>
              <a:rPr lang="it-IT" dirty="0" smtClean="0"/>
              <a:t> the </a:t>
            </a:r>
            <a:r>
              <a:rPr lang="it-IT" dirty="0" err="1" smtClean="0"/>
              <a:t>admission</a:t>
            </a:r>
            <a:r>
              <a:rPr lang="it-IT" dirty="0" smtClean="0"/>
              <a:t> test, or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least</a:t>
            </a:r>
            <a:r>
              <a:rPr lang="it-IT" dirty="0" smtClean="0"/>
              <a:t> part of </a:t>
            </a:r>
            <a:r>
              <a:rPr lang="it-IT" dirty="0" err="1" smtClean="0"/>
              <a:t>it</a:t>
            </a:r>
            <a:endParaRPr lang="it-IT" dirty="0" smtClean="0"/>
          </a:p>
          <a:p>
            <a:pPr lvl="1"/>
            <a:r>
              <a:rPr lang="it-IT" dirty="0" smtClean="0"/>
              <a:t>…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9712" y="6316464"/>
            <a:ext cx="5184576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sz="1400" dirty="0" smtClean="0"/>
              <a:t>ASTRO-COSMO and the Physics Afternoons at Pascal’s</a:t>
            </a:r>
          </a:p>
          <a:p>
            <a:r>
              <a:rPr lang="en-GB" sz="1050" dirty="0" smtClean="0"/>
              <a:t>10</a:t>
            </a:r>
            <a:r>
              <a:rPr lang="en-GB" sz="1050" baseline="30000" dirty="0" smtClean="0"/>
              <a:t>th</a:t>
            </a:r>
            <a:r>
              <a:rPr lang="en-GB" sz="1050" dirty="0" smtClean="0"/>
              <a:t> Conference of Centro Fermi Projects - EEE Project, Turin 6-8 March 2019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287642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77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The future of ASTRO-COSMO </a:t>
            </a:r>
            <a:r>
              <a:rPr lang="it-IT" dirty="0" err="1" smtClean="0"/>
              <a:t>Prj</a:t>
            </a:r>
            <a:r>
              <a:rPr lang="it-IT" dirty="0" smtClean="0"/>
              <a:t>. In </a:t>
            </a:r>
            <a:r>
              <a:rPr lang="it-IT" dirty="0" err="1" smtClean="0"/>
              <a:t>conjunction</a:t>
            </a:r>
            <a:r>
              <a:rPr lang="it-IT" dirty="0" smtClean="0"/>
              <a:t> with the EEE </a:t>
            </a:r>
            <a:r>
              <a:rPr lang="it-IT" dirty="0" err="1" smtClean="0"/>
              <a:t>prj</a:t>
            </a:r>
            <a:r>
              <a:rPr lang="it-IT" dirty="0" smtClean="0"/>
              <a:t>.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250777"/>
            <a:ext cx="8784976" cy="4565104"/>
          </a:xfrm>
        </p:spPr>
        <p:txBody>
          <a:bodyPr>
            <a:normAutofit fontScale="92500" lnSpcReduction="20000"/>
          </a:bodyPr>
          <a:lstStyle/>
          <a:p>
            <a:r>
              <a:rPr lang="it-IT" dirty="0" err="1" smtClean="0"/>
              <a:t>Excellent</a:t>
            </a:r>
            <a:r>
              <a:rPr lang="it-IT" dirty="0" smtClean="0"/>
              <a:t> </a:t>
            </a:r>
            <a:r>
              <a:rPr lang="it-IT" dirty="0" err="1" smtClean="0"/>
              <a:t>opportunity</a:t>
            </a:r>
            <a:r>
              <a:rPr lang="it-IT" dirty="0" smtClean="0"/>
              <a:t> to work in a </a:t>
            </a:r>
            <a:r>
              <a:rPr lang="it-IT" dirty="0" err="1" smtClean="0"/>
              <a:t>dynamic</a:t>
            </a:r>
            <a:r>
              <a:rPr lang="it-IT" dirty="0" smtClean="0"/>
              <a:t> network, </a:t>
            </a:r>
            <a:r>
              <a:rPr lang="it-IT" dirty="0" err="1" smtClean="0"/>
              <a:t>being</a:t>
            </a:r>
            <a:r>
              <a:rPr lang="it-IT" dirty="0" smtClean="0"/>
              <a:t> part of a community</a:t>
            </a:r>
          </a:p>
          <a:p>
            <a:r>
              <a:rPr lang="it-IT" dirty="0" smtClean="0"/>
              <a:t>Share the </a:t>
            </a:r>
            <a:r>
              <a:rPr lang="it-IT" dirty="0" err="1" smtClean="0"/>
              <a:t>true</a:t>
            </a:r>
            <a:r>
              <a:rPr lang="it-IT" dirty="0" smtClean="0"/>
              <a:t>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 smtClean="0"/>
              <a:t>challenges</a:t>
            </a:r>
            <a:r>
              <a:rPr lang="it-IT" dirty="0" smtClean="0"/>
              <a:t> </a:t>
            </a:r>
            <a:r>
              <a:rPr lang="it-IT" dirty="0" smtClean="0"/>
              <a:t>with top </a:t>
            </a:r>
            <a:r>
              <a:rPr lang="it-IT" dirty="0" err="1" smtClean="0"/>
              <a:t>international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 </a:t>
            </a:r>
            <a:r>
              <a:rPr lang="it-IT" dirty="0" err="1" smtClean="0"/>
              <a:t>researchers</a:t>
            </a:r>
            <a:endParaRPr lang="it-IT" dirty="0" smtClean="0"/>
          </a:p>
          <a:p>
            <a:r>
              <a:rPr lang="it-IT" dirty="0" smtClean="0"/>
              <a:t>Close the gaps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, </a:t>
            </a:r>
            <a:r>
              <a:rPr lang="it-IT" dirty="0" err="1" smtClean="0"/>
              <a:t>academia</a:t>
            </a:r>
            <a:r>
              <a:rPr lang="it-IT" dirty="0" smtClean="0"/>
              <a:t> and the </a:t>
            </a:r>
            <a:r>
              <a:rPr lang="it-IT" dirty="0" err="1" smtClean="0"/>
              <a:t>research</a:t>
            </a:r>
            <a:r>
              <a:rPr lang="it-IT" dirty="0" smtClean="0"/>
              <a:t> </a:t>
            </a:r>
            <a:r>
              <a:rPr lang="it-IT" dirty="0" smtClean="0"/>
              <a:t>world, by </a:t>
            </a:r>
            <a:r>
              <a:rPr lang="it-IT" dirty="0" err="1" smtClean="0"/>
              <a:t>integrating</a:t>
            </a:r>
            <a:r>
              <a:rPr lang="it-IT" dirty="0" smtClean="0"/>
              <a:t> </a:t>
            </a:r>
            <a:r>
              <a:rPr lang="it-IT" dirty="0" err="1" smtClean="0"/>
              <a:t>students</a:t>
            </a:r>
            <a:r>
              <a:rPr lang="it-IT" dirty="0" smtClean="0"/>
              <a:t> in the </a:t>
            </a:r>
            <a:r>
              <a:rPr lang="it-IT" dirty="0" err="1" smtClean="0"/>
              <a:t>scientific</a:t>
            </a:r>
            <a:r>
              <a:rPr lang="it-IT" dirty="0" smtClean="0"/>
              <a:t> community</a:t>
            </a:r>
          </a:p>
          <a:p>
            <a:r>
              <a:rPr lang="it-IT" dirty="0" smtClean="0"/>
              <a:t> The «social </a:t>
            </a:r>
            <a:r>
              <a:rPr lang="it-IT" dirty="0" err="1" smtClean="0"/>
              <a:t>agreement</a:t>
            </a:r>
            <a:r>
              <a:rPr lang="it-IT" dirty="0" smtClean="0"/>
              <a:t>»: the </a:t>
            </a:r>
            <a:r>
              <a:rPr lang="it-IT" dirty="0" err="1" smtClean="0"/>
              <a:t>need</a:t>
            </a:r>
            <a:r>
              <a:rPr lang="it-IT" dirty="0" smtClean="0"/>
              <a:t> of meeting the community </a:t>
            </a:r>
            <a:r>
              <a:rPr lang="it-IT" dirty="0" err="1" smtClean="0"/>
              <a:t>expectations</a:t>
            </a:r>
            <a:r>
              <a:rPr lang="it-IT" dirty="0" smtClean="0"/>
              <a:t>, </a:t>
            </a:r>
            <a:r>
              <a:rPr lang="it-IT" dirty="0" err="1" smtClean="0"/>
              <a:t>helps</a:t>
            </a:r>
            <a:r>
              <a:rPr lang="it-IT" dirty="0" smtClean="0"/>
              <a:t> </a:t>
            </a:r>
            <a:r>
              <a:rPr lang="it-IT" dirty="0" err="1" smtClean="0"/>
              <a:t>students</a:t>
            </a:r>
            <a:r>
              <a:rPr lang="it-IT" dirty="0" smtClean="0"/>
              <a:t> to be more </a:t>
            </a:r>
            <a:r>
              <a:rPr lang="it-IT" dirty="0" err="1" smtClean="0"/>
              <a:t>focussed</a:t>
            </a:r>
            <a:r>
              <a:rPr lang="it-IT" dirty="0" smtClean="0"/>
              <a:t> and </a:t>
            </a:r>
            <a:r>
              <a:rPr lang="it-IT" dirty="0" err="1" smtClean="0"/>
              <a:t>active</a:t>
            </a:r>
            <a:r>
              <a:rPr lang="it-IT" dirty="0" smtClean="0"/>
              <a:t>, to re-set </a:t>
            </a:r>
            <a:r>
              <a:rPr lang="it-IT" dirty="0" err="1" smtClean="0"/>
              <a:t>priorities</a:t>
            </a:r>
            <a:endParaRPr lang="it-IT" dirty="0" smtClean="0"/>
          </a:p>
          <a:p>
            <a:r>
              <a:rPr lang="it-IT" dirty="0" smtClean="0"/>
              <a:t>Last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least</a:t>
            </a:r>
            <a:r>
              <a:rPr lang="it-IT" dirty="0" smtClean="0"/>
              <a:t>: </a:t>
            </a:r>
            <a:r>
              <a:rPr lang="it-IT" dirty="0" err="1" smtClean="0"/>
              <a:t>enhance</a:t>
            </a:r>
            <a:r>
              <a:rPr lang="it-IT" dirty="0" smtClean="0"/>
              <a:t> </a:t>
            </a:r>
            <a:r>
              <a:rPr lang="it-IT" dirty="0" err="1" smtClean="0"/>
              <a:t>knowledge</a:t>
            </a:r>
            <a:r>
              <a:rPr lang="it-IT" dirty="0" smtClean="0"/>
              <a:t> and expertise in </a:t>
            </a:r>
            <a:r>
              <a:rPr lang="it-IT" dirty="0" err="1" smtClean="0"/>
              <a:t>cosmic</a:t>
            </a:r>
            <a:r>
              <a:rPr lang="it-IT" dirty="0" smtClean="0"/>
              <a:t> </a:t>
            </a:r>
            <a:r>
              <a:rPr lang="it-IT" dirty="0" err="1" smtClean="0"/>
              <a:t>rays</a:t>
            </a:r>
            <a:r>
              <a:rPr lang="it-IT" dirty="0" smtClean="0"/>
              <a:t> and high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: a big </a:t>
            </a:r>
            <a:r>
              <a:rPr lang="it-IT" dirty="0" err="1" smtClean="0"/>
              <a:t>leap</a:t>
            </a:r>
            <a:r>
              <a:rPr lang="it-IT" dirty="0" smtClean="0"/>
              <a:t> </a:t>
            </a:r>
            <a:r>
              <a:rPr lang="it-IT" dirty="0" err="1" smtClean="0"/>
              <a:t>forward</a:t>
            </a:r>
            <a:r>
              <a:rPr lang="it-IT" dirty="0" smtClean="0"/>
              <a:t> for </a:t>
            </a:r>
            <a:r>
              <a:rPr lang="it-IT" dirty="0" err="1" smtClean="0"/>
              <a:t>enaching</a:t>
            </a:r>
            <a:r>
              <a:rPr lang="it-IT" dirty="0" smtClean="0"/>
              <a:t>  the </a:t>
            </a:r>
            <a:r>
              <a:rPr lang="it-IT" dirty="0" err="1" smtClean="0"/>
              <a:t>scientific</a:t>
            </a:r>
            <a:r>
              <a:rPr lang="it-IT" dirty="0" smtClean="0"/>
              <a:t> culture of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students</a:t>
            </a:r>
            <a:r>
              <a:rPr lang="it-IT" dirty="0" smtClean="0"/>
              <a:t>,….and of </a:t>
            </a:r>
            <a:r>
              <a:rPr lang="it-IT" dirty="0" err="1" smtClean="0"/>
              <a:t>teachers</a:t>
            </a:r>
            <a:r>
              <a:rPr lang="it-IT" dirty="0" smtClean="0"/>
              <a:t>!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9712" y="6316464"/>
            <a:ext cx="5184576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sz="1400" dirty="0" smtClean="0"/>
              <a:t>ASTRO-COSMO and the Physics Afternoons at Pascal’s</a:t>
            </a:r>
          </a:p>
          <a:p>
            <a:r>
              <a:rPr lang="en-GB" sz="1050" dirty="0" smtClean="0"/>
              <a:t>10</a:t>
            </a:r>
            <a:r>
              <a:rPr lang="en-GB" sz="1050" baseline="30000" dirty="0" smtClean="0"/>
              <a:t>th</a:t>
            </a:r>
            <a:r>
              <a:rPr lang="en-GB" sz="1050" dirty="0" smtClean="0"/>
              <a:t> Conference of Centro Fermi Projects - EEE Project, Turin 6-8 March 2019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37247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60648"/>
            <a:ext cx="3865612" cy="5798418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585800" y="2010274"/>
            <a:ext cx="4258816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r>
              <a:rPr lang="it-IT" sz="6000" dirty="0" smtClean="0"/>
              <a:t>!</a:t>
            </a:r>
            <a:endParaRPr lang="en-GB" sz="6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23490" y="9093183"/>
            <a:ext cx="748297" cy="3334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51122" y="4589156"/>
            <a:ext cx="429349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Prof. Massimo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Perucca</a:t>
            </a:r>
            <a:endParaRPr lang="en-US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Docente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di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Fisica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Coordinatore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del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Dipartimento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Responsabile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del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Laboratorio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Didattico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di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Fisica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IIS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B.Pascal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–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Giaveno</a:t>
            </a:r>
            <a:endParaRPr lang="en-US" sz="14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panose="020B0604020202020204" pitchFamily="34" charset="0"/>
              </a:rPr>
              <a:t>E-mail: massimo.perucca@istruzione.it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9712" y="6316464"/>
            <a:ext cx="5184576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sz="1400" dirty="0" smtClean="0"/>
              <a:t>ASTRO-COSMO and the Physics Afternoons at Pascal’s</a:t>
            </a:r>
          </a:p>
          <a:p>
            <a:r>
              <a:rPr lang="en-GB" sz="1050" dirty="0" smtClean="0"/>
              <a:t>10</a:t>
            </a:r>
            <a:r>
              <a:rPr lang="en-GB" sz="1050" baseline="30000" dirty="0" smtClean="0"/>
              <a:t>th</a:t>
            </a:r>
            <a:r>
              <a:rPr lang="en-GB" sz="1050" dirty="0" smtClean="0"/>
              <a:t> Conference of Centro Fermi Projects - EEE Project, Turin 6-8 March 2019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21786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211" y="3068960"/>
            <a:ext cx="6017812" cy="310603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782" y="-6626"/>
            <a:ext cx="6017812" cy="314096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95" y="1266595"/>
            <a:ext cx="3227403" cy="4546198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251520" y="1896750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5022"/>
            <a:ext cx="3250503" cy="182028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48" y="2600047"/>
            <a:ext cx="3232908" cy="1789812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-92398" y="-38664"/>
            <a:ext cx="3310983" cy="1287419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Ist.B.Pascal</a:t>
            </a:r>
            <a:r>
              <a:rPr lang="it-IT" dirty="0" smtClean="0"/>
              <a:t>: </a:t>
            </a:r>
            <a:r>
              <a:rPr lang="it-IT" dirty="0" err="1" smtClean="0"/>
              <a:t>where</a:t>
            </a:r>
            <a:endParaRPr lang="en-GB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9712" y="6316464"/>
            <a:ext cx="5184576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sz="1400" dirty="0" smtClean="0"/>
              <a:t>ASTRO-COSMO and the Physics Afternoons at Pascal’s</a:t>
            </a:r>
          </a:p>
          <a:p>
            <a:r>
              <a:rPr lang="en-GB" sz="1050" dirty="0" smtClean="0"/>
              <a:t>10</a:t>
            </a:r>
            <a:r>
              <a:rPr lang="en-GB" sz="1050" baseline="30000" dirty="0" smtClean="0"/>
              <a:t>th</a:t>
            </a:r>
            <a:r>
              <a:rPr lang="en-GB" sz="1050" dirty="0" smtClean="0"/>
              <a:t> Conference of Centro Fermi Projects - EEE Project, Turin 6-8 March 2019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36041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it-IT" dirty="0" err="1" smtClean="0"/>
              <a:t>B.Pascal</a:t>
            </a:r>
            <a:r>
              <a:rPr lang="it-IT" dirty="0" smtClean="0"/>
              <a:t>: </a:t>
            </a:r>
            <a:r>
              <a:rPr lang="it-IT" dirty="0" err="1" smtClean="0"/>
              <a:t>hystorical</a:t>
            </a:r>
            <a:r>
              <a:rPr lang="it-IT" dirty="0" smtClean="0"/>
              <a:t> </a:t>
            </a:r>
            <a:r>
              <a:rPr lang="it-IT" dirty="0" err="1" smtClean="0"/>
              <a:t>highlights</a:t>
            </a:r>
            <a:endParaRPr lang="en-GB" dirty="0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107503" y="908720"/>
            <a:ext cx="8928992" cy="1811340"/>
          </a:xfrm>
        </p:spPr>
        <p:txBody>
          <a:bodyPr>
            <a:noAutofit/>
          </a:bodyPr>
          <a:lstStyle/>
          <a:p>
            <a:pPr algn="just" eaLnBrk="1" hangingPunct="1"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it-IT" sz="2200" dirty="0" smtClean="0"/>
              <a:t>Y 1974-75 </a:t>
            </a:r>
            <a:r>
              <a:rPr lang="it-IT" sz="2200" dirty="0" err="1" smtClean="0"/>
              <a:t>born</a:t>
            </a:r>
            <a:r>
              <a:rPr lang="it-IT" sz="2200" dirty="0" smtClean="0"/>
              <a:t> </a:t>
            </a:r>
            <a:r>
              <a:rPr lang="it-IT" sz="2200" dirty="0" err="1" smtClean="0"/>
              <a:t>as</a:t>
            </a:r>
            <a:r>
              <a:rPr lang="it-IT" sz="2200" dirty="0" smtClean="0"/>
              <a:t> a </a:t>
            </a:r>
            <a:r>
              <a:rPr lang="it-IT" sz="2200" dirty="0" err="1" smtClean="0"/>
              <a:t>branch</a:t>
            </a:r>
            <a:r>
              <a:rPr lang="it-IT" sz="2200" dirty="0" smtClean="0"/>
              <a:t> of the </a:t>
            </a:r>
            <a:r>
              <a:rPr lang="it-IT" sz="2200" dirty="0" err="1" smtClean="0"/>
              <a:t>Institute</a:t>
            </a:r>
            <a:r>
              <a:rPr lang="it-IT" sz="2200" dirty="0" smtClean="0"/>
              <a:t> ITCG “Galilei” di Avigliana, </a:t>
            </a:r>
          </a:p>
          <a:p>
            <a:pPr algn="just"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it-IT" sz="2200" dirty="0" smtClean="0"/>
              <a:t>A.S.1982-83 </a:t>
            </a:r>
            <a:r>
              <a:rPr lang="it-IT" sz="2200" dirty="0" err="1" smtClean="0"/>
              <a:t>independent</a:t>
            </a:r>
            <a:r>
              <a:rPr lang="it-IT" sz="2200" dirty="0" smtClean="0"/>
              <a:t> Public </a:t>
            </a:r>
            <a:r>
              <a:rPr lang="it-IT" sz="2200" dirty="0" err="1" smtClean="0"/>
              <a:t>Insitute</a:t>
            </a:r>
            <a:r>
              <a:rPr lang="it-IT" sz="2200" dirty="0" smtClean="0"/>
              <a:t> with «Maxi-sperimentazione» </a:t>
            </a:r>
            <a:r>
              <a:rPr lang="it-IT" sz="2200" dirty="0" err="1" smtClean="0"/>
              <a:t>program</a:t>
            </a:r>
            <a:endParaRPr lang="it-IT" sz="2200" dirty="0" smtClean="0"/>
          </a:p>
          <a:p>
            <a:pPr algn="just"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it-IT" sz="2200" dirty="0" smtClean="0"/>
              <a:t>A.S.1992-93 «sperimentazione Brocca» </a:t>
            </a:r>
            <a:r>
              <a:rPr lang="it-IT" sz="2200" dirty="0" err="1" smtClean="0"/>
              <a:t>program</a:t>
            </a:r>
            <a:r>
              <a:rPr lang="it-IT" sz="2200" dirty="0" smtClean="0"/>
              <a:t> for the </a:t>
            </a:r>
            <a:r>
              <a:rPr lang="it-IT" sz="2200" dirty="0" err="1" smtClean="0"/>
              <a:t>scientific</a:t>
            </a:r>
            <a:r>
              <a:rPr lang="it-IT" sz="2200" dirty="0" smtClean="0"/>
              <a:t>, </a:t>
            </a:r>
            <a:r>
              <a:rPr lang="it-IT" sz="2200" dirty="0" err="1" smtClean="0"/>
              <a:t>linguistic</a:t>
            </a:r>
            <a:r>
              <a:rPr lang="it-IT" sz="2200" dirty="0" smtClean="0"/>
              <a:t> and economy &amp; </a:t>
            </a:r>
            <a:r>
              <a:rPr lang="it-IT" sz="2200" dirty="0" err="1" smtClean="0"/>
              <a:t>finance</a:t>
            </a:r>
            <a:r>
              <a:rPr lang="it-IT" sz="2200" dirty="0"/>
              <a:t> </a:t>
            </a:r>
            <a:r>
              <a:rPr lang="it-IT" sz="2200" dirty="0" err="1" smtClean="0"/>
              <a:t>courses</a:t>
            </a:r>
            <a:endParaRPr lang="it-IT" sz="22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244" y="4508295"/>
            <a:ext cx="1886580" cy="141257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2825147"/>
            <a:ext cx="2629640" cy="1491307"/>
          </a:xfrm>
          <a:prstGeom prst="rect">
            <a:avLst/>
          </a:prstGeom>
        </p:spPr>
      </p:pic>
      <p:pic>
        <p:nvPicPr>
          <p:cNvPr id="10" name="Picture 3" descr="FotoHome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505" y="2852936"/>
            <a:ext cx="5737979" cy="328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9712" y="6316464"/>
            <a:ext cx="5184576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sz="1400" dirty="0" smtClean="0"/>
              <a:t>ASTRO-COSMO and the Physics Afternoons at Pascal’s</a:t>
            </a:r>
          </a:p>
          <a:p>
            <a:r>
              <a:rPr lang="en-GB" sz="1050" dirty="0" smtClean="0"/>
              <a:t>10</a:t>
            </a:r>
            <a:r>
              <a:rPr lang="en-GB" sz="1050" baseline="30000" dirty="0" smtClean="0"/>
              <a:t>th</a:t>
            </a:r>
            <a:r>
              <a:rPr lang="en-GB" sz="1050" dirty="0" smtClean="0"/>
              <a:t> Conference of Centro Fermi Projects - EEE Project, Turin 6-8 March 2019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4855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Hi</a:t>
            </a:r>
            <a:r>
              <a:rPr lang="it-IT" dirty="0" err="1" smtClean="0"/>
              <a:t>storical</a:t>
            </a:r>
            <a:r>
              <a:rPr lang="it-IT" dirty="0" smtClean="0"/>
              <a:t> </a:t>
            </a:r>
            <a:r>
              <a:rPr lang="it-IT" dirty="0" err="1" smtClean="0"/>
              <a:t>highlights</a:t>
            </a:r>
            <a:r>
              <a:rPr lang="it-IT" dirty="0" smtClean="0"/>
              <a:t> &amp;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features</a:t>
            </a:r>
            <a:endParaRPr lang="en-GB" dirty="0"/>
          </a:p>
        </p:txBody>
      </p:sp>
      <p:pic>
        <p:nvPicPr>
          <p:cNvPr id="11" name="Picture 5" descr="Fisica"/>
          <p:cNvPicPr>
            <a:picLocks noChangeAspect="1" noChangeArrowheads="1"/>
          </p:cNvPicPr>
          <p:nvPr/>
        </p:nvPicPr>
        <p:blipFill>
          <a:blip r:embed="rId2" cstate="print"/>
          <a:srcRect r="3304" b="8437"/>
          <a:stretch>
            <a:fillRect/>
          </a:stretch>
        </p:blipFill>
        <p:spPr bwMode="auto">
          <a:xfrm>
            <a:off x="6212686" y="1126558"/>
            <a:ext cx="2765473" cy="20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1" descr="Immagine1.jpg"/>
          <p:cNvPicPr preferRelativeResize="0"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1297" y="3170737"/>
            <a:ext cx="4106862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Chimica1"/>
          <p:cNvPicPr>
            <a:picLocks noChangeAspect="1" noChangeArrowheads="1"/>
          </p:cNvPicPr>
          <p:nvPr/>
        </p:nvPicPr>
        <p:blipFill>
          <a:blip r:embed="rId4" cstate="print"/>
          <a:srcRect l="4112"/>
          <a:stretch>
            <a:fillRect/>
          </a:stretch>
        </p:blipFill>
        <p:spPr bwMode="auto">
          <a:xfrm>
            <a:off x="2420955" y="4549366"/>
            <a:ext cx="2418631" cy="166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0" y="3170737"/>
            <a:ext cx="4716016" cy="1944216"/>
          </a:xfrm>
        </p:spPr>
        <p:txBody>
          <a:bodyPr>
            <a:noAutofit/>
          </a:bodyPr>
          <a:lstStyle/>
          <a:p>
            <a:pPr algn="just" eaLnBrk="1" hangingPunct="1"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it-IT" sz="2400" dirty="0" err="1" smtClean="0"/>
              <a:t>Since</a:t>
            </a:r>
            <a:r>
              <a:rPr lang="it-IT" sz="2400" dirty="0" smtClean="0"/>
              <a:t> the </a:t>
            </a:r>
            <a:r>
              <a:rPr lang="it-IT" sz="2400" dirty="0" err="1" smtClean="0"/>
              <a:t>early</a:t>
            </a:r>
            <a:r>
              <a:rPr lang="it-IT" sz="2400" dirty="0" smtClean="0"/>
              <a:t> 2000 progressive </a:t>
            </a:r>
            <a:r>
              <a:rPr lang="it-IT" sz="2400" dirty="0" err="1" smtClean="0"/>
              <a:t>increase</a:t>
            </a:r>
            <a:r>
              <a:rPr lang="it-IT" sz="2400" dirty="0" smtClean="0"/>
              <a:t> of the </a:t>
            </a:r>
            <a:r>
              <a:rPr lang="it-IT" sz="2400" dirty="0" err="1" smtClean="0"/>
              <a:t>scientific</a:t>
            </a:r>
            <a:r>
              <a:rPr lang="it-IT" sz="2400" dirty="0" smtClean="0"/>
              <a:t> </a:t>
            </a:r>
            <a:r>
              <a:rPr lang="it-IT" sz="2400" dirty="0" err="1" smtClean="0"/>
              <a:t>courses</a:t>
            </a:r>
            <a:r>
              <a:rPr lang="it-IT" sz="2400" dirty="0" smtClean="0"/>
              <a:t>, </a:t>
            </a:r>
            <a:r>
              <a:rPr lang="it-IT" sz="2400" dirty="0" err="1" smtClean="0"/>
              <a:t>now</a:t>
            </a:r>
            <a:r>
              <a:rPr lang="it-IT" sz="2400" dirty="0" smtClean="0"/>
              <a:t> up to 7 </a:t>
            </a:r>
            <a:r>
              <a:rPr lang="it-IT" sz="2400" dirty="0" err="1" smtClean="0"/>
              <a:t>sections</a:t>
            </a:r>
            <a:endParaRPr lang="it-IT" sz="3200" dirty="0" smtClean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0" y="980728"/>
            <a:ext cx="6212686" cy="1944216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it-IT" sz="2400" dirty="0" err="1" smtClean="0"/>
              <a:t>Now</a:t>
            </a:r>
            <a:r>
              <a:rPr lang="it-IT" sz="2400" dirty="0" smtClean="0"/>
              <a:t> the </a:t>
            </a:r>
            <a:r>
              <a:rPr lang="it-IT" sz="2400" dirty="0" err="1" smtClean="0"/>
              <a:t>institute</a:t>
            </a:r>
            <a:r>
              <a:rPr lang="it-IT" sz="2400" dirty="0" smtClean="0"/>
              <a:t> </a:t>
            </a:r>
            <a:r>
              <a:rPr lang="it-IT" sz="2400" dirty="0" err="1" smtClean="0"/>
              <a:t>has</a:t>
            </a:r>
            <a:r>
              <a:rPr lang="it-IT" sz="2400" dirty="0" smtClean="0"/>
              <a:t> </a:t>
            </a:r>
            <a:r>
              <a:rPr lang="it-IT" sz="2400" dirty="0" err="1" smtClean="0"/>
              <a:t>got</a:t>
            </a:r>
            <a:r>
              <a:rPr lang="it-IT" sz="2400" dirty="0" smtClean="0"/>
              <a:t> a 4000sqm </a:t>
            </a:r>
            <a:r>
              <a:rPr lang="it-IT" sz="2400" dirty="0" err="1" smtClean="0"/>
              <a:t>covered</a:t>
            </a:r>
            <a:r>
              <a:rPr lang="it-IT" sz="2400" dirty="0" smtClean="0"/>
              <a:t> </a:t>
            </a:r>
            <a:r>
              <a:rPr lang="it-IT" sz="2400" dirty="0" err="1" smtClean="0"/>
              <a:t>surface</a:t>
            </a:r>
            <a:r>
              <a:rPr lang="it-IT" sz="2400" dirty="0" smtClean="0"/>
              <a:t> </a:t>
            </a:r>
          </a:p>
          <a:p>
            <a:pPr algn="just"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it-IT" sz="2400" dirty="0" err="1" smtClean="0"/>
              <a:t>Equipped</a:t>
            </a:r>
            <a:r>
              <a:rPr lang="it-IT" sz="2400" dirty="0" smtClean="0"/>
              <a:t> with n.5 </a:t>
            </a:r>
            <a:r>
              <a:rPr lang="it-IT" sz="2400" dirty="0" err="1" smtClean="0"/>
              <a:t>scientific</a:t>
            </a:r>
            <a:r>
              <a:rPr lang="it-IT" sz="2400" dirty="0" smtClean="0"/>
              <a:t> </a:t>
            </a:r>
            <a:r>
              <a:rPr lang="it-IT" sz="2400" dirty="0" err="1" smtClean="0"/>
              <a:t>labs</a:t>
            </a:r>
            <a:r>
              <a:rPr lang="it-IT" sz="2400" dirty="0" smtClean="0"/>
              <a:t> and </a:t>
            </a:r>
            <a:r>
              <a:rPr lang="it-IT" sz="2400" dirty="0" err="1" smtClean="0"/>
              <a:t>one</a:t>
            </a:r>
            <a:r>
              <a:rPr lang="it-IT" sz="2400" dirty="0" smtClean="0"/>
              <a:t> </a:t>
            </a:r>
            <a:r>
              <a:rPr lang="it-IT" sz="2400" dirty="0" err="1" smtClean="0"/>
              <a:t>linguistic</a:t>
            </a:r>
            <a:r>
              <a:rPr lang="it-IT" sz="2400" dirty="0" smtClean="0"/>
              <a:t> lab </a:t>
            </a:r>
          </a:p>
          <a:p>
            <a:pPr algn="just"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it-IT" sz="2400" dirty="0" err="1" smtClean="0"/>
              <a:t>Serves</a:t>
            </a:r>
            <a:r>
              <a:rPr lang="it-IT" sz="2400" dirty="0" smtClean="0"/>
              <a:t> more </a:t>
            </a:r>
            <a:r>
              <a:rPr lang="it-IT" sz="2400" dirty="0" err="1" smtClean="0"/>
              <a:t>than</a:t>
            </a:r>
            <a:r>
              <a:rPr lang="it-IT" sz="2400" dirty="0" smtClean="0"/>
              <a:t> 1200 </a:t>
            </a:r>
            <a:r>
              <a:rPr lang="it-IT" sz="2400" dirty="0" err="1" smtClean="0"/>
              <a:t>students</a:t>
            </a:r>
            <a:endParaRPr lang="it-IT" sz="2400" dirty="0" smtClean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9712" y="6316464"/>
            <a:ext cx="5184576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sz="1400" dirty="0" smtClean="0"/>
              <a:t>ASTRO-COSMO and the Physics Afternoons at Pascal’s</a:t>
            </a:r>
          </a:p>
          <a:p>
            <a:r>
              <a:rPr lang="en-GB" sz="1050" dirty="0" smtClean="0"/>
              <a:t>10</a:t>
            </a:r>
            <a:r>
              <a:rPr lang="en-GB" sz="1050" baseline="30000" dirty="0" smtClean="0"/>
              <a:t>th</a:t>
            </a:r>
            <a:r>
              <a:rPr lang="en-GB" sz="1050" dirty="0" smtClean="0"/>
              <a:t> Conference of Centro Fermi Projects - EEE Project, Turin 6-8 March 2019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92328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iapositiva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720054"/>
            <a:ext cx="7992888" cy="5417891"/>
          </a:xfrm>
          <a:prstGeom prst="rect">
            <a:avLst/>
          </a:prstGeom>
        </p:spPr>
      </p:pic>
      <p:sp>
        <p:nvSpPr>
          <p:cNvPr id="4" name="Rettangolo arrotondato 3"/>
          <p:cNvSpPr/>
          <p:nvPr/>
        </p:nvSpPr>
        <p:spPr>
          <a:xfrm>
            <a:off x="2771800" y="3428999"/>
            <a:ext cx="2592288" cy="50405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-21502" y="-112119"/>
            <a:ext cx="9144000" cy="1020839"/>
          </a:xfrm>
        </p:spPr>
        <p:txBody>
          <a:bodyPr>
            <a:normAutofit/>
          </a:bodyPr>
          <a:lstStyle/>
          <a:p>
            <a:r>
              <a:rPr lang="it-IT" dirty="0" err="1" smtClean="0"/>
              <a:t>Scientific</a:t>
            </a:r>
            <a:r>
              <a:rPr lang="it-IT" dirty="0" smtClean="0"/>
              <a:t> </a:t>
            </a:r>
            <a:r>
              <a:rPr lang="it-IT" dirty="0" err="1" smtClean="0"/>
              <a:t>course</a:t>
            </a:r>
            <a:r>
              <a:rPr lang="it-IT" dirty="0" smtClean="0"/>
              <a:t>: </a:t>
            </a:r>
            <a:r>
              <a:rPr lang="it-IT" dirty="0" err="1" smtClean="0"/>
              <a:t>profiles</a:t>
            </a:r>
            <a:r>
              <a:rPr lang="it-IT" dirty="0" smtClean="0"/>
              <a:t> and </a:t>
            </a:r>
            <a:r>
              <a:rPr lang="it-IT" dirty="0" err="1" smtClean="0"/>
              <a:t>carriers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979712" y="6316464"/>
            <a:ext cx="5184576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sz="1400" dirty="0" smtClean="0"/>
              <a:t>ASTRO-COSMO and the Physics Afternoons at Pascal’s</a:t>
            </a:r>
          </a:p>
          <a:p>
            <a:r>
              <a:rPr lang="en-GB" sz="1050" dirty="0" smtClean="0"/>
              <a:t>10</a:t>
            </a:r>
            <a:r>
              <a:rPr lang="en-GB" sz="1050" baseline="30000" dirty="0" smtClean="0"/>
              <a:t>th</a:t>
            </a:r>
            <a:r>
              <a:rPr lang="en-GB" sz="1050" dirty="0" smtClean="0"/>
              <a:t> Conference of Centro Fermi Projects - EEE Project, Turin 6-8 March 2019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0234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Risultati immagini per aquila nebul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054" y="4273367"/>
            <a:ext cx="1717040" cy="17132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247" y="-42093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ASTRO-COSMO: a more </a:t>
            </a:r>
            <a:r>
              <a:rPr lang="it-IT" dirty="0" err="1" smtClean="0"/>
              <a:t>than</a:t>
            </a:r>
            <a:r>
              <a:rPr lang="it-IT" dirty="0" smtClean="0"/>
              <a:t> 15 </a:t>
            </a:r>
            <a:r>
              <a:rPr lang="it-IT" dirty="0" err="1" smtClean="0"/>
              <a:t>years</a:t>
            </a:r>
            <a:r>
              <a:rPr lang="it-IT" dirty="0" smtClean="0"/>
              <a:t> story</a:t>
            </a:r>
            <a:endParaRPr lang="en-GB" dirty="0"/>
          </a:p>
        </p:txBody>
      </p:sp>
      <p:pic>
        <p:nvPicPr>
          <p:cNvPr id="9" name="Picture 19" descr="lestelle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3" y="2823027"/>
            <a:ext cx="3044825" cy="168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0" descr="supernovae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268" y="1250132"/>
            <a:ext cx="147066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https://www.sciencedaily.com/images/2018/04/180404133532_1_540x36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843" y="1243147"/>
            <a:ext cx="1571625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" descr="clip_image00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42512"/>
            <a:ext cx="1730375" cy="16046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uppo 14"/>
          <p:cNvGrpSpPr/>
          <p:nvPr/>
        </p:nvGrpSpPr>
        <p:grpSpPr>
          <a:xfrm>
            <a:off x="3244903" y="2743170"/>
            <a:ext cx="4757421" cy="3237865"/>
            <a:chOff x="0" y="0"/>
            <a:chExt cx="4757737" cy="3237865"/>
          </a:xfrm>
        </p:grpSpPr>
        <p:pic>
          <p:nvPicPr>
            <p:cNvPr id="16" name="Immagine 15" descr="Risultati immagini per aquila nebula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9350" y="19050"/>
              <a:ext cx="2333625" cy="2333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magine 16" descr="Risultati immagini per aquila nebula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0"/>
              <a:ext cx="2457450" cy="23501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5" y="2190750"/>
              <a:ext cx="1025525" cy="1047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magine 18" descr="Risultati immagini per aquila nebula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619500" y="2095500"/>
              <a:ext cx="972820" cy="1303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magine 19" descr="Risultati immagini per aquila nebula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24100"/>
              <a:ext cx="1323975" cy="8947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magine 20" descr="Risultati immagini per aquila nebula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625" y="2333625"/>
              <a:ext cx="1306195" cy="894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Rettangolo 21"/>
          <p:cNvSpPr/>
          <p:nvPr/>
        </p:nvSpPr>
        <p:spPr>
          <a:xfrm>
            <a:off x="5119456" y="1267257"/>
            <a:ext cx="40101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From “The Physics Afternoons at Pascal’s, to the nights of Astronomy, up to ASTRO-COSMO 2019: experiments mountain expeditions for astronomy observations, events and experts talks…</a:t>
            </a:r>
            <a:endParaRPr lang="en-GB" dirty="0"/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979712" y="6316464"/>
            <a:ext cx="5184576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sz="1400" dirty="0" smtClean="0"/>
              <a:t>ASTRO-COSMO and the Physics Afternoons at Pascal’s</a:t>
            </a:r>
          </a:p>
          <a:p>
            <a:r>
              <a:rPr lang="en-GB" sz="1050" dirty="0" smtClean="0"/>
              <a:t>10</a:t>
            </a:r>
            <a:r>
              <a:rPr lang="en-GB" sz="1050" baseline="30000" dirty="0" smtClean="0"/>
              <a:t>th</a:t>
            </a:r>
            <a:r>
              <a:rPr lang="en-GB" sz="1050" dirty="0" smtClean="0"/>
              <a:t> Conference of Centro Fermi Projects - EEE Project, Turin 6-8 March 2019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6666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258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«</a:t>
            </a:r>
            <a:r>
              <a:rPr lang="it-IT" dirty="0" err="1" smtClean="0"/>
              <a:t>towards</a:t>
            </a:r>
            <a:r>
              <a:rPr lang="it-IT" dirty="0" smtClean="0"/>
              <a:t> the </a:t>
            </a:r>
            <a:r>
              <a:rPr lang="it-IT" dirty="0" err="1" smtClean="0"/>
              <a:t>discovery</a:t>
            </a:r>
            <a:r>
              <a:rPr lang="it-IT" dirty="0" smtClean="0"/>
              <a:t> of the </a:t>
            </a:r>
            <a:r>
              <a:rPr lang="it-IT" dirty="0" err="1" smtClean="0"/>
              <a:t>Universe</a:t>
            </a:r>
            <a:r>
              <a:rPr lang="it-IT" dirty="0" smtClean="0"/>
              <a:t>»</a:t>
            </a:r>
            <a:endParaRPr lang="en-GB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" y="671317"/>
            <a:ext cx="4830520" cy="362289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77" y="3068960"/>
            <a:ext cx="3846967" cy="288522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705" y="4460548"/>
            <a:ext cx="29070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Y 2011-2012 Scientific talk of </a:t>
            </a:r>
            <a:r>
              <a:rPr lang="en-GB" dirty="0" err="1" smtClean="0"/>
              <a:t>Prof.Silvano.Massaglia</a:t>
            </a:r>
            <a:r>
              <a:rPr lang="en-GB" dirty="0" smtClean="0"/>
              <a:t> Director of the General Physics Department, University of Turin</a:t>
            </a:r>
            <a:endParaRPr lang="en-GB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96" y="4017372"/>
            <a:ext cx="2385062" cy="190316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458" y="684210"/>
            <a:ext cx="3874315" cy="266495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0930" y="684210"/>
            <a:ext cx="2479046" cy="337470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17" y="2525013"/>
            <a:ext cx="1976660" cy="1423196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9712" y="6316464"/>
            <a:ext cx="5184576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sz="1400" dirty="0" smtClean="0"/>
              <a:t>ASTRO-COSMO and the Physics Afternoons at Pascal’s</a:t>
            </a:r>
          </a:p>
          <a:p>
            <a:r>
              <a:rPr lang="en-GB" sz="1050" dirty="0" smtClean="0"/>
              <a:t>10</a:t>
            </a:r>
            <a:r>
              <a:rPr lang="en-GB" sz="1050" baseline="30000" dirty="0" smtClean="0"/>
              <a:t>th</a:t>
            </a:r>
            <a:r>
              <a:rPr lang="en-GB" sz="1050" dirty="0" smtClean="0"/>
              <a:t> Conference of Centro Fermi Projects - EEE Project, Turin 6-8 March 2019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38403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69130"/>
            <a:ext cx="9144000" cy="922114"/>
          </a:xfrm>
        </p:spPr>
        <p:txBody>
          <a:bodyPr>
            <a:noAutofit/>
          </a:bodyPr>
          <a:lstStyle/>
          <a:p>
            <a:r>
              <a:rPr lang="it-IT" sz="3200" dirty="0" smtClean="0"/>
              <a:t>Amedeo Avogadro and </a:t>
            </a:r>
            <a:r>
              <a:rPr lang="it-IT" sz="3200" dirty="0" err="1" smtClean="0"/>
              <a:t>Avogadro’s</a:t>
            </a:r>
            <a:r>
              <a:rPr lang="it-IT" sz="3200" dirty="0" smtClean="0"/>
              <a:t> </a:t>
            </a:r>
            <a:r>
              <a:rPr lang="it-IT" sz="3200" dirty="0" err="1" smtClean="0"/>
              <a:t>Number</a:t>
            </a:r>
            <a:r>
              <a:rPr lang="it-IT" sz="3200" dirty="0" smtClean="0"/>
              <a:t> </a:t>
            </a:r>
            <a:r>
              <a:rPr lang="it-IT" sz="3200" dirty="0" err="1" smtClean="0"/>
              <a:t>determination</a:t>
            </a:r>
            <a:r>
              <a:rPr lang="it-IT" sz="3200" dirty="0" smtClean="0"/>
              <a:t> by </a:t>
            </a:r>
            <a:r>
              <a:rPr lang="it-IT" sz="3200" dirty="0" err="1" smtClean="0"/>
              <a:t>experimental</a:t>
            </a:r>
            <a:r>
              <a:rPr lang="it-IT" sz="3200" dirty="0" smtClean="0"/>
              <a:t> </a:t>
            </a:r>
            <a:r>
              <a:rPr lang="it-IT" sz="3200" dirty="0" err="1" smtClean="0"/>
              <a:t>means</a:t>
            </a:r>
            <a:endParaRPr lang="en-GB" sz="3200" baseline="-25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984"/>
            <a:ext cx="4267200" cy="32004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140968"/>
            <a:ext cx="1479206" cy="95616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270" y="834384"/>
            <a:ext cx="3224203" cy="241815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270" y="3619267"/>
            <a:ext cx="3230762" cy="251993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6027" y="3972951"/>
            <a:ext cx="29720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Prof.Lidia</a:t>
            </a:r>
            <a:r>
              <a:rPr lang="en-GB" dirty="0" smtClean="0"/>
              <a:t> </a:t>
            </a:r>
            <a:r>
              <a:rPr lang="en-GB" dirty="0" err="1" smtClean="0"/>
              <a:t>Nuvoli</a:t>
            </a:r>
            <a:r>
              <a:rPr lang="en-GB" dirty="0" smtClean="0"/>
              <a:t>, descendant of </a:t>
            </a:r>
            <a:r>
              <a:rPr lang="en-GB" dirty="0" err="1" smtClean="0"/>
              <a:t>Amedeo</a:t>
            </a:r>
            <a:r>
              <a:rPr lang="en-GB" dirty="0" smtClean="0"/>
              <a:t> </a:t>
            </a:r>
            <a:r>
              <a:rPr lang="en-GB" dirty="0" err="1" smtClean="0"/>
              <a:t>Avogardo</a:t>
            </a:r>
            <a:r>
              <a:rPr lang="en-GB" dirty="0" smtClean="0"/>
              <a:t>, presents the life and the work of </a:t>
            </a:r>
            <a:r>
              <a:rPr lang="en-GB" dirty="0" err="1" smtClean="0"/>
              <a:t>Amedeo</a:t>
            </a:r>
            <a:r>
              <a:rPr lang="en-GB" dirty="0" smtClean="0"/>
              <a:t> Avogadro</a:t>
            </a:r>
            <a:endParaRPr lang="en-GB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415" y="834384"/>
            <a:ext cx="1731530" cy="129864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130711"/>
            <a:ext cx="2664430" cy="199832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136500"/>
            <a:ext cx="1368152" cy="102611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98" y="1993385"/>
            <a:ext cx="1653547" cy="1240160"/>
          </a:xfrm>
          <a:prstGeom prst="rect">
            <a:avLst/>
          </a:prstGeom>
        </p:spPr>
      </p:pic>
      <p:sp>
        <p:nvSpPr>
          <p:cNvPr id="13" name="Ovale 12"/>
          <p:cNvSpPr/>
          <p:nvPr/>
        </p:nvSpPr>
        <p:spPr>
          <a:xfrm>
            <a:off x="4716016" y="4879234"/>
            <a:ext cx="864096" cy="4219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9712" y="6316464"/>
            <a:ext cx="5184576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sz="1400" dirty="0" smtClean="0"/>
              <a:t>ASTRO-COSMO and the Physics Afternoons at Pascal’s</a:t>
            </a:r>
          </a:p>
          <a:p>
            <a:r>
              <a:rPr lang="en-GB" sz="1050" dirty="0" smtClean="0"/>
              <a:t>10</a:t>
            </a:r>
            <a:r>
              <a:rPr lang="en-GB" sz="1050" baseline="30000" dirty="0" smtClean="0"/>
              <a:t>th</a:t>
            </a:r>
            <a:r>
              <a:rPr lang="en-GB" sz="1050" dirty="0" smtClean="0"/>
              <a:t> Conference of Centro Fermi Projects - EEE Project, Turin 6-8 March 2019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1182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-COSMO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8215</TotalTime>
  <Words>1657</Words>
  <Application>Microsoft Office PowerPoint</Application>
  <PresentationFormat>Presentazione su schermo (4:3)</PresentationFormat>
  <Paragraphs>168</Paragraphs>
  <Slides>24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3" baseType="lpstr">
      <vt:lpstr>Arial Unicode MS</vt:lpstr>
      <vt:lpstr>Arial</vt:lpstr>
      <vt:lpstr>Calibri</vt:lpstr>
      <vt:lpstr>Symbol</vt:lpstr>
      <vt:lpstr>Times New Roman</vt:lpstr>
      <vt:lpstr>Wingdings</vt:lpstr>
      <vt:lpstr>Wingdings 2</vt:lpstr>
      <vt:lpstr>Wingdings 3</vt:lpstr>
      <vt:lpstr>ASTRO-COSMO</vt:lpstr>
      <vt:lpstr>ASTRO COSMO and the Physics Afternoons at Pascal's</vt:lpstr>
      <vt:lpstr>Outline</vt:lpstr>
      <vt:lpstr>Presentazione standard di PowerPoint</vt:lpstr>
      <vt:lpstr>B.Pascal: hystorical highlights</vt:lpstr>
      <vt:lpstr>Historical highlights &amp; current features</vt:lpstr>
      <vt:lpstr>Scientific course: profiles and carriers</vt:lpstr>
      <vt:lpstr>ASTRO-COSMO: a more than 15 years story</vt:lpstr>
      <vt:lpstr>«towards the discovery of the Universe»</vt:lpstr>
      <vt:lpstr>Amedeo Avogadro and Avogadro’s Number determination by experimental means</vt:lpstr>
      <vt:lpstr>Astronomical observations from mountain sites</vt:lpstr>
      <vt:lpstr>Observations of the Solar chromosphere and solar corona</vt:lpstr>
      <vt:lpstr>X-rays diffraction and the the solid state</vt:lpstr>
      <vt:lpstr>Superconductivity</vt:lpstr>
      <vt:lpstr>One of the former programs </vt:lpstr>
      <vt:lpstr>ASTRO-COSMO 2019</vt:lpstr>
      <vt:lpstr>Project Scope and Goal</vt:lpstr>
      <vt:lpstr>Project Scope and Goal</vt:lpstr>
      <vt:lpstr>Drivers</vt:lpstr>
      <vt:lpstr>Technical Challenges</vt:lpstr>
      <vt:lpstr>Challenges:  students overloading/overbooking</vt:lpstr>
      <vt:lpstr>The Lesson learned</vt:lpstr>
      <vt:lpstr>Way outs?</vt:lpstr>
      <vt:lpstr>The future of ASTRO-COSMO Prj. In conjunction with the EEE prj.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STELLE EQUILIBRIO ED EVOLUZIONE</dc:title>
  <dc:creator>Project sas</dc:creator>
  <cp:lastModifiedBy>Masssimo</cp:lastModifiedBy>
  <cp:revision>174</cp:revision>
  <cp:lastPrinted>2018-05-20T21:10:02Z</cp:lastPrinted>
  <dcterms:created xsi:type="dcterms:W3CDTF">2015-12-18T22:34:49Z</dcterms:created>
  <dcterms:modified xsi:type="dcterms:W3CDTF">2019-03-06T21:25:37Z</dcterms:modified>
</cp:coreProperties>
</file>