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schemas.openxmlformats.org/officeDocument/2006/relationships/slide" Target="slides/slide19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01f4f0b50_1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01f4f0b50_1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01f4f0b50_1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01f4f0b50_1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501f4f0b50_1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501f4f0b50_1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d00a22c9c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4d00a22c9c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501f4f0b50_1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501f4f0b50_1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501f4f0b50_1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501f4f0b50_1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502d4208e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502d4208e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502d4208e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502d4208e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502c86a12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502c86a12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501f4f0b50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501f4f0b50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01f4f0b50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01f4f0b50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d00a22c9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d00a22c9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027d5c71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027d5c71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01f4f0b50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01f4f0b50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01f4f0b50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01f4f0b50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01f4f0b50_1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501f4f0b50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01f4f0b5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01f4f0b5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01f4f0b50_1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01f4f0b50_1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Relationship Id="rId4" Type="http://schemas.openxmlformats.org/officeDocument/2006/relationships/image" Target="../media/image10.png"/><Relationship Id="rId5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390650"/>
            <a:ext cx="8520600" cy="149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4800"/>
              <a:t>First steps in data visualisation with CERN-Root Software</a:t>
            </a:r>
            <a:endParaRPr sz="4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757925"/>
            <a:ext cx="8520600" cy="149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daily angular distribution of muons at the Vicenza MRPC Telescope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Torino, 6-8 March 2019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6125" y="141900"/>
            <a:ext cx="7807532" cy="12189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1559788" y="4366825"/>
            <a:ext cx="58602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latin typeface="Courier New"/>
                <a:ea typeface="Courier New"/>
                <a:cs typeface="Courier New"/>
                <a:sym typeface="Courier New"/>
              </a:rPr>
              <a:t>Annachiara Campesan			Chiara Passuello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6" name="Google Shape;11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0613"/>
            <a:ext cx="9143999" cy="494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2"/>
          <p:cNvSpPr txBox="1"/>
          <p:nvPr/>
        </p:nvSpPr>
        <p:spPr>
          <a:xfrm>
            <a:off x="4178025" y="258800"/>
            <a:ext cx="1064700" cy="3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Right Fit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4" name="Google Shape;12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4313"/>
            <a:ext cx="9143999" cy="4954876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3"/>
          <p:cNvSpPr txBox="1"/>
          <p:nvPr/>
        </p:nvSpPr>
        <p:spPr>
          <a:xfrm>
            <a:off x="4202400" y="251800"/>
            <a:ext cx="739200" cy="4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Left Fit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831000" y="357775"/>
            <a:ext cx="7284900" cy="365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>
                <a:solidFill>
                  <a:srgbClr val="000000"/>
                </a:solidFill>
              </a:rPr>
              <a:t>Comparing the coefficients of the two fitted parabola, we found a good match, showing that the two curves are very similar.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31" name="Google Shape;131;p24"/>
          <p:cNvSpPr txBox="1"/>
          <p:nvPr/>
        </p:nvSpPr>
        <p:spPr>
          <a:xfrm>
            <a:off x="5206625" y="2831625"/>
            <a:ext cx="2278200" cy="16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800"/>
              <a:t>Rigth side</a:t>
            </a:r>
            <a:endParaRPr b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/>
              <a:t>P0 = 2514  </a:t>
            </a:r>
            <a:r>
              <a:rPr lang="it" sz="1800">
                <a:solidFill>
                  <a:schemeClr val="dk1"/>
                </a:solidFill>
                <a:highlight>
                  <a:srgbClr val="FFFFFF"/>
                </a:highlight>
              </a:rPr>
              <a:t>±</a:t>
            </a:r>
            <a:r>
              <a:rPr lang="it" sz="1800"/>
              <a:t> 79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/>
              <a:t>P1 = -307   </a:t>
            </a:r>
            <a:r>
              <a:rPr lang="it" sz="1800">
                <a:solidFill>
                  <a:schemeClr val="dk1"/>
                </a:solidFill>
                <a:highlight>
                  <a:srgbClr val="FFFFFF"/>
                </a:highlight>
              </a:rPr>
              <a:t>±</a:t>
            </a:r>
            <a:r>
              <a:rPr lang="it" sz="1800"/>
              <a:t>   2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/>
              <a:t>P2 = 1.71   </a:t>
            </a:r>
            <a:r>
              <a:rPr lang="it" sz="1800">
                <a:solidFill>
                  <a:schemeClr val="dk1"/>
                </a:solidFill>
                <a:highlight>
                  <a:srgbClr val="FFFFFF"/>
                </a:highlight>
              </a:rPr>
              <a:t>±</a:t>
            </a:r>
            <a:r>
              <a:rPr lang="it" sz="1800"/>
              <a:t>   0.01</a:t>
            </a:r>
            <a:endParaRPr sz="1800"/>
          </a:p>
        </p:txBody>
      </p:sp>
      <p:sp>
        <p:nvSpPr>
          <p:cNvPr id="132" name="Google Shape;132;p24"/>
          <p:cNvSpPr txBox="1"/>
          <p:nvPr/>
        </p:nvSpPr>
        <p:spPr>
          <a:xfrm>
            <a:off x="1002900" y="2831625"/>
            <a:ext cx="2392500" cy="15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800"/>
              <a:t>Left side</a:t>
            </a:r>
            <a:endParaRPr b="1"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/>
              <a:t>P0 = 2623 </a:t>
            </a:r>
            <a:r>
              <a:rPr lang="it" sz="1800">
                <a:solidFill>
                  <a:schemeClr val="dk1"/>
                </a:solidFill>
                <a:highlight>
                  <a:srgbClr val="FFFFFF"/>
                </a:highlight>
              </a:rPr>
              <a:t>±</a:t>
            </a:r>
            <a:r>
              <a:rPr lang="it" sz="1800"/>
              <a:t> 82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/>
              <a:t>P1 =   305 </a:t>
            </a:r>
            <a:r>
              <a:rPr lang="it" sz="1800">
                <a:solidFill>
                  <a:schemeClr val="dk1"/>
                </a:solidFill>
                <a:highlight>
                  <a:srgbClr val="FFFFFF"/>
                </a:highlight>
              </a:rPr>
              <a:t>±</a:t>
            </a:r>
            <a:r>
              <a:rPr lang="it" sz="1800"/>
              <a:t>  1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/>
              <a:t>P2 =  1.69 </a:t>
            </a:r>
            <a:r>
              <a:rPr lang="it" sz="1800">
                <a:solidFill>
                  <a:schemeClr val="dk1"/>
                </a:solidFill>
                <a:highlight>
                  <a:srgbClr val="FFFFFF"/>
                </a:highlight>
              </a:rPr>
              <a:t>±</a:t>
            </a:r>
            <a:r>
              <a:rPr lang="it" sz="1800"/>
              <a:t>   0.01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/>
          <p:nvPr/>
        </p:nvSpPr>
        <p:spPr>
          <a:xfrm>
            <a:off x="334800" y="674900"/>
            <a:ext cx="8385300" cy="3156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8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root [0] TFile *_file0 = TFile::Open("quadri/VICE-01from2019-02-22to2019-02-22.root");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it" sz="18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root [1] .ls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it" sz="18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root [2] eee-&gt;Print();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it" sz="18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root [3] eee-&gt;Draw();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it" sz="18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b="1" lang="it" sz="18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oot [4] eee-&gt;Draw(“TrackLength”);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it" sz="18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root [5] eee-&gt;Draw("TrackLength","ChiSquare&lt;10",”SAME”);</a:t>
            </a:r>
            <a:endParaRPr sz="18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4" name="Google Shape;144;p26"/>
          <p:cNvPicPr preferRelativeResize="0"/>
          <p:nvPr/>
        </p:nvPicPr>
        <p:blipFill rotWithShape="1">
          <a:blip r:embed="rId3">
            <a:alphaModFix/>
          </a:blip>
          <a:srcRect b="0" l="5819" r="3960" t="0"/>
          <a:stretch/>
        </p:blipFill>
        <p:spPr>
          <a:xfrm>
            <a:off x="116625" y="289250"/>
            <a:ext cx="8910750" cy="466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6"/>
          <p:cNvSpPr txBox="1"/>
          <p:nvPr/>
        </p:nvSpPr>
        <p:spPr>
          <a:xfrm>
            <a:off x="2327650" y="1166750"/>
            <a:ext cx="2817000" cy="10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        All tracks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	Tracks with ChiSquare&lt;10</a:t>
            </a:r>
            <a:endParaRPr/>
          </a:p>
        </p:txBody>
      </p:sp>
      <p:sp>
        <p:nvSpPr>
          <p:cNvPr id="146" name="Google Shape;146;p26"/>
          <p:cNvSpPr/>
          <p:nvPr/>
        </p:nvSpPr>
        <p:spPr>
          <a:xfrm>
            <a:off x="2495825" y="1274388"/>
            <a:ext cx="252300" cy="1542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6"/>
          <p:cNvSpPr/>
          <p:nvPr/>
        </p:nvSpPr>
        <p:spPr>
          <a:xfrm>
            <a:off x="2495825" y="1685250"/>
            <a:ext cx="252300" cy="1542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4" name="Google Shape;154;p27"/>
          <p:cNvPicPr preferRelativeResize="0"/>
          <p:nvPr/>
        </p:nvPicPr>
        <p:blipFill rotWithShape="1">
          <a:blip r:embed="rId3">
            <a:alphaModFix/>
          </a:blip>
          <a:srcRect b="0" l="962" r="844" t="6112"/>
          <a:stretch/>
        </p:blipFill>
        <p:spPr>
          <a:xfrm>
            <a:off x="311700" y="125750"/>
            <a:ext cx="8520600" cy="489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7"/>
          <p:cNvSpPr txBox="1"/>
          <p:nvPr/>
        </p:nvSpPr>
        <p:spPr>
          <a:xfrm>
            <a:off x="8048500" y="4568875"/>
            <a:ext cx="3900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ns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1" name="Google Shape;161;p28"/>
          <p:cNvPicPr preferRelativeResize="0"/>
          <p:nvPr/>
        </p:nvPicPr>
        <p:blipFill rotWithShape="1">
          <a:blip r:embed="rId3">
            <a:alphaModFix/>
          </a:blip>
          <a:srcRect b="1458" l="2187" r="1016" t="6256"/>
          <a:stretch/>
        </p:blipFill>
        <p:spPr>
          <a:xfrm>
            <a:off x="311700" y="152400"/>
            <a:ext cx="85206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9"/>
          <p:cNvSpPr txBox="1"/>
          <p:nvPr>
            <p:ph idx="1" type="body"/>
          </p:nvPr>
        </p:nvSpPr>
        <p:spPr>
          <a:xfrm>
            <a:off x="311700" y="801025"/>
            <a:ext cx="8169900" cy="294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u="sng">
                <a:solidFill>
                  <a:srgbClr val="000000"/>
                </a:solidFill>
              </a:rPr>
              <a:t>TrackLength</a:t>
            </a:r>
            <a:r>
              <a:rPr lang="it" sz="2400">
                <a:solidFill>
                  <a:srgbClr val="000000"/>
                </a:solidFill>
              </a:rPr>
              <a:t> (cm) and </a:t>
            </a:r>
            <a:r>
              <a:rPr lang="it" sz="2400" u="sng">
                <a:solidFill>
                  <a:srgbClr val="000000"/>
                </a:solidFill>
              </a:rPr>
              <a:t>TimeOfFlight</a:t>
            </a:r>
            <a:r>
              <a:rPr lang="it" sz="2400">
                <a:solidFill>
                  <a:srgbClr val="000000"/>
                </a:solidFill>
              </a:rPr>
              <a:t> (ns) may be employed to estimate the light velocity.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>
                <a:solidFill>
                  <a:srgbClr val="000000"/>
                </a:solidFill>
              </a:rPr>
              <a:t>Considering the given mean and the standard deviation value, we found: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/>
              <a:t> 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400">
                <a:solidFill>
                  <a:srgbClr val="000000"/>
                </a:solidFill>
              </a:rPr>
              <a:t>v </a:t>
            </a:r>
            <a:r>
              <a:rPr b="1" lang="it" sz="2400">
                <a:solidFill>
                  <a:srgbClr val="000000"/>
                </a:solidFill>
              </a:rPr>
              <a:t>= (3.06 </a:t>
            </a:r>
            <a:r>
              <a:rPr lang="it" sz="2400">
                <a:solidFill>
                  <a:srgbClr val="000000"/>
                </a:solidFill>
                <a:highlight>
                  <a:srgbClr val="FFFFFF"/>
                </a:highlight>
              </a:rPr>
              <a:t>±</a:t>
            </a:r>
            <a:r>
              <a:rPr b="1" lang="it" sz="2400">
                <a:solidFill>
                  <a:srgbClr val="000000"/>
                </a:solidFill>
              </a:rPr>
              <a:t> 1.16) x 10</a:t>
            </a:r>
            <a:r>
              <a:rPr b="1" baseline="30000" lang="it" sz="2400">
                <a:solidFill>
                  <a:srgbClr val="000000"/>
                </a:solidFill>
              </a:rPr>
              <a:t>8</a:t>
            </a:r>
            <a:r>
              <a:rPr b="1" lang="it" sz="2400">
                <a:solidFill>
                  <a:srgbClr val="000000"/>
                </a:solidFill>
              </a:rPr>
              <a:t> m/s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0"/>
          <p:cNvSpPr txBox="1"/>
          <p:nvPr>
            <p:ph idx="1" type="body"/>
          </p:nvPr>
        </p:nvSpPr>
        <p:spPr>
          <a:xfrm>
            <a:off x="1750100" y="926100"/>
            <a:ext cx="30630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2" name="Google Shape;172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2575" y="328750"/>
            <a:ext cx="7326450" cy="41809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30"/>
          <p:cNvSpPr txBox="1"/>
          <p:nvPr/>
        </p:nvSpPr>
        <p:spPr>
          <a:xfrm>
            <a:off x="4140600" y="248125"/>
            <a:ext cx="1475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MRPC Scheme</a:t>
            </a:r>
            <a:endParaRPr/>
          </a:p>
        </p:txBody>
      </p:sp>
      <p:sp>
        <p:nvSpPr>
          <p:cNvPr id="174" name="Google Shape;174;p30"/>
          <p:cNvSpPr txBox="1"/>
          <p:nvPr/>
        </p:nvSpPr>
        <p:spPr>
          <a:xfrm>
            <a:off x="6432950" y="4433450"/>
            <a:ext cx="1031400" cy="3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Front view</a:t>
            </a:r>
            <a:endParaRPr/>
          </a:p>
        </p:txBody>
      </p:sp>
      <p:sp>
        <p:nvSpPr>
          <p:cNvPr id="175" name="Google Shape;175;p30"/>
          <p:cNvSpPr txBox="1"/>
          <p:nvPr/>
        </p:nvSpPr>
        <p:spPr>
          <a:xfrm>
            <a:off x="7162775" y="328750"/>
            <a:ext cx="1806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Zenithal angle Theta</a:t>
            </a:r>
            <a:endParaRPr/>
          </a:p>
        </p:txBody>
      </p:sp>
      <p:sp>
        <p:nvSpPr>
          <p:cNvPr id="176" name="Google Shape;176;p30"/>
          <p:cNvSpPr txBox="1"/>
          <p:nvPr/>
        </p:nvSpPr>
        <p:spPr>
          <a:xfrm>
            <a:off x="2455850" y="0"/>
            <a:ext cx="3156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>
                <a:solidFill>
                  <a:srgbClr val="222222"/>
                </a:solidFill>
                <a:highlight>
                  <a:srgbClr val="FFFFFF"/>
                </a:highlight>
              </a:rPr>
              <a:t>θ</a:t>
            </a:r>
            <a:endParaRPr sz="2400"/>
          </a:p>
        </p:txBody>
      </p:sp>
      <p:sp>
        <p:nvSpPr>
          <p:cNvPr id="177" name="Google Shape;177;p30"/>
          <p:cNvSpPr txBox="1"/>
          <p:nvPr/>
        </p:nvSpPr>
        <p:spPr>
          <a:xfrm>
            <a:off x="6581525" y="76200"/>
            <a:ext cx="3156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>
                <a:solidFill>
                  <a:srgbClr val="222222"/>
                </a:solidFill>
                <a:highlight>
                  <a:srgbClr val="FFFFFF"/>
                </a:highlight>
              </a:rPr>
              <a:t>θ</a:t>
            </a:r>
            <a:endParaRPr sz="2400"/>
          </a:p>
        </p:txBody>
      </p:sp>
      <p:cxnSp>
        <p:nvCxnSpPr>
          <p:cNvPr id="178" name="Google Shape;178;p30"/>
          <p:cNvCxnSpPr/>
          <p:nvPr/>
        </p:nvCxnSpPr>
        <p:spPr>
          <a:xfrm flipH="1">
            <a:off x="574625" y="1696000"/>
            <a:ext cx="13200" cy="21162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79" name="Google Shape;179;p30"/>
          <p:cNvSpPr txBox="1"/>
          <p:nvPr/>
        </p:nvSpPr>
        <p:spPr>
          <a:xfrm>
            <a:off x="22575" y="3877500"/>
            <a:ext cx="810000" cy="3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100 cm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1"/>
          <p:cNvSpPr txBox="1"/>
          <p:nvPr/>
        </p:nvSpPr>
        <p:spPr>
          <a:xfrm>
            <a:off x="1292550" y="76200"/>
            <a:ext cx="65589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/>
              <a:t>Tracklength (cm): Data vs function 100/cos(</a:t>
            </a:r>
            <a:r>
              <a:rPr lang="it" sz="1800">
                <a:solidFill>
                  <a:srgbClr val="222222"/>
                </a:solidFill>
                <a:highlight>
                  <a:srgbClr val="FFFFFF"/>
                </a:highlight>
              </a:rPr>
              <a:t>θ</a:t>
            </a:r>
            <a:r>
              <a:rPr lang="it" sz="1800"/>
              <a:t>)</a:t>
            </a:r>
            <a:endParaRPr sz="1800"/>
          </a:p>
        </p:txBody>
      </p:sp>
      <p:sp>
        <p:nvSpPr>
          <p:cNvPr id="185" name="Google Shape;185;p31"/>
          <p:cNvSpPr txBox="1"/>
          <p:nvPr/>
        </p:nvSpPr>
        <p:spPr>
          <a:xfrm>
            <a:off x="573100" y="3533400"/>
            <a:ext cx="8274900" cy="117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/>
              <a:t>For pure geometrical reasons, t</a:t>
            </a:r>
            <a:r>
              <a:rPr lang="it" sz="1600"/>
              <a:t>he “TrackLength vs Theta“ data should follow the function</a:t>
            </a:r>
            <a:endParaRPr sz="1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6" name="Google Shape;186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73463" y="4047399"/>
            <a:ext cx="577375" cy="58210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31"/>
          <p:cNvSpPr txBox="1"/>
          <p:nvPr/>
        </p:nvSpPr>
        <p:spPr>
          <a:xfrm>
            <a:off x="240850" y="458625"/>
            <a:ext cx="8442600" cy="603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root [0] </a:t>
            </a:r>
            <a:r>
              <a:rPr b="1" lang="it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TF1</a:t>
            </a:r>
            <a:r>
              <a:rPr b="1" lang="it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f1(“f1”,”100/cos(3.1415*x/180)”,0.,55.);</a:t>
            </a:r>
            <a:endParaRPr b="1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root [1] f1.Draw</a:t>
            </a:r>
            <a:r>
              <a:rPr b="1" lang="it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b="1" lang="it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1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88" name="Google Shape;188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442350"/>
            <a:ext cx="4681811" cy="3159225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31"/>
          <p:cNvSpPr txBox="1"/>
          <p:nvPr/>
        </p:nvSpPr>
        <p:spPr>
          <a:xfrm rot="-5400000">
            <a:off x="-143975" y="377675"/>
            <a:ext cx="538200" cy="3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800"/>
              <a:t>(</a:t>
            </a:r>
            <a:r>
              <a:rPr lang="it" sz="800"/>
              <a:t>cm)</a:t>
            </a:r>
            <a:endParaRPr sz="800"/>
          </a:p>
        </p:txBody>
      </p:sp>
      <p:pic>
        <p:nvPicPr>
          <p:cNvPr id="190" name="Google Shape;190;p31"/>
          <p:cNvPicPr preferRelativeResize="0"/>
          <p:nvPr/>
        </p:nvPicPr>
        <p:blipFill rotWithShape="1">
          <a:blip r:embed="rId5">
            <a:alphaModFix/>
          </a:blip>
          <a:srcRect b="0" l="1830" r="1830" t="0"/>
          <a:stretch/>
        </p:blipFill>
        <p:spPr>
          <a:xfrm>
            <a:off x="4416325" y="442350"/>
            <a:ext cx="4681851" cy="3159225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31"/>
          <p:cNvSpPr txBox="1"/>
          <p:nvPr/>
        </p:nvSpPr>
        <p:spPr>
          <a:xfrm>
            <a:off x="573100" y="4629500"/>
            <a:ext cx="1970700" cy="3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… and it did exactly !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EEE Project at Liceo Quadri - Vicenza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64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it">
                <a:solidFill>
                  <a:schemeClr val="dk1"/>
                </a:solidFill>
              </a:rPr>
              <a:t>March 2015</a:t>
            </a:r>
            <a:r>
              <a:rPr i="1" lang="it">
                <a:solidFill>
                  <a:schemeClr val="dk1"/>
                </a:solidFill>
              </a:rPr>
              <a:t>: </a:t>
            </a:r>
            <a:r>
              <a:rPr lang="it">
                <a:solidFill>
                  <a:schemeClr val="dk1"/>
                </a:solidFill>
              </a:rPr>
              <a:t>mission to CERN and building of the telescope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it">
                <a:solidFill>
                  <a:schemeClr val="dk1"/>
                </a:solidFill>
              </a:rPr>
              <a:t>Spring 2017</a:t>
            </a:r>
            <a:r>
              <a:rPr i="1" lang="it">
                <a:solidFill>
                  <a:schemeClr val="dk1"/>
                </a:solidFill>
              </a:rPr>
              <a:t>: </a:t>
            </a:r>
            <a:r>
              <a:rPr lang="it">
                <a:solidFill>
                  <a:schemeClr val="dk1"/>
                </a:solidFill>
              </a:rPr>
              <a:t>starting tests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it">
                <a:solidFill>
                  <a:schemeClr val="dk1"/>
                </a:solidFill>
              </a:rPr>
              <a:t>September 2017</a:t>
            </a:r>
            <a:r>
              <a:rPr i="1" lang="it">
                <a:solidFill>
                  <a:schemeClr val="dk1"/>
                </a:solidFill>
              </a:rPr>
              <a:t>: </a:t>
            </a:r>
            <a:r>
              <a:rPr lang="it">
                <a:solidFill>
                  <a:schemeClr val="dk1"/>
                </a:solidFill>
              </a:rPr>
              <a:t>beginning of data acquisition and insertion of the telescope in the national project for RUN4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i="1" lang="it">
                <a:solidFill>
                  <a:schemeClr val="dk1"/>
                </a:solidFill>
              </a:rPr>
              <a:t>7 March 2018</a:t>
            </a:r>
            <a:r>
              <a:rPr i="1" lang="it">
                <a:solidFill>
                  <a:schemeClr val="dk1"/>
                </a:solidFill>
              </a:rPr>
              <a:t>: </a:t>
            </a:r>
            <a:r>
              <a:rPr lang="it">
                <a:solidFill>
                  <a:schemeClr val="dk1"/>
                </a:solidFill>
              </a:rPr>
              <a:t>official inauguration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To date </a:t>
            </a:r>
            <a:r>
              <a:rPr lang="it">
                <a:solidFill>
                  <a:schemeClr val="dk1"/>
                </a:solidFill>
              </a:rPr>
              <a:t>at Liceo “Quadri” </a:t>
            </a:r>
            <a:r>
              <a:rPr lang="it">
                <a:solidFill>
                  <a:schemeClr val="dk1"/>
                </a:solidFill>
              </a:rPr>
              <a:t>there is a little group of students and teachers at work to ensure the telescope proper operation and logbook daily compilation.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Many thanks to Dr. Fabrizio Coccetti - Centro Fermi - for  his invaluable support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782" y="0"/>
            <a:ext cx="8386436" cy="51435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9" name="Google Shape;69;p15"/>
          <p:cNvCxnSpPr/>
          <p:nvPr/>
        </p:nvCxnSpPr>
        <p:spPr>
          <a:xfrm>
            <a:off x="7490400" y="339375"/>
            <a:ext cx="590100" cy="413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0" name="Google Shape;70;p15"/>
          <p:cNvSpPr/>
          <p:nvPr/>
        </p:nvSpPr>
        <p:spPr>
          <a:xfrm>
            <a:off x="8080500" y="823350"/>
            <a:ext cx="684300" cy="413700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/>
        </p:nvSpPr>
        <p:spPr>
          <a:xfrm>
            <a:off x="5663525" y="0"/>
            <a:ext cx="2104200" cy="61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800">
                <a:solidFill>
                  <a:srgbClr val="FF0000"/>
                </a:solidFill>
              </a:rPr>
              <a:t>Here is located o</a:t>
            </a:r>
            <a:r>
              <a:rPr b="1" lang="it" sz="1800">
                <a:solidFill>
                  <a:srgbClr val="FF0000"/>
                </a:solidFill>
              </a:rPr>
              <a:t>ur telescope</a:t>
            </a:r>
            <a:endParaRPr b="1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1375" y="598125"/>
            <a:ext cx="6857950" cy="454537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>
            <p:ph idx="4294967295" type="ctrTitle"/>
          </p:nvPr>
        </p:nvSpPr>
        <p:spPr>
          <a:xfrm>
            <a:off x="240050" y="0"/>
            <a:ext cx="8520600" cy="54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3000"/>
              <a:t>Very important people at the inauguration!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600"/>
              <a:t>Root is...</a:t>
            </a:r>
            <a:endParaRPr sz="3600"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>
                <a:solidFill>
                  <a:srgbClr val="000000"/>
                </a:solidFill>
              </a:rPr>
              <a:t>A multiplatform, modular scientific software toolkit.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2400">
                <a:solidFill>
                  <a:srgbClr val="000000"/>
                </a:solidFill>
              </a:rPr>
              <a:t>It provides all the functionalities needed to deal with big data processing, statistical analysis, visualisation and storage.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2400">
                <a:solidFill>
                  <a:srgbClr val="000000"/>
                </a:solidFill>
              </a:rPr>
              <a:t>It is mainly written in C++ but integrated with other languages such as Python.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2400">
                <a:solidFill>
                  <a:srgbClr val="000000"/>
                </a:solidFill>
              </a:rPr>
              <a:t>Root is available under the LGPL  V. 2.1 license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400" y="152400"/>
            <a:ext cx="7924800" cy="482917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8"/>
          <p:cNvSpPr txBox="1"/>
          <p:nvPr/>
        </p:nvSpPr>
        <p:spPr>
          <a:xfrm>
            <a:off x="5485200" y="765850"/>
            <a:ext cx="2518500" cy="800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>
                <a:solidFill>
                  <a:srgbClr val="FF0000"/>
                </a:solidFill>
              </a:rPr>
              <a:t>Opening screen</a:t>
            </a:r>
            <a:endParaRPr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825" y="670325"/>
            <a:ext cx="8360676" cy="428455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5" name="Google Shape;95;p19"/>
          <p:cNvSpPr txBox="1"/>
          <p:nvPr/>
        </p:nvSpPr>
        <p:spPr>
          <a:xfrm>
            <a:off x="242800" y="202675"/>
            <a:ext cx="8360700" cy="391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root[0]</a:t>
            </a:r>
            <a:r>
              <a:rPr b="1" lang="it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it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new </a:t>
            </a:r>
            <a:r>
              <a:rPr b="1" lang="it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TBrowser</a:t>
            </a:r>
            <a:r>
              <a:rPr b="1" lang="it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b="1" lang="it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1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6" name="Google Shape;96;p19"/>
          <p:cNvSpPr txBox="1"/>
          <p:nvPr/>
        </p:nvSpPr>
        <p:spPr>
          <a:xfrm>
            <a:off x="3757825" y="202675"/>
            <a:ext cx="3286800" cy="7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FF0000"/>
                </a:solidFill>
              </a:rPr>
              <a:t>Command to create a browser and display the file tree </a:t>
            </a:r>
            <a:endParaRPr sz="1800">
              <a:solidFill>
                <a:srgbClr val="FF0000"/>
              </a:solidFill>
            </a:endParaRPr>
          </a:p>
        </p:txBody>
      </p:sp>
      <p:cxnSp>
        <p:nvCxnSpPr>
          <p:cNvPr id="97" name="Google Shape;97;p19"/>
          <p:cNvCxnSpPr/>
          <p:nvPr/>
        </p:nvCxnSpPr>
        <p:spPr>
          <a:xfrm rot="10800000">
            <a:off x="2930550" y="412525"/>
            <a:ext cx="686700" cy="708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8" name="Google Shape;98;p19"/>
          <p:cNvCxnSpPr/>
          <p:nvPr/>
        </p:nvCxnSpPr>
        <p:spPr>
          <a:xfrm rot="10800000">
            <a:off x="1770750" y="2613900"/>
            <a:ext cx="618300" cy="483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20"/>
          <p:cNvPicPr preferRelativeResize="0"/>
          <p:nvPr/>
        </p:nvPicPr>
        <p:blipFill rotWithShape="1">
          <a:blip r:embed="rId3">
            <a:alphaModFix/>
          </a:blip>
          <a:srcRect b="0" l="2252" r="7641" t="0"/>
          <a:stretch/>
        </p:blipFill>
        <p:spPr>
          <a:xfrm>
            <a:off x="0" y="228600"/>
            <a:ext cx="9143999" cy="4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0"/>
          <p:cNvSpPr txBox="1"/>
          <p:nvPr/>
        </p:nvSpPr>
        <p:spPr>
          <a:xfrm>
            <a:off x="2754600" y="4572400"/>
            <a:ext cx="3634800" cy="3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/>
              <a:t>22/02/2019 Vicenza MRPC Data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1"/>
          <p:cNvPicPr preferRelativeResize="0"/>
          <p:nvPr/>
        </p:nvPicPr>
        <p:blipFill rotWithShape="1">
          <a:blip r:embed="rId3">
            <a:alphaModFix/>
          </a:blip>
          <a:srcRect b="0" l="3365" r="7840" t="0"/>
          <a:stretch/>
        </p:blipFill>
        <p:spPr>
          <a:xfrm>
            <a:off x="68650" y="228600"/>
            <a:ext cx="8895826" cy="436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