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6" r:id="rId4"/>
    <p:sldId id="277" r:id="rId5"/>
    <p:sldId id="264" r:id="rId6"/>
    <p:sldId id="267" r:id="rId7"/>
    <p:sldId id="268" r:id="rId8"/>
    <p:sldId id="273" r:id="rId9"/>
    <p:sldId id="263" r:id="rId10"/>
    <p:sldId id="259" r:id="rId11"/>
    <p:sldId id="260" r:id="rId12"/>
    <p:sldId id="262" r:id="rId13"/>
    <p:sldId id="265" r:id="rId14"/>
    <p:sldId id="266" r:id="rId15"/>
    <p:sldId id="269" r:id="rId16"/>
    <p:sldId id="272" r:id="rId17"/>
    <p:sldId id="275" r:id="rId18"/>
    <p:sldId id="270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-1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esktop\banan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esktop\Fisica%20torin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Relation between mass and time</a:t>
            </a:r>
          </a:p>
        </c:rich>
      </c:tx>
      <c:layout>
        <c:manualLayout>
          <c:xMode val="edge"/>
          <c:yMode val="edge"/>
          <c:x val="0.3595962516404199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Relation between mass and time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92D050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9333825459317587"/>
                  <c:y val="-0.3467264508603091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m(t) = -0,1508</a:t>
                    </a:r>
                    <a:r>
                      <a:rPr lang="en-US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a:t>·</a:t>
                    </a:r>
                    <a:r>
                      <a:rPr lang="en-US" sz="1050" b="1" baseline="0" dirty="0">
                        <a:solidFill>
                          <a:schemeClr val="tx1"/>
                        </a:solidFill>
                      </a:rPr>
                      <a:t>t</a:t>
                    </a:r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 + 51,017</a:t>
                    </a:r>
                    <a:br>
                      <a:rPr lang="en-US" b="1" baseline="0" dirty="0">
                        <a:solidFill>
                          <a:schemeClr val="tx1"/>
                        </a:solidFill>
                      </a:rPr>
                    </a:br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R² = 0,99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General" sourceLinked="0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trendlineLbl>
          </c:trendline>
          <c:xVal>
            <c:numRef>
              <c:f>Foglio1!$B$2:$B$13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14</c:v>
                </c:pt>
                <c:pt idx="3">
                  <c:v>22</c:v>
                </c:pt>
                <c:pt idx="4">
                  <c:v>24</c:v>
                </c:pt>
                <c:pt idx="5">
                  <c:v>31</c:v>
                </c:pt>
                <c:pt idx="6">
                  <c:v>50</c:v>
                </c:pt>
                <c:pt idx="7">
                  <c:v>78</c:v>
                </c:pt>
                <c:pt idx="8">
                  <c:v>85</c:v>
                </c:pt>
                <c:pt idx="9">
                  <c:v>91</c:v>
                </c:pt>
                <c:pt idx="10">
                  <c:v>95</c:v>
                </c:pt>
                <c:pt idx="11">
                  <c:v>104</c:v>
                </c:pt>
              </c:numCache>
            </c:numRef>
          </c:xVal>
          <c:yVal>
            <c:numRef>
              <c:f>Foglio1!$C$2:$C$13</c:f>
              <c:numCache>
                <c:formatCode>General</c:formatCode>
                <c:ptCount val="12"/>
                <c:pt idx="0">
                  <c:v>50</c:v>
                </c:pt>
                <c:pt idx="1">
                  <c:v>50</c:v>
                </c:pt>
                <c:pt idx="2">
                  <c:v>49</c:v>
                </c:pt>
                <c:pt idx="3">
                  <c:v>48.5</c:v>
                </c:pt>
                <c:pt idx="4">
                  <c:v>48</c:v>
                </c:pt>
                <c:pt idx="5">
                  <c:v>47</c:v>
                </c:pt>
                <c:pt idx="6">
                  <c:v>44</c:v>
                </c:pt>
                <c:pt idx="7">
                  <c:v>39.5</c:v>
                </c:pt>
                <c:pt idx="8">
                  <c:v>38</c:v>
                </c:pt>
                <c:pt idx="9">
                  <c:v>37</c:v>
                </c:pt>
                <c:pt idx="10">
                  <c:v>36.5</c:v>
                </c:pt>
                <c:pt idx="11">
                  <c:v>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453-4C72-8D8C-F37A6AF0A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19280"/>
        <c:axId val="237319840"/>
      </c:scatterChart>
      <c:valAx>
        <c:axId val="237319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t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37319840"/>
        <c:crosses val="autoZero"/>
        <c:crossBetween val="midCat"/>
      </c:valAx>
      <c:valAx>
        <c:axId val="23731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>
                    <a:solidFill>
                      <a:schemeClr val="tx1"/>
                    </a:solidFill>
                  </a:rPr>
                  <a:t>m</a:t>
                </a:r>
                <a:r>
                  <a:rPr lang="it-IT" baseline="0" dirty="0">
                    <a:solidFill>
                      <a:schemeClr val="tx1"/>
                    </a:solidFill>
                  </a:rPr>
                  <a:t> (kg)</a:t>
                </a:r>
                <a:endParaRPr lang="it-IT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3731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>
                <a:solidFill>
                  <a:schemeClr val="tx1"/>
                </a:solidFill>
              </a:rPr>
              <a:t>Relation between</a:t>
            </a:r>
            <a:r>
              <a:rPr lang="it-IT" baseline="0" dirty="0">
                <a:solidFill>
                  <a:schemeClr val="tx1"/>
                </a:solidFill>
              </a:rPr>
              <a:t> mass and time</a:t>
            </a:r>
            <a:endParaRPr lang="it-IT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4231149024725943"/>
          <c:y val="2.5314307328979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1750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56096407166882911"/>
                  <c:y val="-0.3348822643735994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m(t) = -0,1621 </a:t>
                    </a:r>
                    <a:r>
                      <a:rPr lang="en-US" b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a:t>·</a:t>
                    </a:r>
                    <a:r>
                      <a:rPr lang="en-US" sz="1050" b="1" baseline="0" dirty="0">
                        <a:solidFill>
                          <a:schemeClr val="tx1"/>
                        </a:solidFill>
                      </a:rPr>
                      <a:t>t</a:t>
                    </a:r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 + 57,101</a:t>
                    </a:r>
                    <a:br>
                      <a:rPr lang="en-US" b="1" baseline="0" dirty="0">
                        <a:solidFill>
                          <a:schemeClr val="tx1"/>
                        </a:solidFill>
                      </a:rPr>
                    </a:br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R² = 0,9719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General" sourceLinked="0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trendlineLbl>
          </c:trendline>
          <c:xVal>
            <c:numRef>
              <c:f>Foglio1!$E$2:$E$38</c:f>
              <c:numCache>
                <c:formatCode>General</c:formatCode>
                <c:ptCount val="37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9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16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26</c:v>
                </c:pt>
                <c:pt idx="12">
                  <c:v>37</c:v>
                </c:pt>
                <c:pt idx="13">
                  <c:v>44</c:v>
                </c:pt>
                <c:pt idx="14">
                  <c:v>45</c:v>
                </c:pt>
                <c:pt idx="15">
                  <c:v>49</c:v>
                </c:pt>
                <c:pt idx="16">
                  <c:v>51</c:v>
                </c:pt>
                <c:pt idx="17">
                  <c:v>52</c:v>
                </c:pt>
                <c:pt idx="18">
                  <c:v>54</c:v>
                </c:pt>
                <c:pt idx="19">
                  <c:v>55</c:v>
                </c:pt>
                <c:pt idx="20">
                  <c:v>58</c:v>
                </c:pt>
                <c:pt idx="21">
                  <c:v>60</c:v>
                </c:pt>
                <c:pt idx="22">
                  <c:v>61</c:v>
                </c:pt>
                <c:pt idx="23">
                  <c:v>62</c:v>
                </c:pt>
                <c:pt idx="24">
                  <c:v>63</c:v>
                </c:pt>
                <c:pt idx="25">
                  <c:v>66</c:v>
                </c:pt>
                <c:pt idx="26">
                  <c:v>70</c:v>
                </c:pt>
                <c:pt idx="27">
                  <c:v>72</c:v>
                </c:pt>
                <c:pt idx="28">
                  <c:v>73</c:v>
                </c:pt>
                <c:pt idx="29">
                  <c:v>74</c:v>
                </c:pt>
                <c:pt idx="30">
                  <c:v>75</c:v>
                </c:pt>
                <c:pt idx="31">
                  <c:v>76</c:v>
                </c:pt>
                <c:pt idx="32">
                  <c:v>77</c:v>
                </c:pt>
                <c:pt idx="33">
                  <c:v>78</c:v>
                </c:pt>
                <c:pt idx="34">
                  <c:v>79</c:v>
                </c:pt>
                <c:pt idx="35">
                  <c:v>80</c:v>
                </c:pt>
                <c:pt idx="36">
                  <c:v>82</c:v>
                </c:pt>
              </c:numCache>
            </c:numRef>
          </c:xVal>
          <c:yVal>
            <c:numRef>
              <c:f>Foglio1!$F$2:$F$38</c:f>
              <c:numCache>
                <c:formatCode>0.0</c:formatCode>
                <c:ptCount val="37"/>
                <c:pt idx="0">
                  <c:v>57.5</c:v>
                </c:pt>
                <c:pt idx="1">
                  <c:v>57.5</c:v>
                </c:pt>
                <c:pt idx="2">
                  <c:v>57</c:v>
                </c:pt>
                <c:pt idx="3">
                  <c:v>56.5</c:v>
                </c:pt>
                <c:pt idx="4">
                  <c:v>56</c:v>
                </c:pt>
                <c:pt idx="5">
                  <c:v>56</c:v>
                </c:pt>
                <c:pt idx="6">
                  <c:v>56</c:v>
                </c:pt>
                <c:pt idx="7">
                  <c:v>55.5</c:v>
                </c:pt>
                <c:pt idx="8">
                  <c:v>55</c:v>
                </c:pt>
                <c:pt idx="9">
                  <c:v>52</c:v>
                </c:pt>
                <c:pt idx="10">
                  <c:v>52</c:v>
                </c:pt>
                <c:pt idx="11">
                  <c:v>51.5</c:v>
                </c:pt>
                <c:pt idx="12">
                  <c:v>50</c:v>
                </c:pt>
                <c:pt idx="13">
                  <c:v>49</c:v>
                </c:pt>
                <c:pt idx="14">
                  <c:v>49</c:v>
                </c:pt>
                <c:pt idx="15">
                  <c:v>49</c:v>
                </c:pt>
                <c:pt idx="16">
                  <c:v>49</c:v>
                </c:pt>
                <c:pt idx="17">
                  <c:v>48.5</c:v>
                </c:pt>
                <c:pt idx="18">
                  <c:v>48</c:v>
                </c:pt>
                <c:pt idx="19">
                  <c:v>48</c:v>
                </c:pt>
                <c:pt idx="20">
                  <c:v>47</c:v>
                </c:pt>
                <c:pt idx="21">
                  <c:v>47</c:v>
                </c:pt>
                <c:pt idx="22">
                  <c:v>47</c:v>
                </c:pt>
                <c:pt idx="23">
                  <c:v>47</c:v>
                </c:pt>
                <c:pt idx="24">
                  <c:v>47</c:v>
                </c:pt>
                <c:pt idx="25">
                  <c:v>46</c:v>
                </c:pt>
                <c:pt idx="26">
                  <c:v>46</c:v>
                </c:pt>
                <c:pt idx="27">
                  <c:v>46</c:v>
                </c:pt>
                <c:pt idx="28">
                  <c:v>46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44.5</c:v>
                </c:pt>
                <c:pt idx="35">
                  <c:v>44.5</c:v>
                </c:pt>
                <c:pt idx="36">
                  <c:v>44.5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EF-4671-AEEF-B2410AED1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132192"/>
        <c:axId val="147133312"/>
      </c:scatterChart>
      <c:valAx>
        <c:axId val="14713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t</a:t>
                </a:r>
                <a:r>
                  <a:rPr lang="it-IT" baseline="0" dirty="0"/>
                  <a:t> </a:t>
                </a:r>
                <a:r>
                  <a:rPr lang="it-IT" dirty="0"/>
                  <a:t>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133312"/>
        <c:crosses val="autoZero"/>
        <c:crossBetween val="midCat"/>
      </c:valAx>
      <c:valAx>
        <c:axId val="14713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m (kg)</a:t>
                </a:r>
              </a:p>
            </c:rich>
          </c:tx>
          <c:layout>
            <c:manualLayout>
              <c:xMode val="edge"/>
              <c:yMode val="edge"/>
              <c:x val="2.4187458517080249E-2"/>
              <c:y val="0.415393662648901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132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5" name="Triangolo rettangolo 4"/>
          <p:cNvSpPr>
            <a:spLocks/>
          </p:cNvSpPr>
          <p:nvPr/>
        </p:nvSpPr>
        <p:spPr bwMode="auto">
          <a:xfrm>
            <a:off x="-3" y="5777135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6" name="Figura a mano libera 5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7" name="Figura a mano libera 1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 sz="1800" dirty="0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914400" y="1752611"/>
            <a:ext cx="103632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8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A8879D-8192-4DC6-AFF9-2744C285862F}" type="datetimeFigureOut">
              <a:rPr lang="it-IT" smtClean="0"/>
              <a:t>04/03/2019</a:t>
            </a:fld>
            <a:endParaRPr lang="it-IT" dirty="0"/>
          </a:p>
        </p:txBody>
      </p:sp>
      <p:sp>
        <p:nvSpPr>
          <p:cNvPr id="10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11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07B9DB-712F-4EBD-A57C-5375A733BB9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252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481339"/>
            <a:ext cx="10972800" cy="438607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07B9DB-712F-4EBD-A57C-5375A733BB9E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data 9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EA8879D-8192-4DC6-AFF9-2744C285862F}" type="datetimeFigureOut">
              <a:rPr lang="it-IT" smtClean="0"/>
              <a:t>04/03/2019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153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25351" y="274650"/>
            <a:ext cx="2369960" cy="559276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07B9DB-712F-4EBD-A57C-5375A733BB9E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data 9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EA8879D-8192-4DC6-AFF9-2744C285862F}" type="datetimeFigureOut">
              <a:rPr lang="it-IT" smtClean="0"/>
              <a:t>04/03/2019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255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07B9DB-712F-4EBD-A57C-5375A733BB9E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data 9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EA8879D-8192-4DC6-AFF9-2744C285862F}" type="datetimeFigureOut">
              <a:rPr lang="it-IT" smtClean="0"/>
              <a:t>04/03/2019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722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allone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5" name="Gallone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ct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EA8879D-8192-4DC6-AFF9-2744C285862F}" type="datetimeFigureOut">
              <a:rPr lang="it-IT" smtClean="0"/>
              <a:t>04/03/2019</a:t>
            </a:fld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207B9DB-712F-4EBD-A57C-5375A733BB9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1345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48133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48133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EA8879D-8192-4DC6-AFF9-2744C285862F}" type="datetimeFigureOut">
              <a:rPr lang="it-IT" smtClean="0"/>
              <a:t>04/03/2019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207B9DB-712F-4EBD-A57C-5375A733BB9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2396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78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1444298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8" y="1444298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EA8879D-8192-4DC6-AFF9-2744C285862F}" type="datetimeFigureOut">
              <a:rPr lang="it-IT" smtClean="0"/>
              <a:t>04/03/2019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207B9DB-712F-4EBD-A57C-5375A733BB9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8780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EA8879D-8192-4DC6-AFF9-2744C285862F}" type="datetimeFigureOut">
              <a:rPr lang="it-IT" smtClean="0"/>
              <a:t>04/03/2019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207B9DB-712F-4EBD-A57C-5375A733BB9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5024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07B9DB-712F-4EBD-A57C-5375A733BB9E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EA8879D-8192-4DC6-AFF9-2744C285862F}" type="datetimeFigureOut">
              <a:rPr lang="it-IT" smtClean="0"/>
              <a:t>04/03/2019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327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892800" y="5355103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 algn="ctr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970433" y="6408739"/>
            <a:ext cx="2559051" cy="365125"/>
          </a:xfrm>
        </p:spPr>
        <p:txBody>
          <a:bodyPr/>
          <a:lstStyle>
            <a:lvl1pPr>
              <a:defRPr/>
            </a:lvl1pPr>
            <a:extLst/>
          </a:lstStyle>
          <a:p>
            <a:fld id="{DEA8879D-8192-4DC6-AFF9-2744C285862F}" type="datetimeFigureOut">
              <a:rPr lang="it-IT" smtClean="0"/>
              <a:t>04/03/2019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207B9DB-712F-4EBD-A57C-5375A733BB9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0678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6" name="Figura a mano libera 1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 sz="1800" dirty="0"/>
          </a:p>
        </p:txBody>
      </p:sp>
      <p:sp>
        <p:nvSpPr>
          <p:cNvPr id="7" name="Triangolo rettangolo 6"/>
          <p:cNvSpPr>
            <a:spLocks/>
          </p:cNvSpPr>
          <p:nvPr/>
        </p:nvSpPr>
        <p:spPr bwMode="auto">
          <a:xfrm>
            <a:off x="-8056" y="5791255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-12316" y="5787748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allone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10" name="Gallone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1643" y="5443403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extLst/>
          </a:lstStyle>
          <a:p>
            <a:pPr lvl="0"/>
            <a:r>
              <a:rPr lang="it-IT" noProof="0" dirty="0"/>
              <a:t>Fare clic sull'icona per inserire un'immagine</a:t>
            </a:r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4865123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A8879D-8192-4DC6-AFF9-2744C285862F}" type="datetimeFigureOut">
              <a:rPr lang="it-IT" smtClean="0"/>
              <a:t>04/03/2019</a:t>
            </a:fld>
            <a:endParaRPr lang="it-IT" dirty="0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07B9DB-712F-4EBD-A57C-5375A733BB9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5214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2051" name="Figura a mano libera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 sz="1800" dirty="0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8056" y="5791255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cxnSp>
        <p:nvCxnSpPr>
          <p:cNvPr id="15" name="Connettore 1 14"/>
          <p:cNvCxnSpPr/>
          <p:nvPr/>
        </p:nvCxnSpPr>
        <p:spPr>
          <a:xfrm>
            <a:off x="-12316" y="5787748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205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9057218" y="6492876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800">
                <a:solidFill>
                  <a:schemeClr val="tx1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5852585" y="6492876"/>
            <a:ext cx="48683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07B9DB-712F-4EBD-A57C-5375A733BB9E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1" y="6492876"/>
            <a:ext cx="2561167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A8879D-8192-4DC6-AFF9-2744C285862F}" type="datetimeFigureOut">
              <a:rPr lang="it-IT" smtClean="0"/>
              <a:t>04/03/2019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440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Data analisys and gas R134a consumption forecast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14400" y="4506153"/>
            <a:ext cx="10363200" cy="1199704"/>
          </a:xfrm>
        </p:spPr>
        <p:txBody>
          <a:bodyPr/>
          <a:lstStyle/>
          <a:p>
            <a:pPr algn="ctr"/>
            <a:r>
              <a:rPr lang="it-IT" dirty="0"/>
              <a:t>Liceo Fermi – Bologna</a:t>
            </a:r>
          </a:p>
          <a:p>
            <a:pPr algn="ctr"/>
            <a:r>
              <a:rPr lang="it-IT" sz="1600" dirty="0"/>
              <a:t>Giuseppe Bentivenga, Matteo Bonazzi</a:t>
            </a:r>
          </a:p>
        </p:txBody>
      </p:sp>
    </p:spTree>
    <p:extLst>
      <p:ext uri="{BB962C8B-B14F-4D97-AF65-F5344CB8AC3E}">
        <p14:creationId xmlns:p14="http://schemas.microsoft.com/office/powerpoint/2010/main" val="405219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ggetto 3"/>
              <p:cNvSpPr txBox="1"/>
              <p:nvPr/>
            </p:nvSpPr>
            <p:spPr>
              <a:xfrm>
                <a:off x="811213" y="1723309"/>
                <a:ext cx="4368800" cy="9144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0.1508</m:t>
                          </m:r>
                          <m: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den>
                          </m:f>
                        </m:e>
                      </m: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+51.017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Ogget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13" y="1723309"/>
                <a:ext cx="4368800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ggetto 5"/>
              <p:cNvSpPr txBox="1"/>
              <p:nvPr/>
            </p:nvSpPr>
            <p:spPr>
              <a:xfrm>
                <a:off x="734782" y="5051490"/>
                <a:ext cx="2463800" cy="89559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51.017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0.1508</m:t>
                          </m:r>
                          <m: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Ogget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82" y="5051490"/>
                <a:ext cx="2463800" cy="8955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ggetto 6"/>
              <p:cNvSpPr txBox="1"/>
              <p:nvPr/>
            </p:nvSpPr>
            <p:spPr>
              <a:xfrm>
                <a:off x="811213" y="2833173"/>
                <a:ext cx="2159000" cy="4318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=51.017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Ogget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13" y="2833173"/>
                <a:ext cx="2159000" cy="431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5180013" y="2855139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First mass measurament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ggetto 8"/>
              <p:cNvSpPr txBox="1"/>
              <p:nvPr/>
            </p:nvSpPr>
            <p:spPr>
              <a:xfrm>
                <a:off x="760182" y="4325051"/>
                <a:ext cx="3098800" cy="482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𝑏𝑣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Ogget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82" y="4325051"/>
                <a:ext cx="3098800" cy="482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5180013" y="4325051"/>
            <a:ext cx="603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Total mass= initial gas mass+ empty gas tank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ggetto 10"/>
              <p:cNvSpPr txBox="1"/>
              <p:nvPr/>
            </p:nvSpPr>
            <p:spPr>
              <a:xfrm>
                <a:off x="2970213" y="3654415"/>
                <a:ext cx="1498600" cy="457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𝑏𝑣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Ogget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213" y="3654415"/>
                <a:ext cx="149860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ggetto 11"/>
              <p:cNvSpPr txBox="1"/>
              <p:nvPr/>
            </p:nvSpPr>
            <p:spPr>
              <a:xfrm>
                <a:off x="734782" y="3651952"/>
                <a:ext cx="1574800" cy="482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Ogget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82" y="3651952"/>
                <a:ext cx="1574800" cy="482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D9F2B6E-0519-4E84-8498-250F0E4796C2}"/>
              </a:ext>
            </a:extLst>
          </p:cNvPr>
          <p:cNvSpPr txBox="1"/>
          <p:nvPr/>
        </p:nvSpPr>
        <p:spPr>
          <a:xfrm>
            <a:off x="5180013" y="3541784"/>
            <a:ext cx="397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Data provided by the supplier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A1F450-01D8-45BE-991D-AB5F39AE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Expected first tank duration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2EF93B7-213E-4ABF-BDCD-425AE372514A}"/>
              </a:ext>
            </a:extLst>
          </p:cNvPr>
          <p:cNvSpPr txBox="1"/>
          <p:nvPr/>
        </p:nvSpPr>
        <p:spPr>
          <a:xfrm>
            <a:off x="5180013" y="1940739"/>
            <a:ext cx="517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Trend line equation</a:t>
            </a:r>
          </a:p>
        </p:txBody>
      </p:sp>
    </p:spTree>
    <p:extLst>
      <p:ext uri="{BB962C8B-B14F-4D97-AF65-F5344CB8AC3E}">
        <p14:creationId xmlns:p14="http://schemas.microsoft.com/office/powerpoint/2010/main" val="177684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Oggetto 5"/>
              <p:cNvSpPr txBox="1"/>
              <p:nvPr/>
            </p:nvSpPr>
            <p:spPr>
              <a:xfrm>
                <a:off x="547688" y="2209800"/>
                <a:ext cx="4038600" cy="1219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51.017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𝑏𝑣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0.1508</m:t>
                          </m:r>
                          <m: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den>
                          </m:f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=206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days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Ogget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88" y="2209800"/>
                <a:ext cx="4038600" cy="1219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ggetto 12"/>
              <p:cNvSpPr txBox="1"/>
              <p:nvPr/>
            </p:nvSpPr>
            <p:spPr>
              <a:xfrm>
                <a:off x="484188" y="3776123"/>
                <a:ext cx="4165600" cy="1219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tot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51.017</m:t>
                          </m:r>
                          <m:r>
                            <m:rPr>
                              <m:nor/>
                            </m:rPr>
                            <a:rPr lang="it-IT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0.1508</m:t>
                          </m:r>
                          <m: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den>
                          </m:f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days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Ogget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88" y="3776123"/>
                <a:ext cx="4165600" cy="1219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/>
          <p:cNvSpPr txBox="1"/>
          <p:nvPr/>
        </p:nvSpPr>
        <p:spPr>
          <a:xfrm>
            <a:off x="5312724" y="3766853"/>
            <a:ext cx="6481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Time between the start of the consumption and the first</a:t>
            </a:r>
          </a:p>
          <a:p>
            <a:r>
              <a:rPr lang="it-IT" dirty="0"/>
              <a:t>measure.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ggetto 14"/>
              <p:cNvSpPr txBox="1"/>
              <p:nvPr/>
            </p:nvSpPr>
            <p:spPr>
              <a:xfrm>
                <a:off x="484188" y="5342446"/>
                <a:ext cx="2971800" cy="457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=266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days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Ogget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88" y="5342446"/>
                <a:ext cx="29718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1F1C57-9BF4-49C8-A343-B5B6E8EB17A1}"/>
              </a:ext>
            </a:extLst>
          </p:cNvPr>
          <p:cNvSpPr txBox="1"/>
          <p:nvPr/>
        </p:nvSpPr>
        <p:spPr>
          <a:xfrm>
            <a:off x="5312724" y="2209800"/>
            <a:ext cx="454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Time necessary to exhaust the gas, since the start of the measurament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2DB057A-5DBC-4ECD-949D-7C8AD1F7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Expected first tank duration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FD8644-F611-457B-AC04-394959376C7D}"/>
              </a:ext>
            </a:extLst>
          </p:cNvPr>
          <p:cNvSpPr txBox="1"/>
          <p:nvPr/>
        </p:nvSpPr>
        <p:spPr>
          <a:xfrm>
            <a:off x="5400675" y="534244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Expected tank duration</a:t>
            </a:r>
          </a:p>
        </p:txBody>
      </p:sp>
    </p:spTree>
    <p:extLst>
      <p:ext uri="{BB962C8B-B14F-4D97-AF65-F5344CB8AC3E}">
        <p14:creationId xmlns:p14="http://schemas.microsoft.com/office/powerpoint/2010/main" val="297704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87EEC-5722-435D-9DF4-BFCC42F3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53663" cy="1143000"/>
          </a:xfrm>
        </p:spPr>
        <p:txBody>
          <a:bodyPr>
            <a:normAutofit/>
          </a:bodyPr>
          <a:lstStyle/>
          <a:p>
            <a:r>
              <a:rPr lang="it-IT" dirty="0"/>
              <a:t>School year 2018/2019</a:t>
            </a: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579BC3AA-42D4-46B5-9CA8-847CC14261E3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31113575"/>
              </p:ext>
            </p:extLst>
          </p:nvPr>
        </p:nvGraphicFramePr>
        <p:xfrm>
          <a:off x="8253662" y="16"/>
          <a:ext cx="3506448" cy="6889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1127">
                  <a:extLst>
                    <a:ext uri="{9D8B030D-6E8A-4147-A177-3AD203B41FA5}">
                      <a16:colId xmlns:a16="http://schemas.microsoft.com/office/drawing/2014/main" val="1585003805"/>
                    </a:ext>
                  </a:extLst>
                </a:gridCol>
                <a:gridCol w="1433960">
                  <a:extLst>
                    <a:ext uri="{9D8B030D-6E8A-4147-A177-3AD203B41FA5}">
                      <a16:colId xmlns:a16="http://schemas.microsoft.com/office/drawing/2014/main" val="3040920277"/>
                    </a:ext>
                  </a:extLst>
                </a:gridCol>
                <a:gridCol w="881361">
                  <a:extLst>
                    <a:ext uri="{9D8B030D-6E8A-4147-A177-3AD203B41FA5}">
                      <a16:colId xmlns:a16="http://schemas.microsoft.com/office/drawing/2014/main" val="2898882960"/>
                    </a:ext>
                  </a:extLst>
                </a:gridCol>
              </a:tblGrid>
              <a:tr h="3055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(gg/mm/yy)</a:t>
                      </a: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Progressive day</a:t>
                      </a: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Total mass</a:t>
                      </a: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543138875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01/12/2018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57,5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3268440604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03/12/2018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57,5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1532683603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04/12/2018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3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57,0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1614820030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10/12/2018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56,5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2384979800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11/12/2018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56,0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1190655774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13/12/2018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12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56,0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661800604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14/12/2018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13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56,0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2718016689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17/12/2018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16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55,5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2393756594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18/12/2018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17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55,0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4030268039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20/12/2018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52,0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2095940990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22/12/2018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21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52,0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2484923414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27/12/2018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26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51,5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1107152964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07/01/2019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37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50,0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2172432243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14/01/2019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44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49,0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3579161630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15/01/2019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45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49,0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2184134810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19/01/2019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49,0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3606593798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21/01/2019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51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49,0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1182354617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22/01/2019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52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48,5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689179093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24/01/2019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54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48,0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2224766938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25/01/2019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55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48,0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1095706438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28/01/2019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58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47,0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314513364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30/01/2019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60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47,0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718891812"/>
                  </a:ext>
                </a:extLst>
              </a:tr>
              <a:tr h="1928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31/01/2019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61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47,0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2098113116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01/02/2019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62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47,0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3536553469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02/02/2019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63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47,0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2429896624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05/02/2019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66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46,0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3124234800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09/02/2019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70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46,0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358184439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11/02/2019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72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46,0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3624883258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12/02/2019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73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46,0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235445830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13/02/2019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74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45,0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1765584084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14/02/2019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75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45,0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656688172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15/02/2019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76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45,0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1804282069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16/02/2019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77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45,0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2971351661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17/02/2019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78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45,0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539146514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18/02/2019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79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44,5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3958633627"/>
                  </a:ext>
                </a:extLst>
              </a:tr>
              <a:tr h="1770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19/02/2019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80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44,5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2233506762"/>
                  </a:ext>
                </a:extLst>
              </a:tr>
              <a:tr h="192416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21/02/2019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82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44,5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5901" marB="0" anchor="b"/>
                </a:tc>
                <a:extLst>
                  <a:ext uri="{0D108BD9-81ED-4DB2-BD59-A6C34878D82A}">
                    <a16:rowId xmlns:a16="http://schemas.microsoft.com/office/drawing/2014/main" val="2790067096"/>
                  </a:ext>
                </a:extLst>
              </a:tr>
            </a:tbl>
          </a:graphicData>
        </a:graphic>
      </p:graphicFrame>
      <p:graphicFrame>
        <p:nvGraphicFramePr>
          <p:cNvPr id="7" name="Segnaposto contenuto 11">
            <a:extLst>
              <a:ext uri="{FF2B5EF4-FFF2-40B4-BE49-F238E27FC236}">
                <a16:creationId xmlns:a16="http://schemas.microsoft.com/office/drawing/2014/main" id="{ABB9D4D1-D85C-41C0-8DB2-F7AC3C05183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92605780"/>
              </p:ext>
            </p:extLst>
          </p:nvPr>
        </p:nvGraphicFramePr>
        <p:xfrm>
          <a:off x="736847" y="1458118"/>
          <a:ext cx="7084379" cy="4596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715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ggetto 3"/>
              <p:cNvSpPr txBox="1"/>
              <p:nvPr/>
            </p:nvSpPr>
            <p:spPr>
              <a:xfrm>
                <a:off x="760413" y="1356817"/>
                <a:ext cx="4368800" cy="9144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0,1621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den>
                          </m:f>
                        </m:e>
                      </m: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+57,101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Ogget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3" y="1356817"/>
                <a:ext cx="4368800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ggetto 5"/>
              <p:cNvSpPr txBox="1"/>
              <p:nvPr/>
            </p:nvSpPr>
            <p:spPr>
              <a:xfrm>
                <a:off x="609600" y="5003090"/>
                <a:ext cx="2463800" cy="89559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57,101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0,1621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Ogget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03090"/>
                <a:ext cx="2463800" cy="8955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ggetto 6"/>
              <p:cNvSpPr txBox="1"/>
              <p:nvPr/>
            </p:nvSpPr>
            <p:spPr>
              <a:xfrm>
                <a:off x="785812" y="2565149"/>
                <a:ext cx="2159000" cy="4318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57,101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Ogget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12" y="2565149"/>
                <a:ext cx="2159000" cy="431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4933950" y="2661407"/>
            <a:ext cx="517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First mass measurament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ggetto 8"/>
              <p:cNvSpPr txBox="1"/>
              <p:nvPr/>
            </p:nvSpPr>
            <p:spPr>
              <a:xfrm>
                <a:off x="609600" y="4213939"/>
                <a:ext cx="3098800" cy="482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𝑏𝑣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57,5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Ogget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13939"/>
                <a:ext cx="3098800" cy="482600"/>
              </a:xfrm>
              <a:prstGeom prst="rect">
                <a:avLst/>
              </a:prstGeom>
              <a:blipFill>
                <a:blip r:embed="rId5"/>
                <a:stretch>
                  <a:fillRect r="-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4933950" y="4210847"/>
            <a:ext cx="603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Total mass= initial gas mass+ empty gas tank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ggetto 10"/>
              <p:cNvSpPr txBox="1"/>
              <p:nvPr/>
            </p:nvSpPr>
            <p:spPr>
              <a:xfrm>
                <a:off x="2768601" y="3619752"/>
                <a:ext cx="1757982" cy="482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𝑏𝑣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it-IT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18,5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Ogget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1" y="3619752"/>
                <a:ext cx="1757982" cy="482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ggetto 11"/>
              <p:cNvSpPr txBox="1"/>
              <p:nvPr/>
            </p:nvSpPr>
            <p:spPr>
              <a:xfrm>
                <a:off x="609600" y="3619752"/>
                <a:ext cx="1945355" cy="482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it-IT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39,0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Ogget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19752"/>
                <a:ext cx="1945355" cy="482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/>
          <p:cNvSpPr txBox="1"/>
          <p:nvPr/>
        </p:nvSpPr>
        <p:spPr>
          <a:xfrm>
            <a:off x="4933950" y="1517355"/>
            <a:ext cx="517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Trend line equation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F874D2-7869-4728-89CB-4B4F4E03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Expected second tank duration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01EB97A-FE6F-4F44-A236-CE0C1E421F0D}"/>
              </a:ext>
            </a:extLst>
          </p:cNvPr>
          <p:cNvSpPr txBox="1"/>
          <p:nvPr/>
        </p:nvSpPr>
        <p:spPr>
          <a:xfrm>
            <a:off x="4933950" y="3491720"/>
            <a:ext cx="397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Data provided by the supplier</a:t>
            </a:r>
          </a:p>
        </p:txBody>
      </p:sp>
    </p:spTree>
    <p:extLst>
      <p:ext uri="{BB962C8B-B14F-4D97-AF65-F5344CB8AC3E}">
        <p14:creationId xmlns:p14="http://schemas.microsoft.com/office/powerpoint/2010/main" val="2644161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Oggetto 5"/>
              <p:cNvSpPr txBox="1"/>
              <p:nvPr/>
            </p:nvSpPr>
            <p:spPr>
              <a:xfrm>
                <a:off x="484188" y="1819275"/>
                <a:ext cx="4038600" cy="1219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57,101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𝑏𝑣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0,1621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den>
                          </m:f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238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days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Ogget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88" y="1819275"/>
                <a:ext cx="4038600" cy="1219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ggetto 12"/>
              <p:cNvSpPr txBox="1"/>
              <p:nvPr/>
            </p:nvSpPr>
            <p:spPr>
              <a:xfrm>
                <a:off x="484188" y="3038475"/>
                <a:ext cx="4165600" cy="1219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tot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−57,101</m:t>
                          </m:r>
                          <m:r>
                            <m:rPr>
                              <m:nor/>
                            </m:rPr>
                            <a:rPr lang="it-IT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0,1621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den>
                          </m:f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days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Ogget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88" y="3038475"/>
                <a:ext cx="4165600" cy="1219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/>
          <p:cNvSpPr txBox="1"/>
          <p:nvPr/>
        </p:nvSpPr>
        <p:spPr>
          <a:xfrm>
            <a:off x="5250580" y="3324909"/>
            <a:ext cx="6481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Time between the start of the consumption and the first</a:t>
            </a:r>
          </a:p>
          <a:p>
            <a:r>
              <a:rPr lang="it-IT" dirty="0"/>
              <a:t>measure.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ggetto 14"/>
              <p:cNvSpPr txBox="1"/>
              <p:nvPr/>
            </p:nvSpPr>
            <p:spPr>
              <a:xfrm>
                <a:off x="484188" y="5022850"/>
                <a:ext cx="2971800" cy="457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it-IT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days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Ogget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88" y="5022850"/>
                <a:ext cx="29718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1F1C57-9BF4-49C8-A343-B5B6E8EB17A1}"/>
              </a:ext>
            </a:extLst>
          </p:cNvPr>
          <p:cNvSpPr txBox="1"/>
          <p:nvPr/>
        </p:nvSpPr>
        <p:spPr>
          <a:xfrm>
            <a:off x="5250580" y="1807704"/>
            <a:ext cx="454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Time necessary to exhaust the gas, since the start of the measurament </a:t>
            </a: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00D9901E-D326-4151-AC7D-D4AEFFDB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Expected second tank duration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7DCCC4A-CADB-4D75-A3CF-55DC9EA5560D}"/>
              </a:ext>
            </a:extLst>
          </p:cNvPr>
          <p:cNvSpPr txBox="1"/>
          <p:nvPr/>
        </p:nvSpPr>
        <p:spPr>
          <a:xfrm>
            <a:off x="5250580" y="502285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Expected tank duration</a:t>
            </a:r>
          </a:p>
        </p:txBody>
      </p:sp>
    </p:spTree>
    <p:extLst>
      <p:ext uri="{BB962C8B-B14F-4D97-AF65-F5344CB8AC3E}">
        <p14:creationId xmlns:p14="http://schemas.microsoft.com/office/powerpoint/2010/main" val="3730130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>
                <a:extLst>
                  <a:ext uri="{FF2B5EF4-FFF2-40B4-BE49-F238E27FC236}">
                    <a16:creationId xmlns:a16="http://schemas.microsoft.com/office/drawing/2014/main" id="{FD0A1B3E-9B00-4855-8223-234A2D600B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it-IT" dirty="0"/>
                  <a:t>The experimental data are compatible with each other and also with the theoretical data.</a:t>
                </a: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it-IT" dirty="0"/>
              </a:p>
              <a:p>
                <a:pPr marL="109537" indent="0">
                  <a:buNone/>
                </a:pPr>
                <a:endParaRPr lang="it-IT" dirty="0"/>
              </a:p>
              <a:p>
                <a:r>
                  <a:rPr lang="it-IT" sz="1400" dirty="0"/>
                  <a:t>2017/18 – Theoretical: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0,15−0,1499</m:t>
                        </m:r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≤0,01+0,0008</m:t>
                    </m:r>
                  </m:oMath>
                </a14:m>
                <a:endParaRPr lang="it-IT" sz="1400" dirty="0"/>
              </a:p>
              <a:p>
                <a:endParaRPr lang="it-IT" sz="1400" dirty="0"/>
              </a:p>
              <a:p>
                <a:r>
                  <a:rPr lang="it-IT" sz="1400" dirty="0"/>
                  <a:t>2018/19 – Theoretical: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−0,1499</m:t>
                        </m:r>
                      </m:e>
                    </m:d>
                    <m:r>
                      <a:rPr lang="it-IT" sz="1400" i="1">
                        <a:latin typeface="Cambria Math" panose="02040503050406030204" pitchFamily="18" charset="0"/>
                      </a:rPr>
                      <m:t>≤0,01+0,0008</m:t>
                    </m:r>
                  </m:oMath>
                </a14:m>
                <a:endParaRPr lang="it-IT" sz="1400" dirty="0"/>
              </a:p>
              <a:p>
                <a:endParaRPr lang="it-IT" sz="1400" dirty="0"/>
              </a:p>
              <a:p>
                <a:r>
                  <a:rPr lang="it-IT" sz="1400" b="0" dirty="0"/>
                  <a:t>2017/18</a:t>
                </a:r>
                <a:r>
                  <a:rPr lang="it-IT" sz="1400" dirty="0"/>
                  <a:t> – 2018/19: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0,16−0,1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it-IT" sz="1400" i="1">
                        <a:latin typeface="Cambria Math" panose="02040503050406030204" pitchFamily="18" charset="0"/>
                      </a:rPr>
                      <m:t>≤0,01+0,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" name="Segnaposto contenuto 1">
                <a:extLst>
                  <a:ext uri="{FF2B5EF4-FFF2-40B4-BE49-F238E27FC236}">
                    <a16:creationId xmlns:a16="http://schemas.microsoft.com/office/drawing/2014/main" id="{FD0A1B3E-9B00-4855-8223-234A2D600B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" t="-1348" r="-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olo 2">
            <a:extLst>
              <a:ext uri="{FF2B5EF4-FFF2-40B4-BE49-F238E27FC236}">
                <a16:creationId xmlns:a16="http://schemas.microsoft.com/office/drawing/2014/main" id="{B1BA4F2A-4AC7-45D2-9F17-C6C1A962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 comparison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E48D9D0C-1DF1-42E0-8250-F69C8281F05B}"/>
              </a:ext>
            </a:extLst>
          </p:cNvPr>
          <p:cNvSpPr/>
          <p:nvPr/>
        </p:nvSpPr>
        <p:spPr>
          <a:xfrm>
            <a:off x="5805489" y="3759572"/>
            <a:ext cx="366011" cy="142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07688B2A-CE65-4702-BA9D-1B51701142B6}"/>
              </a:ext>
            </a:extLst>
          </p:cNvPr>
          <p:cNvSpPr/>
          <p:nvPr/>
        </p:nvSpPr>
        <p:spPr>
          <a:xfrm>
            <a:off x="5805490" y="4336229"/>
            <a:ext cx="366011" cy="142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77EDDED3-E32E-48CE-A774-7502F4F8B6FC}"/>
              </a:ext>
            </a:extLst>
          </p:cNvPr>
          <p:cNvSpPr/>
          <p:nvPr/>
        </p:nvSpPr>
        <p:spPr>
          <a:xfrm>
            <a:off x="5805490" y="4815201"/>
            <a:ext cx="366011" cy="142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B8B2D69-FAE7-49F1-9071-3934E67E6754}"/>
                  </a:ext>
                </a:extLst>
              </p:cNvPr>
              <p:cNvSpPr txBox="1"/>
              <p:nvPr/>
            </p:nvSpPr>
            <p:spPr>
              <a:xfrm>
                <a:off x="6171501" y="3676989"/>
                <a:ext cx="14836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dirty="0">
                          <a:latin typeface="Cambria Math" panose="02040503050406030204" pitchFamily="18" charset="0"/>
                        </a:rPr>
                        <m:t>0,0001≤0,0108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B8B2D69-FAE7-49F1-9071-3934E67E6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501" y="3676989"/>
                <a:ext cx="148360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DA14EF7-73A2-488E-B931-7B29EFD9D49D}"/>
                  </a:ext>
                </a:extLst>
              </p:cNvPr>
              <p:cNvSpPr txBox="1"/>
              <p:nvPr/>
            </p:nvSpPr>
            <p:spPr>
              <a:xfrm>
                <a:off x="6171501" y="4272487"/>
                <a:ext cx="14836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dirty="0" smtClean="0">
                          <a:latin typeface="Cambria Math" panose="02040503050406030204" pitchFamily="18" charset="0"/>
                        </a:rPr>
                        <m:t>0,0</m:t>
                      </m:r>
                      <m:r>
                        <a:rPr lang="it-IT" sz="1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sz="1400" i="1" dirty="0">
                          <a:latin typeface="Cambria Math" panose="02040503050406030204" pitchFamily="18" charset="0"/>
                        </a:rPr>
                        <m:t>01≤0,0108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DA14EF7-73A2-488E-B931-7B29EFD9D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501" y="4272487"/>
                <a:ext cx="148360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8FB49AA-2767-4E6D-9962-45A858470E0D}"/>
                  </a:ext>
                </a:extLst>
              </p:cNvPr>
              <p:cNvSpPr txBox="1"/>
              <p:nvPr/>
            </p:nvSpPr>
            <p:spPr>
              <a:xfrm>
                <a:off x="6171501" y="4728441"/>
                <a:ext cx="14836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dirty="0" smtClean="0">
                          <a:latin typeface="Cambria Math" panose="02040503050406030204" pitchFamily="18" charset="0"/>
                        </a:rPr>
                        <m:t>0,01≤0,0</m:t>
                      </m:r>
                      <m:r>
                        <a:rPr lang="it-IT" sz="1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8FB49AA-2767-4E6D-9962-45A858470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501" y="4728441"/>
                <a:ext cx="148360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819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>
                <a:extLst>
                  <a:ext uri="{FF2B5EF4-FFF2-40B4-BE49-F238E27FC236}">
                    <a16:creationId xmlns:a16="http://schemas.microsoft.com/office/drawing/2014/main" id="{FA3BAEBB-76E8-4A5E-8C9B-2AAF8FCC73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66791"/>
                <a:ext cx="10972800" cy="3057306"/>
              </a:xfrm>
            </p:spPr>
            <p:txBody>
              <a:bodyPr/>
              <a:lstStyle/>
              <a:p>
                <a:r>
                  <a:rPr lang="en-US" dirty="0"/>
                  <a:t>From the data it is possible to notice that mass consumption of the gas has a certain regularity.</a:t>
                </a:r>
              </a:p>
              <a:p>
                <a:pPr marL="109537" indent="0">
                  <a:buNone/>
                </a:pPr>
                <a:endParaRPr lang="it-IT" dirty="0"/>
              </a:p>
              <a:p>
                <a:r>
                  <a:rPr lang="en-US" dirty="0"/>
                  <a:t>Monitoring of gas consumption is important in order to check the correct operation of the telescope and to predict the end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it-IT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tank </a:t>
                </a:r>
                <a:r>
                  <a:rPr lang="it-IT" dirty="0"/>
                  <a:t>.</a:t>
                </a:r>
              </a:p>
            </p:txBody>
          </p:sp>
        </mc:Choice>
        <mc:Fallback xmlns="">
          <p:sp>
            <p:nvSpPr>
              <p:cNvPr id="2" name="Segnaposto contenuto 1">
                <a:extLst>
                  <a:ext uri="{FF2B5EF4-FFF2-40B4-BE49-F238E27FC236}">
                    <a16:creationId xmlns:a16="http://schemas.microsoft.com/office/drawing/2014/main" id="{FA3BAEBB-76E8-4A5E-8C9B-2AAF8FCC73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66791"/>
                <a:ext cx="10972800" cy="3057306"/>
              </a:xfrm>
              <a:blipFill>
                <a:blip r:embed="rId2"/>
                <a:stretch>
                  <a:fillRect t="-1992" r="-9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olo 2">
            <a:extLst>
              <a:ext uri="{FF2B5EF4-FFF2-40B4-BE49-F238E27FC236}">
                <a16:creationId xmlns:a16="http://schemas.microsoft.com/office/drawing/2014/main" id="{D3C01D98-1A4E-421E-8DDC-4450395C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303983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2211881" y="1892876"/>
            <a:ext cx="1818390" cy="3072247"/>
            <a:chOff x="2222339" y="2091746"/>
            <a:chExt cx="1818390" cy="3072247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2339" y="2091746"/>
              <a:ext cx="1818390" cy="3072247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2789499" y="3350871"/>
              <a:ext cx="700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R134a</a:t>
              </a: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7178516" y="1924774"/>
            <a:ext cx="1818390" cy="3072247"/>
            <a:chOff x="7547631" y="2091746"/>
            <a:chExt cx="1818390" cy="3072247"/>
          </a:xfrm>
        </p:grpSpPr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7631" y="2091746"/>
              <a:ext cx="1818390" cy="3072247"/>
            </a:xfrm>
            <a:prstGeom prst="rect">
              <a:avLst/>
            </a:prstGeom>
          </p:spPr>
        </p:pic>
        <p:sp>
          <p:nvSpPr>
            <p:cNvPr id="22" name="CasellaDiTesto 21"/>
            <p:cNvSpPr txBox="1"/>
            <p:nvPr/>
          </p:nvSpPr>
          <p:spPr>
            <a:xfrm>
              <a:off x="8114791" y="3350871"/>
              <a:ext cx="700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R134a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1714057" y="1615878"/>
            <a:ext cx="1342293" cy="849191"/>
            <a:chOff x="1700026" y="1814748"/>
            <a:chExt cx="1342293" cy="849191"/>
          </a:xfrm>
        </p:grpSpPr>
        <p:sp>
          <p:nvSpPr>
            <p:cNvPr id="6" name="CasellaDiTesto 5"/>
            <p:cNvSpPr txBox="1"/>
            <p:nvPr/>
          </p:nvSpPr>
          <p:spPr>
            <a:xfrm>
              <a:off x="1700026" y="1814748"/>
              <a:ext cx="1211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Gas mixer</a:t>
              </a:r>
            </a:p>
            <a:p>
              <a:endParaRPr lang="it-IT" sz="1200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1986643" y="2402329"/>
              <a:ext cx="9575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Rigid pipe</a:t>
              </a:r>
            </a:p>
          </p:txBody>
        </p:sp>
        <p:sp>
          <p:nvSpPr>
            <p:cNvPr id="29" name="Figura a mano libera 28"/>
            <p:cNvSpPr/>
            <p:nvPr/>
          </p:nvSpPr>
          <p:spPr>
            <a:xfrm>
              <a:off x="2163556" y="2105757"/>
              <a:ext cx="878763" cy="252048"/>
            </a:xfrm>
            <a:custGeom>
              <a:avLst/>
              <a:gdLst>
                <a:gd name="connsiteX0" fmla="*/ 0 w 992777"/>
                <a:gd name="connsiteY0" fmla="*/ 0 h 529046"/>
                <a:gd name="connsiteX1" fmla="*/ 6531 w 992777"/>
                <a:gd name="connsiteY1" fmla="*/ 529046 h 529046"/>
                <a:gd name="connsiteX2" fmla="*/ 986245 w 992777"/>
                <a:gd name="connsiteY2" fmla="*/ 522514 h 529046"/>
                <a:gd name="connsiteX3" fmla="*/ 992777 w 992777"/>
                <a:gd name="connsiteY3" fmla="*/ 522514 h 52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2777" h="529046">
                  <a:moveTo>
                    <a:pt x="0" y="0"/>
                  </a:moveTo>
                  <a:lnTo>
                    <a:pt x="6531" y="529046"/>
                  </a:lnTo>
                  <a:lnTo>
                    <a:pt x="986245" y="522514"/>
                  </a:lnTo>
                  <a:lnTo>
                    <a:pt x="992777" y="522514"/>
                  </a:lnTo>
                </a:path>
              </a:pathLst>
            </a:custGeom>
            <a:noFill/>
            <a:ln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6613269" y="1644934"/>
            <a:ext cx="1403461" cy="865664"/>
            <a:chOff x="6144170" y="1501703"/>
            <a:chExt cx="1403461" cy="865664"/>
          </a:xfrm>
        </p:grpSpPr>
        <p:sp>
          <p:nvSpPr>
            <p:cNvPr id="23" name="CasellaDiTesto 22"/>
            <p:cNvSpPr txBox="1"/>
            <p:nvPr/>
          </p:nvSpPr>
          <p:spPr>
            <a:xfrm>
              <a:off x="6144170" y="1501703"/>
              <a:ext cx="964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Gas mixer</a:t>
              </a:r>
            </a:p>
            <a:p>
              <a:endParaRPr lang="it-IT" sz="1200" dirty="0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6517228" y="2105757"/>
              <a:ext cx="9575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Rigid pipe</a:t>
              </a:r>
            </a:p>
          </p:txBody>
        </p:sp>
        <p:sp>
          <p:nvSpPr>
            <p:cNvPr id="30" name="Figura a mano libera 29"/>
            <p:cNvSpPr/>
            <p:nvPr/>
          </p:nvSpPr>
          <p:spPr>
            <a:xfrm>
              <a:off x="6668868" y="1783790"/>
              <a:ext cx="878763" cy="252048"/>
            </a:xfrm>
            <a:custGeom>
              <a:avLst/>
              <a:gdLst>
                <a:gd name="connsiteX0" fmla="*/ 0 w 992777"/>
                <a:gd name="connsiteY0" fmla="*/ 0 h 529046"/>
                <a:gd name="connsiteX1" fmla="*/ 6531 w 992777"/>
                <a:gd name="connsiteY1" fmla="*/ 529046 h 529046"/>
                <a:gd name="connsiteX2" fmla="*/ 986245 w 992777"/>
                <a:gd name="connsiteY2" fmla="*/ 522514 h 529046"/>
                <a:gd name="connsiteX3" fmla="*/ 992777 w 992777"/>
                <a:gd name="connsiteY3" fmla="*/ 522514 h 52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2777" h="529046">
                  <a:moveTo>
                    <a:pt x="0" y="0"/>
                  </a:moveTo>
                  <a:lnTo>
                    <a:pt x="6531" y="529046"/>
                  </a:lnTo>
                  <a:lnTo>
                    <a:pt x="986245" y="522514"/>
                  </a:lnTo>
                  <a:lnTo>
                    <a:pt x="992777" y="522514"/>
                  </a:lnTo>
                </a:path>
              </a:pathLst>
            </a:custGeom>
            <a:noFill/>
            <a:ln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6920172" y="1844794"/>
            <a:ext cx="1270818" cy="559265"/>
            <a:chOff x="7547631" y="2011766"/>
            <a:chExt cx="1042228" cy="559265"/>
          </a:xfrm>
        </p:grpSpPr>
        <p:sp>
          <p:nvSpPr>
            <p:cNvPr id="26" name="Figura a mano libera 25"/>
            <p:cNvSpPr/>
            <p:nvPr/>
          </p:nvSpPr>
          <p:spPr>
            <a:xfrm>
              <a:off x="7547631" y="2011766"/>
              <a:ext cx="899310" cy="349573"/>
            </a:xfrm>
            <a:custGeom>
              <a:avLst/>
              <a:gdLst>
                <a:gd name="connsiteX0" fmla="*/ 0 w 790303"/>
                <a:gd name="connsiteY0" fmla="*/ 20837 h 331222"/>
                <a:gd name="connsiteX1" fmla="*/ 261258 w 790303"/>
                <a:gd name="connsiteY1" fmla="*/ 27369 h 331222"/>
                <a:gd name="connsiteX2" fmla="*/ 476795 w 790303"/>
                <a:gd name="connsiteY2" fmla="*/ 288626 h 331222"/>
                <a:gd name="connsiteX3" fmla="*/ 790303 w 790303"/>
                <a:gd name="connsiteY3" fmla="*/ 327815 h 33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303" h="331222">
                  <a:moveTo>
                    <a:pt x="0" y="20837"/>
                  </a:moveTo>
                  <a:cubicBezTo>
                    <a:pt x="90896" y="1787"/>
                    <a:pt x="181792" y="-17262"/>
                    <a:pt x="261258" y="27369"/>
                  </a:cubicBezTo>
                  <a:cubicBezTo>
                    <a:pt x="340724" y="72000"/>
                    <a:pt x="388621" y="238552"/>
                    <a:pt x="476795" y="288626"/>
                  </a:cubicBezTo>
                  <a:cubicBezTo>
                    <a:pt x="564969" y="338700"/>
                    <a:pt x="677636" y="333257"/>
                    <a:pt x="790303" y="327815"/>
                  </a:cubicBezTo>
                </a:path>
              </a:pathLst>
            </a:custGeom>
            <a:noFill/>
            <a:ln w="34925" cmpd="sng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7547631" y="2317115"/>
              <a:ext cx="10422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Flexible pipe</a:t>
              </a:r>
            </a:p>
          </p:txBody>
        </p:sp>
      </p:grpSp>
      <p:sp>
        <p:nvSpPr>
          <p:cNvPr id="20" name="Titolo 3">
            <a:extLst>
              <a:ext uri="{FF2B5EF4-FFF2-40B4-BE49-F238E27FC236}">
                <a16:creationId xmlns:a16="http://schemas.microsoft.com/office/drawing/2014/main" id="{9EFEEBEC-0F68-467F-B4DC-CD34A2A3BA1C}"/>
              </a:ext>
            </a:extLst>
          </p:cNvPr>
          <p:cNvSpPr txBox="1">
            <a:spLocks/>
          </p:cNvSpPr>
          <p:nvPr/>
        </p:nvSpPr>
        <p:spPr>
          <a:xfrm>
            <a:off x="572278" y="310373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r>
              <a:rPr lang="it-IT" dirty="0"/>
              <a:t>Weighing system improvement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6AB7A6F-BCD6-4177-88AE-24C8EC012A27}"/>
              </a:ext>
            </a:extLst>
          </p:cNvPr>
          <p:cNvSpPr txBox="1"/>
          <p:nvPr/>
        </p:nvSpPr>
        <p:spPr>
          <a:xfrm>
            <a:off x="1106023" y="5242121"/>
            <a:ext cx="997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improvement to the weighing system could be the replacement of the final part of the rigid pipe with a flexible one whose weight does not influence the measurement.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45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08998 -0.0474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5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EF1A5B9-7734-4CFE-B078-23A5A1801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32808"/>
            <a:ext cx="10363200" cy="1526796"/>
          </a:xfrm>
        </p:spPr>
        <p:txBody>
          <a:bodyPr>
            <a:normAutofit fontScale="90000"/>
          </a:bodyPr>
          <a:lstStyle/>
          <a:p>
            <a:r>
              <a:rPr lang="it-IT" dirty="0"/>
              <a:t>Thank you !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678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:\Scuola\Iniziative e progetti\Progetto EEE\Foto\Sala Muoni\DSC_1947.JPG">
            <a:extLst>
              <a:ext uri="{FF2B5EF4-FFF2-40B4-BE49-F238E27FC236}">
                <a16:creationId xmlns:a16="http://schemas.microsoft.com/office/drawing/2014/main" id="{534D6196-284F-408F-BE2F-87CC59FF3010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182360"/>
            <a:ext cx="3586162" cy="54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E814941-2DC0-45A1-8B1D-89DD02FD4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17" y="182360"/>
            <a:ext cx="4213138" cy="23698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791FEA3-56FE-4EAA-B3A8-7DF63196F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117" y="2974975"/>
            <a:ext cx="5686236" cy="299763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9F7601-5C9D-4593-9AD6-CBDE4EF1085C}"/>
              </a:ext>
            </a:extLst>
          </p:cNvPr>
          <p:cNvSpPr txBox="1"/>
          <p:nvPr/>
        </p:nvSpPr>
        <p:spPr>
          <a:xfrm>
            <a:off x="5092117" y="5972610"/>
            <a:ext cx="5686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Liceo Scientifico E. Fermi-Bologna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983A03-22C3-42CB-9CE7-417E821A85FD}"/>
              </a:ext>
            </a:extLst>
          </p:cNvPr>
          <p:cNvSpPr txBox="1"/>
          <p:nvPr/>
        </p:nvSpPr>
        <p:spPr>
          <a:xfrm>
            <a:off x="5092117" y="2574920"/>
            <a:ext cx="384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Tank weighting system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FBBAD1-3D57-45E3-A40E-BEEB769B56D3}"/>
              </a:ext>
            </a:extLst>
          </p:cNvPr>
          <p:cNvSpPr txBox="1"/>
          <p:nvPr/>
        </p:nvSpPr>
        <p:spPr>
          <a:xfrm>
            <a:off x="609600" y="5583035"/>
            <a:ext cx="358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Telescopio muonico del Fermi</a:t>
            </a:r>
          </a:p>
        </p:txBody>
      </p:sp>
    </p:spTree>
    <p:extLst>
      <p:ext uri="{BB962C8B-B14F-4D97-AF65-F5344CB8AC3E}">
        <p14:creationId xmlns:p14="http://schemas.microsoft.com/office/powerpoint/2010/main" val="238823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t="7516" r="8659" b="9082"/>
          <a:stretch/>
        </p:blipFill>
        <p:spPr>
          <a:xfrm rot="10800000">
            <a:off x="1752600" y="1141524"/>
            <a:ext cx="3428785" cy="49108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" t="7620" r="9341" b="9251"/>
          <a:stretch/>
        </p:blipFill>
        <p:spPr>
          <a:xfrm rot="10800000">
            <a:off x="6541323" y="1"/>
            <a:ext cx="4774163" cy="686356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666514" y="4758613"/>
            <a:ext cx="1595535" cy="1427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9585649" y="2836506"/>
            <a:ext cx="1595535" cy="1673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AF07DE-FE85-4220-9237-35A48440E46C}"/>
              </a:ext>
            </a:extLst>
          </p:cNvPr>
          <p:cNvSpPr txBox="1"/>
          <p:nvPr/>
        </p:nvSpPr>
        <p:spPr>
          <a:xfrm>
            <a:off x="1752598" y="436289"/>
            <a:ext cx="377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Supplier data sheet</a:t>
            </a:r>
          </a:p>
        </p:txBody>
      </p:sp>
    </p:spTree>
    <p:extLst>
      <p:ext uri="{BB962C8B-B14F-4D97-AF65-F5344CB8AC3E}">
        <p14:creationId xmlns:p14="http://schemas.microsoft.com/office/powerpoint/2010/main" val="160748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" t="15710" r="9341" b="42702"/>
          <a:stretch/>
        </p:blipFill>
        <p:spPr>
          <a:xfrm rot="10800000">
            <a:off x="1521451" y="239484"/>
            <a:ext cx="8644521" cy="621729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666514" y="4758613"/>
            <a:ext cx="1595535" cy="1427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9585649" y="2836506"/>
            <a:ext cx="1595535" cy="1673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7025952" y="432318"/>
            <a:ext cx="2849860" cy="602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618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48BFA-010B-4938-8FAE-112D0E4B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Daily consumption measurament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5EE9603E-74BA-4DD1-9868-E90C3A863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it-IT" sz="2100" dirty="0"/>
                  <a:t>A mixer is set to give 25% of its maximum capacity,98 mL/min (=24.5 mL/min)</a:t>
                </a:r>
              </a:p>
              <a:p>
                <a:pPr marL="109537" indent="0">
                  <a:buNone/>
                </a:pPr>
                <a:endParaRPr lang="it-IT" sz="2100" dirty="0"/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it-IT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100" b="0" i="1" smtClean="0">
                              <a:latin typeface="Cambria Math" panose="02040503050406030204" pitchFamily="18" charset="0"/>
                            </a:rPr>
                            <m:t>24,5±0,1</m:t>
                          </m:r>
                        </m:e>
                      </m:d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100" i="1">
                              <a:latin typeface="Cambria Math" panose="02040503050406030204" pitchFamily="18" charset="0"/>
                            </a:rPr>
                            <m:t>𝑚𝐿</m:t>
                          </m:r>
                        </m:num>
                        <m:den>
                          <m:r>
                            <a:rPr lang="it-IT" sz="21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it-IT" sz="2100" b="0" dirty="0"/>
              </a:p>
              <a:p>
                <a:pPr marL="109537" indent="0">
                  <a:buNone/>
                </a:pPr>
                <a:endParaRPr lang="it-IT" sz="2100" dirty="0"/>
              </a:p>
              <a:p>
                <a:pPr marL="109537" indent="0">
                  <a:buNone/>
                </a:pPr>
                <a:r>
                  <a:rPr lang="it-IT" sz="2100" dirty="0"/>
                  <a:t>Transforming in L/dd</a:t>
                </a:r>
              </a:p>
              <a:p>
                <a:pPr marL="109537" indent="0">
                  <a:buNone/>
                </a:pPr>
                <a:endParaRPr lang="it-IT" sz="2100" dirty="0"/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it-IT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sz="21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100" b="0" i="1" smtClean="0">
                              <a:latin typeface="Cambria Math" panose="02040503050406030204" pitchFamily="18" charset="0"/>
                            </a:rPr>
                            <m:t>35,3±0,1</m:t>
                          </m:r>
                        </m:e>
                      </m:d>
                      <m:f>
                        <m:fPr>
                          <m:ctrlPr>
                            <a:rPr lang="it-IT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1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it-IT" sz="2100" b="0" i="1" smtClean="0">
                              <a:latin typeface="Cambria Math" panose="02040503050406030204" pitchFamily="18" charset="0"/>
                            </a:rPr>
                            <m:t>𝑑𝑑</m:t>
                          </m:r>
                        </m:den>
                      </m:f>
                    </m:oMath>
                  </m:oMathPara>
                </a14:m>
                <a:endParaRPr lang="it-IT" sz="2100" dirty="0"/>
              </a:p>
              <a:p>
                <a:pPr marL="109537" indent="0">
                  <a:buNone/>
                </a:pPr>
                <a:endParaRPr lang="it-IT" sz="2100" dirty="0"/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it-IT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4,25±0,01</m:t>
                          </m:r>
                        </m:e>
                      </m:d>
                      <m:f>
                        <m:fPr>
                          <m:ctrlPr>
                            <a:rPr lang="it-IT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it-IT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it-IT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it-IT" sz="21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5EE9603E-74BA-4DD1-9868-E90C3A863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EA2B4664-D2FA-4D10-A76B-11BF269E079B}"/>
                  </a:ext>
                </a:extLst>
              </p:cNvPr>
              <p:cNvSpPr txBox="1"/>
              <p:nvPr/>
            </p:nvSpPr>
            <p:spPr>
              <a:xfrm>
                <a:off x="6350465" y="4938538"/>
                <a:ext cx="533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Gas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it-IT" dirty="0"/>
                  <a:t> density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EA2B4664-D2FA-4D10-A76B-11BF269E0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465" y="4938538"/>
                <a:ext cx="5335399" cy="369332"/>
              </a:xfrm>
              <a:prstGeom prst="rect">
                <a:avLst/>
              </a:prstGeom>
              <a:blipFill>
                <a:blip r:embed="rId3"/>
                <a:stretch>
                  <a:fillRect l="-1029" t="-6557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42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>
                <a:extLst>
                  <a:ext uri="{FF2B5EF4-FFF2-40B4-BE49-F238E27FC236}">
                    <a16:creationId xmlns:a16="http://schemas.microsoft.com/office/drawing/2014/main" id="{B905BBB8-D653-4FAF-AF07-65C4F66F78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=4,25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∗35,3 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=149,9 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den>
                    </m:f>
                  </m:oMath>
                </a14:m>
                <a:r>
                  <a:rPr lang="it-IT" dirty="0"/>
                  <a:t> </a:t>
                </a:r>
              </a:p>
              <a:p>
                <a:pPr marL="109537" indent="0">
                  <a:buNone/>
                </a:pPr>
                <a:endParaRPr lang="it-IT" dirty="0"/>
              </a:p>
              <a:p>
                <a:pPr marL="109537" indent="0">
                  <a:buNone/>
                </a:pPr>
                <a:endParaRPr lang="it-IT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537" indent="0">
                  <a:buNone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=0,0008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den>
                    </m:f>
                  </m:oMath>
                </a14:m>
                <a:r>
                  <a:rPr lang="it-IT" b="0" dirty="0">
                    <a:ea typeface="Cambria Math" panose="02040503050406030204" pitchFamily="18" charset="0"/>
                  </a:rPr>
                  <a:t> </a:t>
                </a:r>
              </a:p>
              <a:p>
                <a:pPr marL="109537" indent="0">
                  <a:buNone/>
                </a:pPr>
                <a:endParaRPr lang="it-IT" b="0" dirty="0">
                  <a:ea typeface="Cambria Math" panose="02040503050406030204" pitchFamily="18" charset="0"/>
                </a:endParaRPr>
              </a:p>
              <a:p>
                <a:pPr marL="109537" indent="0">
                  <a:buNone/>
                </a:pPr>
                <a:endParaRPr lang="it-IT" dirty="0"/>
              </a:p>
              <a:p>
                <a:pPr marL="109537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0,1499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±0,0008</m:t>
                        </m:r>
                      </m:e>
                    </m:d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den>
                    </m:f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2" name="Segnaposto contenuto 1">
                <a:extLst>
                  <a:ext uri="{FF2B5EF4-FFF2-40B4-BE49-F238E27FC236}">
                    <a16:creationId xmlns:a16="http://schemas.microsoft.com/office/drawing/2014/main" id="{B905BBB8-D653-4FAF-AF07-65C4F66F78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olo 2">
            <a:extLst>
              <a:ext uri="{FF2B5EF4-FFF2-40B4-BE49-F238E27FC236}">
                <a16:creationId xmlns:a16="http://schemas.microsoft.com/office/drawing/2014/main" id="{214452F5-90C2-47DA-AE59-099E22C0D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Daily consumption measurament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CAAC06-2897-4795-B52D-E1A6ED76F55B}"/>
              </a:ext>
            </a:extLst>
          </p:cNvPr>
          <p:cNvSpPr txBox="1"/>
          <p:nvPr/>
        </p:nvSpPr>
        <p:spPr>
          <a:xfrm>
            <a:off x="5402511" y="4790114"/>
            <a:ext cx="420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Theoretical daily consumption</a:t>
            </a:r>
          </a:p>
        </p:txBody>
      </p:sp>
    </p:spTree>
    <p:extLst>
      <p:ext uri="{BB962C8B-B14F-4D97-AF65-F5344CB8AC3E}">
        <p14:creationId xmlns:p14="http://schemas.microsoft.com/office/powerpoint/2010/main" val="298006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>
                <a:extLst>
                  <a:ext uri="{FF2B5EF4-FFF2-40B4-BE49-F238E27FC236}">
                    <a16:creationId xmlns:a16="http://schemas.microsoft.com/office/drawing/2014/main" id="{9C6EB1C5-03E3-449E-8E25-99954A1BC5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it-IT" dirty="0"/>
                  <a:t>Using the </a:t>
                </a:r>
                <a:r>
                  <a:rPr lang="it-IT" b="1" dirty="0">
                    <a:solidFill>
                      <a:srgbClr val="FF0000"/>
                    </a:solidFill>
                  </a:rPr>
                  <a:t>Excel data analisys </a:t>
                </a:r>
                <a:r>
                  <a:rPr lang="it-IT" dirty="0"/>
                  <a:t>we were able to obtain the experimental values, with their errors, of the daily gas consumption.</a:t>
                </a:r>
              </a:p>
              <a:p>
                <a:pPr marL="109537" indent="0">
                  <a:buNone/>
                </a:pPr>
                <a:endParaRPr lang="it-IT" dirty="0"/>
              </a:p>
              <a:p>
                <a:pPr marL="109537" indent="0">
                  <a:buNone/>
                </a:pPr>
                <a:r>
                  <a:rPr lang="it-IT" dirty="0"/>
                  <a:t>2017/2018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=(0,15±0,01)</m:t>
                    </m:r>
                  </m:oMath>
                </a14:m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den>
                    </m:f>
                  </m:oMath>
                </a14:m>
                <a:r>
                  <a:rPr lang="it-IT" dirty="0"/>
                  <a:t> </a:t>
                </a:r>
              </a:p>
              <a:p>
                <a:pPr marL="109537" indent="0">
                  <a:buNone/>
                </a:pPr>
                <a:endParaRPr lang="it-IT" dirty="0"/>
              </a:p>
              <a:p>
                <a:pPr marL="109537" indent="0">
                  <a:buNone/>
                </a:pPr>
                <a:r>
                  <a:rPr lang="it-IT" dirty="0"/>
                  <a:t>2018/2019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=(0,16±0,01)</m:t>
                    </m:r>
                  </m:oMath>
                </a14:m>
                <a:r>
                  <a:rPr lang="it-IT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den>
                    </m:f>
                  </m:oMath>
                </a14:m>
                <a:r>
                  <a:rPr lang="it-IT" dirty="0"/>
                  <a:t> </a:t>
                </a:r>
              </a:p>
              <a:p>
                <a:pPr marL="109537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2" name="Segnaposto contenuto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C6EB1C5-03E3-449E-8E25-99954A1BC5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" t="-13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olo 2">
            <a:extLst>
              <a:ext uri="{FF2B5EF4-FFF2-40B4-BE49-F238E27FC236}">
                <a16:creationId xmlns:a16="http://schemas.microsoft.com/office/drawing/2014/main" id="{7CD08450-762A-42BB-82D5-DF3F49FB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Daily consumption measurament</a:t>
            </a:r>
          </a:p>
        </p:txBody>
      </p:sp>
    </p:spTree>
    <p:extLst>
      <p:ext uri="{BB962C8B-B14F-4D97-AF65-F5344CB8AC3E}">
        <p14:creationId xmlns:p14="http://schemas.microsoft.com/office/powerpoint/2010/main" val="244446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4909555" y="2455638"/>
            <a:ext cx="1818390" cy="3072247"/>
            <a:chOff x="2222339" y="2091746"/>
            <a:chExt cx="1818390" cy="3072247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2339" y="2091746"/>
              <a:ext cx="1818390" cy="3072247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2789499" y="3350871"/>
              <a:ext cx="700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R134a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4236098" y="2237159"/>
            <a:ext cx="1517926" cy="790672"/>
            <a:chOff x="1524393" y="1873267"/>
            <a:chExt cx="1517926" cy="790672"/>
          </a:xfrm>
        </p:grpSpPr>
        <p:sp>
          <p:nvSpPr>
            <p:cNvPr id="6" name="CasellaDiTesto 5"/>
            <p:cNvSpPr txBox="1"/>
            <p:nvPr/>
          </p:nvSpPr>
          <p:spPr>
            <a:xfrm>
              <a:off x="1524393" y="1873267"/>
              <a:ext cx="941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Gas mixer</a:t>
              </a: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1986643" y="2402329"/>
              <a:ext cx="9575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Rigid pipe</a:t>
              </a:r>
            </a:p>
          </p:txBody>
        </p:sp>
        <p:sp>
          <p:nvSpPr>
            <p:cNvPr id="29" name="Figura a mano libera 28"/>
            <p:cNvSpPr/>
            <p:nvPr/>
          </p:nvSpPr>
          <p:spPr>
            <a:xfrm>
              <a:off x="2163556" y="2105757"/>
              <a:ext cx="878763" cy="252048"/>
            </a:xfrm>
            <a:custGeom>
              <a:avLst/>
              <a:gdLst>
                <a:gd name="connsiteX0" fmla="*/ 0 w 992777"/>
                <a:gd name="connsiteY0" fmla="*/ 0 h 529046"/>
                <a:gd name="connsiteX1" fmla="*/ 6531 w 992777"/>
                <a:gd name="connsiteY1" fmla="*/ 529046 h 529046"/>
                <a:gd name="connsiteX2" fmla="*/ 986245 w 992777"/>
                <a:gd name="connsiteY2" fmla="*/ 522514 h 529046"/>
                <a:gd name="connsiteX3" fmla="*/ 992777 w 992777"/>
                <a:gd name="connsiteY3" fmla="*/ 522514 h 52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2777" h="529046">
                  <a:moveTo>
                    <a:pt x="0" y="0"/>
                  </a:moveTo>
                  <a:lnTo>
                    <a:pt x="6531" y="529046"/>
                  </a:lnTo>
                  <a:lnTo>
                    <a:pt x="986245" y="522514"/>
                  </a:lnTo>
                  <a:lnTo>
                    <a:pt x="992777" y="522514"/>
                  </a:lnTo>
                </a:path>
              </a:pathLst>
            </a:custGeom>
            <a:noFill/>
            <a:ln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0" name="Titolo 3">
            <a:extLst>
              <a:ext uri="{FF2B5EF4-FFF2-40B4-BE49-F238E27FC236}">
                <a16:creationId xmlns:a16="http://schemas.microsoft.com/office/drawing/2014/main" id="{9EFEEBEC-0F68-467F-B4DC-CD34A2A3BA1C}"/>
              </a:ext>
            </a:extLst>
          </p:cNvPr>
          <p:cNvSpPr txBox="1">
            <a:spLocks/>
          </p:cNvSpPr>
          <p:nvPr/>
        </p:nvSpPr>
        <p:spPr>
          <a:xfrm>
            <a:off x="217714" y="279315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r>
              <a:rPr lang="it-IT" dirty="0"/>
              <a:t>Weighing system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1B5D86-B0FF-4CF1-909B-234BE41108DC}"/>
              </a:ext>
            </a:extLst>
          </p:cNvPr>
          <p:cNvSpPr txBox="1"/>
          <p:nvPr/>
        </p:nvSpPr>
        <p:spPr>
          <a:xfrm>
            <a:off x="2248866" y="5477543"/>
            <a:ext cx="734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tank is on a scale, and periodically mass data are reported.</a:t>
            </a:r>
          </a:p>
        </p:txBody>
      </p:sp>
    </p:spTree>
    <p:extLst>
      <p:ext uri="{BB962C8B-B14F-4D97-AF65-F5344CB8AC3E}">
        <p14:creationId xmlns:p14="http://schemas.microsoft.com/office/powerpoint/2010/main" val="392193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EFEEBEC-0F68-467F-B4DC-CD34A2A3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School year 2017/2018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B6588949-1552-41FA-9804-4B3FD833916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45889484"/>
              </p:ext>
            </p:extLst>
          </p:nvPr>
        </p:nvGraphicFramePr>
        <p:xfrm>
          <a:off x="7830104" y="1570182"/>
          <a:ext cx="3650695" cy="3941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1781">
                  <a:extLst>
                    <a:ext uri="{9D8B030D-6E8A-4147-A177-3AD203B41FA5}">
                      <a16:colId xmlns:a16="http://schemas.microsoft.com/office/drawing/2014/main" val="4246463613"/>
                    </a:ext>
                  </a:extLst>
                </a:gridCol>
                <a:gridCol w="984457">
                  <a:extLst>
                    <a:ext uri="{9D8B030D-6E8A-4147-A177-3AD203B41FA5}">
                      <a16:colId xmlns:a16="http://schemas.microsoft.com/office/drawing/2014/main" val="2227848396"/>
                    </a:ext>
                  </a:extLst>
                </a:gridCol>
                <a:gridCol w="984457">
                  <a:extLst>
                    <a:ext uri="{9D8B030D-6E8A-4147-A177-3AD203B41FA5}">
                      <a16:colId xmlns:a16="http://schemas.microsoft.com/office/drawing/2014/main" val="1456100022"/>
                    </a:ext>
                  </a:extLst>
                </a:gridCol>
              </a:tblGrid>
              <a:tr h="5166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day (dd/mm/yy)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Progressive day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mass (kg)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7626001"/>
                  </a:ext>
                </a:extLst>
              </a:tr>
              <a:tr h="2854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17/10/2017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50,0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291469"/>
                  </a:ext>
                </a:extLst>
              </a:tr>
              <a:tr h="2854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18/10/2017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50,0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5385753"/>
                  </a:ext>
                </a:extLst>
              </a:tr>
              <a:tr h="2854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31/10/2017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49,0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1545567"/>
                  </a:ext>
                </a:extLst>
              </a:tr>
              <a:tr h="2854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08/11/2017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48,5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1214379"/>
                  </a:ext>
                </a:extLst>
              </a:tr>
              <a:tr h="2854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10/11/2017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48,0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3727274"/>
                  </a:ext>
                </a:extLst>
              </a:tr>
              <a:tr h="2854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17/11/2017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47,0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0509481"/>
                  </a:ext>
                </a:extLst>
              </a:tr>
              <a:tr h="2854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06/12/2017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44,0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0169411"/>
                  </a:ext>
                </a:extLst>
              </a:tr>
              <a:tr h="2854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03/01/2018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78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39,5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1257032"/>
                  </a:ext>
                </a:extLst>
              </a:tr>
              <a:tr h="2854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10/01/2018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85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38,0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3992856"/>
                  </a:ext>
                </a:extLst>
              </a:tr>
              <a:tr h="2854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16/01/2018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91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37,0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2253204"/>
                  </a:ext>
                </a:extLst>
              </a:tr>
              <a:tr h="2854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20/01/2018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95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36,5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5621174"/>
                  </a:ext>
                </a:extLst>
              </a:tr>
              <a:tr h="2854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29/01/2018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104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35,0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0038098"/>
                  </a:ext>
                </a:extLst>
              </a:tr>
            </a:tbl>
          </a:graphicData>
        </a:graphic>
      </p:graphicFrame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26C94DA9-4430-4670-AEE7-FFECAFB763EC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51343700"/>
              </p:ext>
            </p:extLst>
          </p:nvPr>
        </p:nvGraphicFramePr>
        <p:xfrm>
          <a:off x="609600" y="1570182"/>
          <a:ext cx="6661212" cy="394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3711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78E23FAB-43DB-49F5-9642-CD2952AAA313}" vid="{6D1029D1-4A4E-41AC-9ACE-232016A2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576</TotalTime>
  <Words>745</Words>
  <Application>Microsoft Office PowerPoint</Application>
  <PresentationFormat>Widescreen</PresentationFormat>
  <Paragraphs>263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Calibri</vt:lpstr>
      <vt:lpstr>Cambria Math</vt:lpstr>
      <vt:lpstr>Lucida Sans Unicode</vt:lpstr>
      <vt:lpstr>Verdana</vt:lpstr>
      <vt:lpstr>Wingdings 2</vt:lpstr>
      <vt:lpstr>Wingdings 3</vt:lpstr>
      <vt:lpstr>Tema1</vt:lpstr>
      <vt:lpstr>Data analisys and gas R134a consumption forecast</vt:lpstr>
      <vt:lpstr>Presentazione standard di PowerPoint</vt:lpstr>
      <vt:lpstr>Presentazione standard di PowerPoint</vt:lpstr>
      <vt:lpstr>Presentazione standard di PowerPoint</vt:lpstr>
      <vt:lpstr>Daily consumption measurament</vt:lpstr>
      <vt:lpstr>Daily consumption measurament</vt:lpstr>
      <vt:lpstr>Daily consumption measurament</vt:lpstr>
      <vt:lpstr>Presentazione standard di PowerPoint</vt:lpstr>
      <vt:lpstr>School year 2017/2018</vt:lpstr>
      <vt:lpstr>Expected first tank duration</vt:lpstr>
      <vt:lpstr>Expected first tank duration</vt:lpstr>
      <vt:lpstr>School year 2018/2019</vt:lpstr>
      <vt:lpstr>Expected second tank duration</vt:lpstr>
      <vt:lpstr>Expected second tank duration</vt:lpstr>
      <vt:lpstr>Data comparison</vt:lpstr>
      <vt:lpstr>Observations</vt:lpstr>
      <vt:lpstr>Presentazione standard di PowerPoint</vt:lpstr>
      <vt:lpstr>Thank you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Previsione consumo bombola R134a</dc:title>
  <dc:creator>RoyHos</dc:creator>
  <cp:lastModifiedBy>matteo bonazzi</cp:lastModifiedBy>
  <cp:revision>68</cp:revision>
  <dcterms:created xsi:type="dcterms:W3CDTF">2018-02-28T08:58:10Z</dcterms:created>
  <dcterms:modified xsi:type="dcterms:W3CDTF">2019-03-04T18:20:02Z</dcterms:modified>
</cp:coreProperties>
</file>