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7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yio75 00" initials="K0" lastIdx="1" clrIdx="0">
    <p:extLst>
      <p:ext uri="{19B8F6BF-5375-455C-9EA6-DF929625EA0E}">
        <p15:presenceInfo xmlns:p15="http://schemas.microsoft.com/office/powerpoint/2012/main" userId="51efc1582e75b3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4"/>
  </p:normalViewPr>
  <p:slideViewPr>
    <p:cSldViewPr snapToGrid="0" snapToObjects="1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D289F-2963-4C11-909B-BBB53C1F49E2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F40F2-8E6F-4606-81DF-A81ADCCE91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04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F40F2-8E6F-4606-81DF-A81ADCCE910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15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3F9ECD3-B525-4CDE-A212-BC490B16DEB7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BE17-C67B-4D1B-B1A4-A8A47176F338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C018-B42F-426E-B49E-161BB7A57D0B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CBEE-1C00-4E5E-9A2B-5997FA65A031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F323-6414-4E0B-85F8-004383F877C0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ED92-6A13-4B03-AC09-A364B68988B9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1094-7A76-455A-B915-E4284D40F74C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913B-792A-431A-B79A-FCECE35FE397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2BF5-574A-4F6D-96CA-D4B249072C15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72B8-BEC6-40B0-9F35-404A9570A5CF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84B-29E8-40DD-B121-038CB0A2CDC2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CD66-2A64-4339-AFD6-FCCCFACF0E4D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0345-DE95-4846-B502-8D1E7F16EBCF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8AF-64F5-4E2A-BF2A-1DC1393E7720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FD0E-F7A3-4F19-B57A-C214904D084D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07BC-A4CA-41BD-AEB7-CAD792C71E54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18A-8394-431F-97D1-6C2F9FB2966D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A8EE85-6DA0-4F37-9186-DF185BC7FFCC}" type="datetime1">
              <a:rPr lang="en-US" smtClean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4E1C11-5B89-E44C-A9B6-3513B067E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235" y="1964267"/>
            <a:ext cx="9949890" cy="2421464"/>
          </a:xfrm>
        </p:spPr>
        <p:txBody>
          <a:bodyPr>
            <a:normAutofit/>
          </a:bodyPr>
          <a:lstStyle/>
          <a:p>
            <a:pPr algn="just"/>
            <a:r>
              <a:rPr lang="it-IT" sz="44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A comparison between day and night cosmic muons flux</a:t>
            </a:r>
            <a:endParaRPr lang="it-IT" sz="4400" b="1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7689D01A-10E5-4944-8198-B887BA07B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9541" y="4775695"/>
            <a:ext cx="6090584" cy="1405467"/>
          </a:xfrm>
        </p:spPr>
        <p:txBody>
          <a:bodyPr>
            <a:normAutofit/>
          </a:bodyPr>
          <a:lstStyle/>
          <a:p>
            <a:pPr algn="l"/>
            <a:endParaRPr lang="it-IT" sz="2000" dirty="0" smtClean="0"/>
          </a:p>
          <a:p>
            <a:pPr algn="l"/>
            <a:r>
              <a:rPr lang="it-IT" sz="2000" dirty="0" smtClean="0"/>
              <a:t>U. Chiapasco, T. Mizzon</a:t>
            </a:r>
          </a:p>
          <a:p>
            <a:pPr algn="l"/>
            <a:r>
              <a:rPr lang="it-IT" sz="2000" dirty="0" smtClean="0"/>
              <a:t>Liceo scientifico Galileo Ferraris, Torino</a:t>
            </a:r>
            <a:endParaRPr lang="it-IT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399" y="6181162"/>
            <a:ext cx="4893958" cy="377825"/>
          </a:xfrm>
        </p:spPr>
        <p:txBody>
          <a:bodyPr/>
          <a:lstStyle/>
          <a:p>
            <a:r>
              <a:rPr lang="it-IT" dirty="0" smtClean="0"/>
              <a:t>10 Conferenza dei Progetti del Centro Fermi. Progetto EEE. Torino, 6/7/8 marzo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  <a:latin typeface="Copperplate Gothic Bold"/>
              </a:rPr>
              <a:t>results</a:t>
            </a:r>
            <a:endParaRPr lang="it-IT" b="1" dirty="0">
              <a:solidFill>
                <a:srgbClr val="FFC000"/>
              </a:solidFill>
              <a:latin typeface="Copperplate Goth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750663"/>
              </p:ext>
            </p:extLst>
          </p:nvPr>
        </p:nvGraphicFramePr>
        <p:xfrm>
          <a:off x="941293" y="2141538"/>
          <a:ext cx="10131425" cy="33583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8083"/>
                <a:gridCol w="1914487"/>
                <a:gridCol w="2026285"/>
                <a:gridCol w="2026285"/>
                <a:gridCol w="2026285"/>
              </a:tblGrid>
              <a:tr h="1180366"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Period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Day Interval</a:t>
                      </a:r>
                      <a:r>
                        <a:rPr lang="it-IT" baseline="0" dirty="0" smtClean="0"/>
                        <a:t> number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Night interval number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Day Normalized average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Night Normalized average</a:t>
                      </a:r>
                      <a:endParaRPr lang="it-IT" dirty="0"/>
                    </a:p>
                  </a:txBody>
                  <a:tcPr/>
                </a:tc>
              </a:tr>
              <a:tr h="1088971"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03/30/17-06/02/17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4638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2958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1,0013±0,0001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0,998±0,001</a:t>
                      </a:r>
                      <a:endParaRPr lang="it-IT" b="1" dirty="0"/>
                    </a:p>
                  </a:txBody>
                  <a:tcPr/>
                </a:tc>
              </a:tr>
              <a:tr h="1088971"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10/15/18-12/17/18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1914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4560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1,0073±0,0004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0,9969±0,0004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37683" y="6199438"/>
            <a:ext cx="7827659" cy="377825"/>
          </a:xfrm>
        </p:spPr>
        <p:txBody>
          <a:bodyPr/>
          <a:lstStyle/>
          <a:p>
            <a:pPr algn="ctr"/>
            <a:r>
              <a:rPr lang="it-IT" smtClean="0"/>
              <a:t>10 Conferenza dei Progetti del Centro Fermi. Progetto EEE. Torino, 6/7/8 marzo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69" y="1266017"/>
            <a:ext cx="8313169" cy="50031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1072" y="0"/>
            <a:ext cx="10131425" cy="1456267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Thanks for the attention !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5369" y="6235533"/>
            <a:ext cx="7827659" cy="377825"/>
          </a:xfrm>
        </p:spPr>
        <p:txBody>
          <a:bodyPr/>
          <a:lstStyle/>
          <a:p>
            <a:pPr algn="ctr"/>
            <a:r>
              <a:rPr lang="it-IT" dirty="0" smtClean="0"/>
              <a:t>10 Conferenza dei Progetti del Centro Fermi. Progetto EEE. Torino, 6/7/8 marzo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E678B95-7088-984A-B62E-E481D0C6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  <a:latin typeface="Copperplate Gothic Bold" panose="020E0705020206020404" pitchFamily="34" charset="0"/>
              </a:rPr>
              <a:t>Data source and </a:t>
            </a:r>
            <a:r>
              <a:rPr lang="it-IT" b="1" dirty="0" smtClean="0">
                <a:solidFill>
                  <a:srgbClr val="FFC000"/>
                </a:solidFill>
                <a:latin typeface="Copperplate Gothic Bold" panose="020E0705020206020404" pitchFamily="34" charset="0"/>
              </a:rPr>
              <a:t>file </a:t>
            </a:r>
            <a:r>
              <a:rPr lang="it-IT" b="1" dirty="0">
                <a:solidFill>
                  <a:srgbClr val="FFC000"/>
                </a:solidFill>
                <a:latin typeface="Copperplate Gothic Bold" panose="020E0705020206020404" pitchFamily="34" charset="0"/>
              </a:rPr>
              <a:t>format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B73299A-8BE2-484A-8433-696F24447CE8}"/>
              </a:ext>
            </a:extLst>
          </p:cNvPr>
          <p:cNvSpPr txBox="1"/>
          <p:nvPr/>
        </p:nvSpPr>
        <p:spPr>
          <a:xfrm>
            <a:off x="685801" y="2249214"/>
            <a:ext cx="101314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sz="2400" dirty="0">
                <a:latin typeface="Bookman Old Style" panose="020F0302020204030204" pitchFamily="34" charset="0"/>
              </a:rPr>
              <a:t>The </a:t>
            </a:r>
            <a:r>
              <a:rPr lang="en-GB" sz="2400" dirty="0" err="1" smtClean="0">
                <a:latin typeface="Bookman Old Style" panose="020F0302020204030204" pitchFamily="34" charset="0"/>
              </a:rPr>
              <a:t>Summary_trending</a:t>
            </a:r>
            <a:r>
              <a:rPr lang="en-GB" sz="2400" dirty="0" smtClean="0">
                <a:latin typeface="Bookman Old Style" panose="020F0302020204030204" pitchFamily="34" charset="0"/>
              </a:rPr>
              <a:t> </a:t>
            </a:r>
            <a:r>
              <a:rPr lang="en-GB" sz="2400" dirty="0">
                <a:latin typeface="Bookman Old Style" panose="020F0302020204030204" pitchFamily="34" charset="0"/>
              </a:rPr>
              <a:t>files have been taken from </a:t>
            </a:r>
            <a:r>
              <a:rPr lang="en-GB" sz="2400" dirty="0" smtClean="0">
                <a:latin typeface="Bookman Old Style" panose="020F0302020204030204" pitchFamily="34" charset="0"/>
              </a:rPr>
              <a:t>DQM.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sz="2400" dirty="0" smtClean="0">
              <a:latin typeface="Bookman Old Style" panose="020F030202020403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 smtClean="0">
                <a:latin typeface="Bookman Old Style" panose="020F0302020204030204" pitchFamily="34" charset="0"/>
              </a:rPr>
              <a:t>Telescope </a:t>
            </a:r>
            <a:r>
              <a:rPr lang="it-IT" sz="2400" dirty="0" smtClean="0">
                <a:latin typeface="Bookman Old Style" panose="020F0302020204030204" pitchFamily="34" charset="0"/>
              </a:rPr>
              <a:t>TORI-</a:t>
            </a:r>
            <a:r>
              <a:rPr lang="en-GB" sz="2400" dirty="0" smtClean="0">
                <a:latin typeface="Bookman Old Style" panose="020F0302020204030204" pitchFamily="34" charset="0"/>
              </a:rPr>
              <a:t>04.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sz="2400" dirty="0">
              <a:latin typeface="Bookman Old Style" panose="020F030202020403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>
                <a:latin typeface="Bookman Old Style" panose="020F0302020204030204" pitchFamily="34" charset="0"/>
              </a:rPr>
              <a:t>T</a:t>
            </a:r>
            <a:r>
              <a:rPr lang="en-GB" sz="2400" dirty="0" smtClean="0">
                <a:latin typeface="Bookman Old Style" panose="020F0302020204030204" pitchFamily="34" charset="0"/>
              </a:rPr>
              <a:t>hey </a:t>
            </a:r>
            <a:r>
              <a:rPr lang="en-GB" sz="2400" dirty="0">
                <a:latin typeface="Bookman Old Style" panose="020F0302020204030204" pitchFamily="34" charset="0"/>
              </a:rPr>
              <a:t>refer to the </a:t>
            </a:r>
            <a:r>
              <a:rPr lang="en-GB" sz="2400" dirty="0" smtClean="0">
                <a:latin typeface="Bookman Old Style" panose="020F0302020204030204" pitchFamily="34" charset="0"/>
              </a:rPr>
              <a:t>following periods:                            3/30/2017-6/02/2017 and 10/15/2018-12/17/2018.</a:t>
            </a:r>
            <a:r>
              <a:rPr lang="en-GB" sz="2400" dirty="0">
                <a:latin typeface="Bookman Old Style" panose="020F0302020204030204" pitchFamily="34" charset="0"/>
              </a:rPr>
              <a:t/>
            </a:r>
            <a:br>
              <a:rPr lang="en-GB" sz="2400" dirty="0">
                <a:latin typeface="Bookman Old Style" panose="020F0302020204030204" pitchFamily="34" charset="0"/>
              </a:rPr>
            </a:br>
            <a:endParaRPr lang="en-GB" sz="2400" dirty="0">
              <a:latin typeface="Bookman Old Style" panose="020F030202020403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 smtClean="0">
                <a:latin typeface="Bookman Old Style" panose="020F0302020204030204" pitchFamily="34" charset="0"/>
              </a:rPr>
              <a:t>The </a:t>
            </a:r>
            <a:r>
              <a:rPr lang="en-GB" sz="2400" dirty="0">
                <a:latin typeface="Bookman Old Style" panose="020F0302020204030204" pitchFamily="34" charset="0"/>
              </a:rPr>
              <a:t>files have been </a:t>
            </a:r>
            <a:r>
              <a:rPr lang="en-GB" sz="2400" dirty="0" smtClean="0">
                <a:latin typeface="Bookman Old Style" panose="020F0302020204030204" pitchFamily="34" charset="0"/>
              </a:rPr>
              <a:t>merged and relevant data for our analysis have been extracted by means of a </a:t>
            </a:r>
            <a:r>
              <a:rPr lang="en-GB" sz="2400" dirty="0">
                <a:latin typeface="Bookman Old Style" panose="020F0302020204030204" pitchFamily="34" charset="0"/>
              </a:rPr>
              <a:t>C</a:t>
            </a:r>
            <a:r>
              <a:rPr lang="en-GB" sz="2400" dirty="0" smtClean="0">
                <a:latin typeface="Bookman Old Style" panose="020F0302020204030204" pitchFamily="34" charset="0"/>
              </a:rPr>
              <a:t>++ program.</a:t>
            </a:r>
            <a:endParaRPr lang="en-GB" sz="2400" dirty="0">
              <a:latin typeface="Bookman Old Style" panose="020F0302020204030204" pitchFamily="34" charset="0"/>
            </a:endParaRPr>
          </a:p>
          <a:p>
            <a:endParaRPr lang="en-GB" sz="3200" dirty="0">
              <a:latin typeface="Bookman Old Style" panose="020F03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37683" y="6059487"/>
            <a:ext cx="7827659" cy="377825"/>
          </a:xfrm>
        </p:spPr>
        <p:txBody>
          <a:bodyPr/>
          <a:lstStyle/>
          <a:p>
            <a:pPr algn="ctr"/>
            <a:r>
              <a:rPr lang="it-IT" dirty="0" smtClean="0"/>
              <a:t>10 Conferenza dei Progetti del Centro Fermi. Progetto EEE. Torino, 6/7/8 marzo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0565E8-75C5-3C42-A5FC-A9203118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  <a:latin typeface="Copperplate Gothic Bold" panose="020E0705020206020404"/>
              </a:rPr>
              <a:t>The «</a:t>
            </a:r>
            <a:r>
              <a:rPr lang="it-IT" b="1" dirty="0" smtClean="0">
                <a:solidFill>
                  <a:srgbClr val="FFC000"/>
                </a:solidFill>
                <a:latin typeface="Copperplate Gothic Bold" panose="020E0705020206020404"/>
              </a:rPr>
              <a:t>converti.cpp» </a:t>
            </a:r>
            <a:r>
              <a:rPr lang="en-GB" b="1" dirty="0" smtClean="0">
                <a:solidFill>
                  <a:srgbClr val="FFC000"/>
                </a:solidFill>
                <a:latin typeface="Copperplate Gothic Bold" panose="020E0705020206020404"/>
              </a:rPr>
              <a:t>program</a:t>
            </a:r>
            <a:endParaRPr lang="en-GB" b="1" dirty="0">
              <a:solidFill>
                <a:srgbClr val="FFC000"/>
              </a:solidFill>
              <a:latin typeface="Copperplate Gothic Bold" panose="020E07050202060204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13C46ED-399F-7B4C-BBC2-B3E52772C528}"/>
              </a:ext>
            </a:extLst>
          </p:cNvPr>
          <p:cNvSpPr txBox="1"/>
          <p:nvPr/>
        </p:nvSpPr>
        <p:spPr>
          <a:xfrm>
            <a:off x="685801" y="1921483"/>
            <a:ext cx="109055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sz="2000" dirty="0">
                <a:latin typeface="Bookman Old Style" panose="02050604050505020204" pitchFamily="18" charset="0"/>
              </a:rPr>
              <a:t>This program </a:t>
            </a:r>
            <a:r>
              <a:rPr lang="en-GB" sz="2000" dirty="0" smtClean="0">
                <a:latin typeface="Bookman Old Style" panose="02050604050505020204" pitchFamily="18" charset="0"/>
              </a:rPr>
              <a:t>merges successive Summary_trending.csv files and remove redundant data.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sz="2000" dirty="0" smtClean="0">
                <a:latin typeface="Bookman Old Style" panose="02050604050505020204" pitchFamily="18" charset="0"/>
              </a:rPr>
              <a:t>It selects the following data : </a:t>
            </a:r>
            <a:r>
              <a:rPr lang="en-GB" sz="2000" dirty="0" err="1" smtClean="0">
                <a:latin typeface="Bookman Old Style" panose="02050604050505020204" pitchFamily="18" charset="0"/>
              </a:rPr>
              <a:t>Bin_start</a:t>
            </a:r>
            <a:r>
              <a:rPr lang="en-GB" sz="2000" dirty="0" smtClean="0">
                <a:latin typeface="Bookman Old Style" panose="02050604050505020204" pitchFamily="18" charset="0"/>
              </a:rPr>
              <a:t>, </a:t>
            </a:r>
            <a:r>
              <a:rPr lang="en-GB" sz="2000" dirty="0" err="1" smtClean="0">
                <a:latin typeface="Bookman Old Style" panose="02050604050505020204" pitchFamily="18" charset="0"/>
              </a:rPr>
              <a:t>Bin_stop</a:t>
            </a:r>
            <a:r>
              <a:rPr lang="en-GB" sz="2000" dirty="0" smtClean="0">
                <a:latin typeface="Bookman Old Style" panose="02050604050505020204" pitchFamily="18" charset="0"/>
              </a:rPr>
              <a:t>, </a:t>
            </a:r>
            <a:r>
              <a:rPr lang="en-GB" sz="2000" dirty="0" err="1" smtClean="0">
                <a:latin typeface="Bookman Old Style" panose="02050604050505020204" pitchFamily="18" charset="0"/>
              </a:rPr>
              <a:t>Track_events</a:t>
            </a:r>
            <a:r>
              <a:rPr lang="en-GB" sz="2000" dirty="0" smtClean="0">
                <a:latin typeface="Bookman Old Style" panose="02050604050505020204" pitchFamily="18" charset="0"/>
              </a:rPr>
              <a:t>, </a:t>
            </a:r>
            <a:r>
              <a:rPr lang="en-GB" sz="2000" dirty="0" err="1" smtClean="0">
                <a:latin typeface="Bookman Old Style" panose="02050604050505020204" pitchFamily="18" charset="0"/>
              </a:rPr>
              <a:t>Err_track_events</a:t>
            </a:r>
            <a:r>
              <a:rPr lang="en-GB" sz="2000" dirty="0" smtClean="0">
                <a:latin typeface="Bookman Old Style" panose="02050604050505020204" pitchFamily="18" charset="0"/>
              </a:rPr>
              <a:t>, Pressure, </a:t>
            </a:r>
            <a:r>
              <a:rPr lang="en-GB" sz="2000" dirty="0" err="1" smtClean="0">
                <a:latin typeface="Bookman Old Style" panose="02050604050505020204" pitchFamily="18" charset="0"/>
              </a:rPr>
              <a:t>Outdoor_temp</a:t>
            </a:r>
            <a:r>
              <a:rPr lang="en-GB" sz="2000" dirty="0" smtClean="0">
                <a:latin typeface="Bookman Old Style" panose="02050604050505020204" pitchFamily="18" charset="0"/>
              </a:rPr>
              <a:t>, </a:t>
            </a:r>
            <a:r>
              <a:rPr lang="en-GB" sz="2000" dirty="0" err="1" smtClean="0">
                <a:latin typeface="Bookman Old Style" panose="02050604050505020204" pitchFamily="18" charset="0"/>
              </a:rPr>
              <a:t>Run_ID</a:t>
            </a:r>
            <a:r>
              <a:rPr lang="en-GB" sz="2000" dirty="0" smtClean="0">
                <a:latin typeface="Bookman Old Style" panose="02050604050505020204" pitchFamily="18" charset="0"/>
              </a:rPr>
              <a:t>.</a:t>
            </a:r>
          </a:p>
          <a:p>
            <a:endParaRPr lang="en-GB" sz="20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sz="2000" dirty="0" smtClean="0">
                <a:latin typeface="Bookman Old Style" panose="02050604050505020204" pitchFamily="18" charset="0"/>
              </a:rPr>
              <a:t>It fills </a:t>
            </a:r>
            <a:r>
              <a:rPr lang="en-GB" sz="2000" dirty="0">
                <a:latin typeface="Bookman Old Style" panose="02050604050505020204" pitchFamily="18" charset="0"/>
              </a:rPr>
              <a:t>the gaps between the </a:t>
            </a:r>
            <a:r>
              <a:rPr lang="en-GB" sz="2000" dirty="0" smtClean="0">
                <a:latin typeface="Bookman Old Style" panose="02050604050505020204" pitchFamily="18" charset="0"/>
              </a:rPr>
              <a:t>runs </a:t>
            </a:r>
            <a:r>
              <a:rPr lang="en-GB" sz="2000" dirty="0">
                <a:latin typeface="Bookman Old Style" panose="02050604050505020204" pitchFamily="18" charset="0"/>
              </a:rPr>
              <a:t>with the missing </a:t>
            </a:r>
            <a:r>
              <a:rPr lang="en-GB" sz="2000" dirty="0" smtClean="0">
                <a:latin typeface="Bookman Old Style" panose="02050604050505020204" pitchFamily="18" charset="0"/>
              </a:rPr>
              <a:t>seconds .</a:t>
            </a:r>
            <a:endParaRPr lang="en-GB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GB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sz="2000" dirty="0" smtClean="0">
                <a:latin typeface="Bookman Old Style" panose="02050604050505020204" pitchFamily="18" charset="0"/>
              </a:rPr>
              <a:t>It allows </a:t>
            </a:r>
            <a:r>
              <a:rPr lang="en-GB" sz="2000" dirty="0">
                <a:latin typeface="Bookman Old Style" panose="02050604050505020204" pitchFamily="18" charset="0"/>
              </a:rPr>
              <a:t>to integrate </a:t>
            </a:r>
            <a:r>
              <a:rPr lang="en-GB" sz="2000" dirty="0" smtClean="0">
                <a:latin typeface="Bookman Old Style" panose="02050604050505020204" pitchFamily="18" charset="0"/>
              </a:rPr>
              <a:t>data </a:t>
            </a:r>
            <a:r>
              <a:rPr lang="en-GB" sz="2000" dirty="0">
                <a:latin typeface="Bookman Old Style" panose="02050604050505020204" pitchFamily="18" charset="0"/>
              </a:rPr>
              <a:t>every 10/60 </a:t>
            </a:r>
            <a:r>
              <a:rPr lang="en-GB" sz="2000" dirty="0" smtClean="0">
                <a:latin typeface="Bookman Old Style" panose="02050604050505020204" pitchFamily="18" charset="0"/>
              </a:rPr>
              <a:t>minutes.</a:t>
            </a:r>
            <a:endParaRPr lang="en-GB" sz="2000" dirty="0">
              <a:latin typeface="Bookman Old Style" panose="02050604050505020204" pitchFamily="18" charset="0"/>
            </a:endParaRPr>
          </a:p>
          <a:p>
            <a:endParaRPr lang="en-GB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sz="2000" dirty="0">
                <a:latin typeface="Bookman Old Style" panose="02050604050505020204" pitchFamily="18" charset="0"/>
              </a:rPr>
              <a:t>It is possible to calculate the moving average </a:t>
            </a:r>
            <a:r>
              <a:rPr lang="en-GB" sz="2000" dirty="0" smtClean="0">
                <a:latin typeface="Bookman Old Style" panose="02050604050505020204" pitchFamily="18" charset="0"/>
              </a:rPr>
              <a:t>for </a:t>
            </a:r>
            <a:r>
              <a:rPr lang="en-GB" sz="2000" dirty="0">
                <a:latin typeface="Bookman Old Style" panose="02050604050505020204" pitchFamily="18" charset="0"/>
              </a:rPr>
              <a:t>an odd number of </a:t>
            </a:r>
            <a:r>
              <a:rPr lang="en-GB" sz="2000" dirty="0" smtClean="0">
                <a:latin typeface="Bookman Old Style" panose="02050604050505020204" pitchFamily="18" charset="0"/>
              </a:rPr>
              <a:t>values.</a:t>
            </a:r>
            <a:endParaRPr lang="en-GB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GB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sz="2000" dirty="0">
                <a:latin typeface="Bookman Old Style" panose="02050604050505020204" pitchFamily="18" charset="0"/>
              </a:rPr>
              <a:t>M</a:t>
            </a:r>
            <a:r>
              <a:rPr lang="en-GB" sz="2000" dirty="0" smtClean="0">
                <a:latin typeface="Bookman Old Style" panose="02050604050505020204" pitchFamily="18" charset="0"/>
              </a:rPr>
              <a:t>oving </a:t>
            </a:r>
            <a:r>
              <a:rPr lang="en-GB" sz="2000" dirty="0">
                <a:latin typeface="Bookman Old Style" panose="02050604050505020204" pitchFamily="18" charset="0"/>
              </a:rPr>
              <a:t>average has been calculated </a:t>
            </a:r>
            <a:r>
              <a:rPr lang="en-GB" sz="2000" dirty="0" smtClean="0">
                <a:latin typeface="Bookman Old Style" panose="02050604050505020204" pitchFamily="18" charset="0"/>
              </a:rPr>
              <a:t>over 5 values (10 min) or 3 values (1 hour).</a:t>
            </a:r>
            <a:endParaRPr lang="en-GB" sz="2000" dirty="0">
              <a:latin typeface="Bookman Old Style" panose="020506040505050202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37683" y="6059487"/>
            <a:ext cx="7827659" cy="377825"/>
          </a:xfrm>
        </p:spPr>
        <p:txBody>
          <a:bodyPr/>
          <a:lstStyle/>
          <a:p>
            <a:pPr algn="ctr"/>
            <a:r>
              <a:rPr lang="it-IT" dirty="0" smtClean="0"/>
              <a:t>10 Conferenza dei Progetti del Centro Fermi. Progetto EEE. Torino, 6/7/8 marzo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E18B876-B41D-3641-8A95-2134B854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  <a:latin typeface="Copperplate Gothic Bold"/>
              </a:rPr>
              <a:t>Track_Events - pressure ComparisoN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  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755E6377-6B89-5549-86D8-116630D12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696" y="1993260"/>
            <a:ext cx="9348530" cy="394992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33337" y="6059487"/>
            <a:ext cx="7827659" cy="377825"/>
          </a:xfrm>
        </p:spPr>
        <p:txBody>
          <a:bodyPr/>
          <a:lstStyle/>
          <a:p>
            <a:pPr algn="ctr"/>
            <a:r>
              <a:rPr lang="it-IT" dirty="0" smtClean="0"/>
              <a:t>10 Conferenza dei Progetti del Centro Fermi. Progetto EEE. Torino, 6/7/8 marzo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2F34B1-CF0C-6548-B6FB-54C84DC0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  <a:latin typeface="Copperplate Gothic Bold"/>
              </a:rPr>
              <a:t>barometric coefficient calculation and data </a:t>
            </a:r>
            <a:r>
              <a:rPr lang="en-GB" b="1" dirty="0" smtClean="0">
                <a:solidFill>
                  <a:srgbClr val="FFC000"/>
                </a:solidFill>
                <a:latin typeface="Copperplate Gothic Bold"/>
              </a:rPr>
              <a:t>correction</a:t>
            </a:r>
            <a:r>
              <a:rPr lang="it-IT" b="1" dirty="0" smtClean="0">
                <a:solidFill>
                  <a:srgbClr val="FFC000"/>
                </a:solidFill>
                <a:latin typeface="Copperplate Gothic Bold"/>
              </a:rPr>
              <a:t> </a:t>
            </a:r>
            <a:endParaRPr lang="it-IT" b="1" dirty="0">
              <a:solidFill>
                <a:srgbClr val="FFC000"/>
              </a:solidFill>
              <a:latin typeface="Copperplate Gothic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F80176EE-188B-8340-B508-54E6AED15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1577" y="2176915"/>
                <a:ext cx="5392269" cy="431801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it-IT" sz="2400" dirty="0" smtClean="0">
                    <a:latin typeface="Bookman Old Style" panose="02050604050505020204" pitchFamily="18" charset="0"/>
                  </a:rPr>
                  <a:t>This  C++ program calculates the</a:t>
                </a:r>
                <a:r>
                  <a:rPr lang="it-IT" sz="2400" dirty="0">
                    <a:latin typeface="Bookman Old Style" panose="02050604050505020204" pitchFamily="18" charset="0"/>
                  </a:rPr>
                  <a:t> </a:t>
                </a:r>
                <a:r>
                  <a:rPr lang="it-IT" sz="2400" dirty="0" smtClean="0">
                    <a:latin typeface="Bookman Old Style" panose="02050604050505020204" pitchFamily="18" charset="0"/>
                  </a:rPr>
                  <a:t>Barometric coefficient  Kp by means of least square method using the following relation.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sz="2000" dirty="0"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it-IT" sz="2400" dirty="0" smtClean="0">
                    <a:latin typeface="Bookman Old Style" panose="02050604050505020204" pitchFamily="18" charset="0"/>
                  </a:rPr>
                  <a:t> and it corrects track_events and their uncertainties.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sz="2600" dirty="0" smtClean="0"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it-IT" sz="26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80176EE-188B-8340-B508-54E6AED15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577" y="2176915"/>
                <a:ext cx="5392269" cy="4318014"/>
              </a:xfrm>
              <a:blipFill rotWithShape="0">
                <a:blip r:embed="rId3"/>
                <a:stretch>
                  <a:fillRect l="-1584" t="-1836" r="-29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0" y="2378621"/>
            <a:ext cx="5890009" cy="35246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7683" y="6117104"/>
            <a:ext cx="7827659" cy="377825"/>
          </a:xfrm>
        </p:spPr>
        <p:txBody>
          <a:bodyPr/>
          <a:lstStyle/>
          <a:p>
            <a:pPr algn="ctr"/>
            <a:r>
              <a:rPr lang="it-IT" dirty="0" smtClean="0"/>
              <a:t>10 Conferenza dei Progetti del Centro Fermi. Progetto EEE. Torino, 6/7/8 marzo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712229-AAA7-FD48-96EE-4E1368E1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  <a:latin typeface="Copperplate Gothic Bold"/>
              </a:rPr>
              <a:t>Detected Problems</a:t>
            </a:r>
            <a:endParaRPr lang="it-IT" b="1" dirty="0">
              <a:solidFill>
                <a:srgbClr val="FFC000"/>
              </a:solidFill>
              <a:latin typeface="Copperplate Gothic Bold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B34264B-A15E-9747-A203-6C41229103D8}"/>
              </a:ext>
            </a:extLst>
          </p:cNvPr>
          <p:cNvSpPr txBox="1"/>
          <p:nvPr/>
        </p:nvSpPr>
        <p:spPr>
          <a:xfrm>
            <a:off x="618565" y="1935259"/>
            <a:ext cx="441063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Bookman Old Style" panose="02050604050505020204" pitchFamily="18" charset="0"/>
              </a:rPr>
              <a:t>Firstly we corrected data on a weekly basis. The </a:t>
            </a:r>
            <a:r>
              <a:rPr lang="en-GB" sz="2200" dirty="0">
                <a:latin typeface="Bookman Old Style" panose="02050604050505020204" pitchFamily="18" charset="0"/>
              </a:rPr>
              <a:t>analysis has highlighted a considerable discontinuity in the data around may 13</a:t>
            </a:r>
            <a:r>
              <a:rPr lang="en-GB" sz="2200" baseline="30000" dirty="0">
                <a:latin typeface="Bookman Old Style" panose="02050604050505020204" pitchFamily="18" charset="0"/>
              </a:rPr>
              <a:t>th</a:t>
            </a:r>
            <a:r>
              <a:rPr lang="en-GB" sz="2200" dirty="0">
                <a:latin typeface="Bookman Old Style" panose="02050604050505020204" pitchFamily="18" charset="0"/>
              </a:rPr>
              <a:t> </a:t>
            </a:r>
            <a:endParaRPr lang="en-GB" sz="22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2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Bookman Old Style" panose="02050604050505020204" pitchFamily="18" charset="0"/>
              </a:rPr>
              <a:t>The barometric coefficient changes in a consistent way.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200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Bookman Old Style" panose="02050604050505020204" pitchFamily="18" charset="0"/>
              </a:rPr>
              <a:t>So we </a:t>
            </a:r>
            <a:r>
              <a:rPr lang="en-GB" sz="2200" dirty="0">
                <a:latin typeface="Bookman Old Style" panose="02050604050505020204" pitchFamily="18" charset="0"/>
              </a:rPr>
              <a:t>proceeded to </a:t>
            </a:r>
            <a:r>
              <a:rPr lang="en-GB" sz="2200" dirty="0" smtClean="0">
                <a:latin typeface="Bookman Old Style" panose="02050604050505020204" pitchFamily="18" charset="0"/>
              </a:rPr>
              <a:t>correct data on the overall period (nine weeks).</a:t>
            </a:r>
            <a:endParaRPr lang="en-GB" sz="2200" dirty="0">
              <a:latin typeface="Bookman Old Style" panose="02050604050505020204" pitchFamily="18" charset="0"/>
            </a:endParaRPr>
          </a:p>
          <a:p>
            <a:endParaRPr lang="en-GB" baseline="30000" dirty="0"/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0211FCC0-1E32-8F43-BBC2-4D8FDF840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871" y="2375150"/>
            <a:ext cx="6812866" cy="32457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37683" y="6222771"/>
            <a:ext cx="7827659" cy="377825"/>
          </a:xfrm>
        </p:spPr>
        <p:txBody>
          <a:bodyPr/>
          <a:lstStyle/>
          <a:p>
            <a:pPr algn="ctr"/>
            <a:r>
              <a:rPr lang="it-IT" dirty="0" smtClean="0"/>
              <a:t>10 Conferenza dei Progetti del Centro Fermi. Progetto EEE. Torino, 6/7/8 marzo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DD09223-F899-CB48-9AC9-D6DF95520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011" y="1004552"/>
            <a:ext cx="3680885" cy="146819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GB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82" y="1456185"/>
            <a:ext cx="6696997" cy="403071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57400" y="6147301"/>
            <a:ext cx="7827659" cy="377825"/>
          </a:xfrm>
        </p:spPr>
        <p:txBody>
          <a:bodyPr/>
          <a:lstStyle/>
          <a:p>
            <a:pPr algn="ctr"/>
            <a:r>
              <a:rPr lang="it-IT" dirty="0" smtClean="0"/>
              <a:t>10 Conferenza dei Progetti del Centro Fermi. Progetto EEE. Torino, 6/7/8 marzo 2019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725873"/>
              </p:ext>
            </p:extLst>
          </p:nvPr>
        </p:nvGraphicFramePr>
        <p:xfrm>
          <a:off x="264695" y="989384"/>
          <a:ext cx="4860760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3589"/>
                <a:gridCol w="1531327"/>
                <a:gridCol w="1323473"/>
                <a:gridCol w="902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time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Kp [hPa</a:t>
                      </a:r>
                      <a:r>
                        <a:rPr lang="it-IT" baseline="30000" smtClean="0"/>
                        <a:t>-1</a:t>
                      </a:r>
                      <a:r>
                        <a:rPr lang="it-IT" smtClean="0"/>
                        <a:t>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q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03/31-04/07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-0.00269±0.00006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0.0000±0.0002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-0.8348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04/07-04/15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-0.00335±0.00003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-0.0000±0.0001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-0.9659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04/15-04/22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-0.00343±0.00004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0.0000±0.0002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-0.9421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04/22-04/29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-0.00308±0.00002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0.0000±0.0001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-0.9839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04/29-05/06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-0.00324±0.00007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-0.0000±0.0001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-0.8118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05/05-05/13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-0.00295±0.00006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0.0000±0.0001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-0.8531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05/13-05/20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-0.00352±0.00004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0.0000±0.0002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-0.9556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05/20-05/27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-0.00316±0.00008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-0.0000±0.0002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-0.7857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05/20-06/02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-0.00276±0.00007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-0.0000±0.0001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-0.7998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22445"/>
              </p:ext>
            </p:extLst>
          </p:nvPr>
        </p:nvGraphicFramePr>
        <p:xfrm>
          <a:off x="264695" y="4930642"/>
          <a:ext cx="486076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6905"/>
                <a:gridCol w="1540042"/>
                <a:gridCol w="1299411"/>
                <a:gridCol w="914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time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Kp [hPa</a:t>
                      </a:r>
                      <a:r>
                        <a:rPr lang="it-IT" baseline="30000" smtClean="0"/>
                        <a:t>-1</a:t>
                      </a:r>
                      <a:r>
                        <a:rPr lang="it-IT" smtClean="0"/>
                        <a:t>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q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03/31-06/02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-0.00319±0.00003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0.0000±0.0001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-0.9148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03/31-06/02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-0.00295±0.00003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0.0000±0.0002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-0.9326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46767" y="5666876"/>
            <a:ext cx="1194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1 hour</a:t>
            </a:r>
            <a:endParaRPr lang="it-IT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13416" y="5859378"/>
            <a:ext cx="3850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6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6715A2F-C914-7149-BE1D-29210A0E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Copperplate Gothic Bold"/>
              </a:rPr>
              <a:t>Solar wind and muon flux comparison</a:t>
            </a:r>
            <a:endParaRPr lang="it-IT" b="1" dirty="0">
              <a:solidFill>
                <a:srgbClr val="FFC000"/>
              </a:solidFill>
              <a:latin typeface="Copperplate Gothic Bold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2186890"/>
            <a:ext cx="5894786" cy="24657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5" y="3801976"/>
            <a:ext cx="5979464" cy="24742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55689" y="2899581"/>
            <a:ext cx="1147202" cy="123289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240" y="4528117"/>
            <a:ext cx="1182727" cy="126198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87734" y="3765176"/>
            <a:ext cx="4910506" cy="119678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29157" y="6308788"/>
            <a:ext cx="7827659" cy="377825"/>
          </a:xfrm>
        </p:spPr>
        <p:txBody>
          <a:bodyPr/>
          <a:lstStyle/>
          <a:p>
            <a:pPr algn="ctr"/>
            <a:r>
              <a:rPr lang="it-IT" dirty="0" smtClean="0"/>
              <a:t>10 Conferenza dei Progetti del Centro Fermi. Progetto EEE. Torino, 6/7/8 marzo 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40" y="1532965"/>
            <a:ext cx="3519237" cy="20574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5" idx="0"/>
          </p:cNvCxnSpPr>
          <p:nvPr/>
        </p:nvCxnSpPr>
        <p:spPr>
          <a:xfrm flipV="1">
            <a:off x="8489604" y="2899581"/>
            <a:ext cx="1286408" cy="16285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85802" y="772732"/>
            <a:ext cx="9681692" cy="1293135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Copperplate Gothic Bold"/>
              </a:rPr>
              <a:t>DAY-NIGHT PROGRAM </a:t>
            </a:r>
            <a:endParaRPr lang="it-IT" b="1" dirty="0">
              <a:solidFill>
                <a:srgbClr val="FFC000"/>
              </a:solidFill>
              <a:latin typeface="Copperplate Gothic Bold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Bookman Old Style" panose="02050604050505020204" pitchFamily="18" charset="0"/>
              </a:rPr>
              <a:t>NotteGiorno.cpp program calculates the average of the muon flux integrated over 10 minutes and corrected by the atmospheric pressure contribution.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Bookman Old Style" panose="02050604050505020204" pitchFamily="18" charset="0"/>
              </a:rPr>
              <a:t>It normalizes muon </a:t>
            </a:r>
            <a:r>
              <a:rPr lang="it-IT" sz="2400" smtClean="0">
                <a:latin typeface="Bookman Old Style" panose="02050604050505020204" pitchFamily="18" charset="0"/>
              </a:rPr>
              <a:t>flux data to its mean value.</a:t>
            </a:r>
            <a:endParaRPr lang="it-IT" sz="2400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Bookman Old Style" panose="02050604050505020204" pitchFamily="18" charset="0"/>
              </a:rPr>
              <a:t>It compares the average time of each interval  with the dawn and sunset times of  that  period.  </a:t>
            </a:r>
            <a:endParaRPr lang="it-IT" sz="24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2400" dirty="0">
                <a:latin typeface="Bookman Old Style" panose="02050604050505020204" pitchFamily="18" charset="0"/>
              </a:rPr>
              <a:t>I</a:t>
            </a:r>
            <a:r>
              <a:rPr lang="it-IT" sz="2400" dirty="0" smtClean="0">
                <a:latin typeface="Bookman Old Style" panose="02050604050505020204" pitchFamily="18" charset="0"/>
              </a:rPr>
              <a:t>t calculates the number of day and night intervals, the normalized day and data flux averages and their uncertainties.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37683" y="6235533"/>
            <a:ext cx="7827659" cy="377825"/>
          </a:xfrm>
        </p:spPr>
        <p:txBody>
          <a:bodyPr/>
          <a:lstStyle/>
          <a:p>
            <a:pPr algn="ctr"/>
            <a:r>
              <a:rPr lang="it-IT" dirty="0" smtClean="0"/>
              <a:t>10 Conferenza dei Progetti del Centro Fermi. Progetto EEE. Torino, 6/7/8 marzo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Celestiale</Template>
  <TotalTime>414</TotalTime>
  <Words>589</Words>
  <Application>Microsoft Office PowerPoint</Application>
  <PresentationFormat>Widescreen</PresentationFormat>
  <Paragraphs>138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Cambria Math</vt:lpstr>
      <vt:lpstr>Copperplate Gothic Bold</vt:lpstr>
      <vt:lpstr>Garamond</vt:lpstr>
      <vt:lpstr>Wingdings</vt:lpstr>
      <vt:lpstr>Celestiale</vt:lpstr>
      <vt:lpstr>A comparison between day and night cosmic muons flux</vt:lpstr>
      <vt:lpstr>Data source and file format </vt:lpstr>
      <vt:lpstr>The «converti.cpp» program</vt:lpstr>
      <vt:lpstr>Track_Events - pressure ComparisoN   </vt:lpstr>
      <vt:lpstr>barometric coefficient calculation and data correction </vt:lpstr>
      <vt:lpstr>Detected Problems</vt:lpstr>
      <vt:lpstr>PowerPoint Presentation</vt:lpstr>
      <vt:lpstr>Solar wind and muon flux comparison</vt:lpstr>
      <vt:lpstr>DAY-NIGHT PROGRAM </vt:lpstr>
      <vt:lpstr>results</vt:lpstr>
      <vt:lpstr>Thanks for the attention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Borgarelli</dc:creator>
  <cp:lastModifiedBy>Ermanno</cp:lastModifiedBy>
  <cp:revision>55</cp:revision>
  <dcterms:created xsi:type="dcterms:W3CDTF">2019-02-23T08:48:27Z</dcterms:created>
  <dcterms:modified xsi:type="dcterms:W3CDTF">2019-03-03T21:22:01Z</dcterms:modified>
</cp:coreProperties>
</file>