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mp4" ContentType="video/mp4"/>
  <Default Extension="xlsx" ContentType="application/vnd.openxmlformats-officedocument.spreadsheetml.sheet"/>
  <Default Extension="emf" ContentType="image/x-emf"/>
  <Default Extension="vml" ContentType="application/vnd.openxmlformats-officedocument.vmlDrawing"/>
  <Default Extension="rels" ContentType="application/vnd.openxmlformats-package.relationships+xml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5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6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6" r:id="rId1"/>
  </p:sldMasterIdLst>
  <p:notesMasterIdLst>
    <p:notesMasterId r:id="rId31"/>
  </p:notesMasterIdLst>
  <p:handoutMasterIdLst>
    <p:handoutMasterId r:id="rId32"/>
  </p:handoutMasterIdLst>
  <p:sldIdLst>
    <p:sldId id="256" r:id="rId2"/>
    <p:sldId id="268" r:id="rId3"/>
    <p:sldId id="302" r:id="rId4"/>
    <p:sldId id="303" r:id="rId5"/>
    <p:sldId id="270" r:id="rId6"/>
    <p:sldId id="271" r:id="rId7"/>
    <p:sldId id="273" r:id="rId8"/>
    <p:sldId id="275" r:id="rId9"/>
    <p:sldId id="280" r:id="rId10"/>
    <p:sldId id="283" r:id="rId11"/>
    <p:sldId id="285" r:id="rId12"/>
    <p:sldId id="306" r:id="rId13"/>
    <p:sldId id="279" r:id="rId14"/>
    <p:sldId id="290" r:id="rId15"/>
    <p:sldId id="293" r:id="rId16"/>
    <p:sldId id="294" r:id="rId17"/>
    <p:sldId id="274" r:id="rId18"/>
    <p:sldId id="292" r:id="rId19"/>
    <p:sldId id="260" r:id="rId20"/>
    <p:sldId id="296" r:id="rId21"/>
    <p:sldId id="295" r:id="rId22"/>
    <p:sldId id="258" r:id="rId23"/>
    <p:sldId id="297" r:id="rId24"/>
    <p:sldId id="298" r:id="rId25"/>
    <p:sldId id="299" r:id="rId26"/>
    <p:sldId id="300" r:id="rId27"/>
    <p:sldId id="304" r:id="rId28"/>
    <p:sldId id="305" r:id="rId29"/>
    <p:sldId id="287" r:id="rId30"/>
  </p:sldIdLst>
  <p:sldSz cx="18288000" cy="10287000"/>
  <p:notesSz cx="6858000" cy="9144000"/>
  <p:defaultTextStyle>
    <a:defPPr>
      <a:defRPr lang="it-IT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8422"/>
    <a:srgbClr val="0086BD"/>
    <a:srgbClr val="095C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27" autoAdjust="0"/>
    <p:restoredTop sz="86872" autoAdjust="0"/>
  </p:normalViewPr>
  <p:slideViewPr>
    <p:cSldViewPr snapToGrid="0" showGuides="1">
      <p:cViewPr>
        <p:scale>
          <a:sx n="91" d="100"/>
          <a:sy n="91" d="100"/>
        </p:scale>
        <p:origin x="1064" y="464"/>
      </p:cViewPr>
      <p:guideLst>
        <p:guide orient="horz" pos="3240"/>
        <p:guide pos="57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6" d="100"/>
          <a:sy n="86" d="100"/>
        </p:scale>
        <p:origin x="3096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-Arbeitsblatt1.xlsx"/></Relationships>
</file>

<file path=ppt/charts/_rels/chart10.xml.rels><?xml version="1.0" encoding="UTF-8" standalone="yes"?>
<Relationships xmlns="http://schemas.openxmlformats.org/package/2006/relationships"><Relationship Id="rId1" Type="http://schemas.microsoft.com/office/2011/relationships/chartStyle" Target="style10.xml"/><Relationship Id="rId2" Type="http://schemas.microsoft.com/office/2011/relationships/chartColorStyle" Target="colors10.xml"/><Relationship Id="rId3" Type="http://schemas.openxmlformats.org/officeDocument/2006/relationships/package" Target="../embeddings/Microsoft_Excel-Arbeitsblatt10.xlsx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Microsoft_Excel-Arbeitsblatt2.xlsx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package" Target="../embeddings/Microsoft_Excel-Arbeitsblatt3.xlsx"/></Relationships>
</file>

<file path=ppt/charts/_rels/chart4.xml.rels><?xml version="1.0" encoding="UTF-8" standalone="yes"?>
<Relationships xmlns="http://schemas.openxmlformats.org/package/2006/relationships"><Relationship Id="rId1" Type="http://schemas.microsoft.com/office/2011/relationships/chartStyle" Target="style4.xml"/><Relationship Id="rId2" Type="http://schemas.microsoft.com/office/2011/relationships/chartColorStyle" Target="colors4.xml"/><Relationship Id="rId3" Type="http://schemas.openxmlformats.org/officeDocument/2006/relationships/package" Target="../embeddings/Microsoft_Excel-Arbeitsblatt4.xlsx"/></Relationships>
</file>

<file path=ppt/charts/_rels/chart5.xml.rels><?xml version="1.0" encoding="UTF-8" standalone="yes"?>
<Relationships xmlns="http://schemas.openxmlformats.org/package/2006/relationships"><Relationship Id="rId1" Type="http://schemas.microsoft.com/office/2011/relationships/chartStyle" Target="style5.xml"/><Relationship Id="rId2" Type="http://schemas.microsoft.com/office/2011/relationships/chartColorStyle" Target="colors5.xml"/><Relationship Id="rId3" Type="http://schemas.openxmlformats.org/officeDocument/2006/relationships/package" Target="../embeddings/Microsoft_Excel-Arbeitsblatt5.xlsx"/></Relationships>
</file>

<file path=ppt/charts/_rels/chart6.xml.rels><?xml version="1.0" encoding="UTF-8" standalone="yes"?>
<Relationships xmlns="http://schemas.openxmlformats.org/package/2006/relationships"><Relationship Id="rId1" Type="http://schemas.microsoft.com/office/2011/relationships/chartStyle" Target="style6.xml"/><Relationship Id="rId2" Type="http://schemas.microsoft.com/office/2011/relationships/chartColorStyle" Target="colors6.xml"/><Relationship Id="rId3" Type="http://schemas.openxmlformats.org/officeDocument/2006/relationships/package" Target="../embeddings/Microsoft_Excel-Arbeitsblatt6.xlsx"/></Relationships>
</file>

<file path=ppt/charts/_rels/chart7.xml.rels><?xml version="1.0" encoding="UTF-8" standalone="yes"?>
<Relationships xmlns="http://schemas.openxmlformats.org/package/2006/relationships"><Relationship Id="rId1" Type="http://schemas.microsoft.com/office/2011/relationships/chartStyle" Target="style7.xml"/><Relationship Id="rId2" Type="http://schemas.microsoft.com/office/2011/relationships/chartColorStyle" Target="colors7.xml"/><Relationship Id="rId3" Type="http://schemas.openxmlformats.org/officeDocument/2006/relationships/package" Target="../embeddings/Microsoft_Excel-Arbeitsblatt7.xlsx"/></Relationships>
</file>

<file path=ppt/charts/_rels/chart8.xml.rels><?xml version="1.0" encoding="UTF-8" standalone="yes"?>
<Relationships xmlns="http://schemas.openxmlformats.org/package/2006/relationships"><Relationship Id="rId1" Type="http://schemas.microsoft.com/office/2011/relationships/chartStyle" Target="style8.xml"/><Relationship Id="rId2" Type="http://schemas.microsoft.com/office/2011/relationships/chartColorStyle" Target="colors8.xml"/><Relationship Id="rId3" Type="http://schemas.openxmlformats.org/officeDocument/2006/relationships/package" Target="../embeddings/Microsoft_Excel-Arbeitsblatt8.xlsx"/></Relationships>
</file>

<file path=ppt/charts/_rels/chart9.xml.rels><?xml version="1.0" encoding="UTF-8" standalone="yes"?>
<Relationships xmlns="http://schemas.openxmlformats.org/package/2006/relationships"><Relationship Id="rId1" Type="http://schemas.microsoft.com/office/2011/relationships/chartStyle" Target="style9.xml"/><Relationship Id="rId2" Type="http://schemas.microsoft.com/office/2011/relationships/chartColorStyle" Target="colors9.xml"/><Relationship Id="rId3" Type="http://schemas.openxmlformats.org/officeDocument/2006/relationships/package" Target="../embeddings/Microsoft_Excel-Arbeitsblat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0503322131369758"/>
          <c:y val="0.0812038812412131"/>
          <c:w val="0.94748520615953"/>
          <c:h val="0.817282522538923"/>
        </c:manualLayout>
      </c:layout>
      <c:pie3D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0503322131369758"/>
          <c:y val="0.0812038812412131"/>
          <c:w val="0.94748520615953"/>
          <c:h val="0.817282522538923"/>
        </c:manualLayout>
      </c:layout>
      <c:pie3D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dPt>
            <c:idx val="0"/>
            <c:bubble3D val="0"/>
            <c:spPr>
              <a:solidFill>
                <a:srgbClr val="7A7BC5">
                  <a:alpha val="90000"/>
                </a:srgb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DD4-9D44-89C0-4FAA0DA6CFA8}"/>
              </c:ext>
            </c:extLst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DD4-9D44-89C0-4FAA0DA6CFA8}"/>
              </c:ext>
            </c:extLst>
          </c:dPt>
          <c:dPt>
            <c:idx val="2"/>
            <c:bubble3D val="0"/>
            <c:spPr>
              <a:solidFill>
                <a:srgbClr val="6E80A0">
                  <a:alpha val="90000"/>
                </a:srgb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rgbClr val="6E80A0"/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DD4-9D44-89C0-4FAA0DA6CFA8}"/>
              </c:ext>
            </c:extLst>
          </c:dPt>
          <c:dLbls>
            <c:dLbl>
              <c:idx val="0"/>
              <c:layout>
                <c:manualLayout>
                  <c:x val="-0.158947440457094"/>
                  <c:y val="0.201312016170917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800" b="0" i="0" u="none" strike="noStrike" kern="1200" baseline="0">
                        <a:solidFill>
                          <a:srgbClr val="491079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defRPr>
                    </a:pPr>
                    <a:fld id="{A08E0257-B0BE-DD4C-99E8-2EA59088E1E2}" type="CATEGORYNAME">
                      <a:rPr lang="en-US" sz="2800" smtClean="0">
                        <a:latin typeface="Helvetica" charset="0"/>
                        <a:ea typeface="Helvetica" charset="0"/>
                        <a:cs typeface="Helvetica" charset="0"/>
                      </a:rPr>
                      <a:pPr>
                        <a:defRPr sz="2800">
                          <a:solidFill>
                            <a:srgbClr val="491079"/>
                          </a:solidFill>
                          <a:latin typeface="Helvetica" charset="0"/>
                          <a:ea typeface="Helvetica" charset="0"/>
                          <a:cs typeface="Helvetica" charset="0"/>
                        </a:defRPr>
                      </a:pPr>
                      <a:t>[RUBRIKENNAME]</a:t>
                    </a:fld>
                    <a:endParaRPr lang="en-US"/>
                  </a:p>
                </c:rich>
              </c:tx>
              <c:spPr>
                <a:noFill/>
                <a:ln w="12700" cap="flat" cmpd="sng" algn="ctr">
                  <a:noFill/>
                  <a:round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rgbClr val="491079"/>
                      </a:solidFill>
                      <a:effectLst/>
                      <a:latin typeface="Helvetica" charset="0"/>
                      <a:ea typeface="Helvetica" charset="0"/>
                      <a:cs typeface="Helvetica" charset="0"/>
                    </a:defRPr>
                  </a:pPr>
                  <a:endParaRPr lang="de-D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6153343582872"/>
                      <c:h val="0.218170682006474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0.0759421917849082"/>
                  <c:y val="-0.0528778828310075"/>
                </c:manualLayout>
              </c:layout>
              <c:tx>
                <c:rich>
                  <a:bodyPr rot="1080000" spcFirstLastPara="1" vertOverflow="clip" horzOverflow="clip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2300" b="1" i="0" u="none" strike="noStrike" kern="1200" baseline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defRPr>
                    </a:pPr>
                    <a:fld id="{02303D2F-FC96-9943-9BF2-CF946221BB96}" type="CATEGORYNAME">
                      <a:rPr lang="en-US" sz="2300" b="1" smtClean="0">
                        <a:latin typeface="Helvetica" charset="0"/>
                        <a:ea typeface="Helvetica" charset="0"/>
                        <a:cs typeface="Helvetica" charset="0"/>
                      </a:rPr>
                      <a:pPr algn="ctr">
                        <a:defRPr sz="2300" b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Helvetica" charset="0"/>
                          <a:ea typeface="Helvetica" charset="0"/>
                          <a:cs typeface="Helvetica" charset="0"/>
                        </a:defRPr>
                      </a:pPr>
                      <a:t>[RUBRIKENNAME]</a:t>
                    </a:fld>
                    <a:r>
                      <a:rPr lang="en-US" sz="2300" b="1" baseline="0" dirty="0" smtClean="0">
                        <a:latin typeface="Helvetica" charset="0"/>
                        <a:ea typeface="Helvetica" charset="0"/>
                        <a:cs typeface="Helvetica" charset="0"/>
                      </a:rPr>
                      <a:t>
</a:t>
                    </a:r>
                  </a:p>
                </c:rich>
              </c:tx>
              <c:spPr>
                <a:noFill/>
                <a:ln w="12700" cap="flat" cmpd="sng" algn="ctr">
                  <a:noFill/>
                  <a:round/>
                </a:ln>
                <a:effectLst/>
              </c:spPr>
              <c:txPr>
                <a:bodyPr rot="1080000" spcFirstLastPara="1" vertOverflow="clip" horzOverflow="clip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2300" b="1" i="0" u="none" strike="noStrike" kern="1200" baseline="0">
                      <a:solidFill>
                        <a:schemeClr val="accent2">
                          <a:lumMod val="50000"/>
                        </a:schemeClr>
                      </a:solidFill>
                      <a:effectLst/>
                      <a:latin typeface="Helvetica" charset="0"/>
                      <a:ea typeface="Helvetica" charset="0"/>
                      <a:cs typeface="Helvetica" charset="0"/>
                    </a:defRPr>
                  </a:pPr>
                  <a:endParaRPr lang="de-D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8DD4-9D44-89C0-4FAA0DA6CFA8}"/>
                </c:ext>
                <c:ext xmlns:c15="http://schemas.microsoft.com/office/drawing/2012/chart" uri="{CE6537A1-D6FC-4f65-9D91-7224C49458BB}">
                  <c15:layout>
                    <c:manualLayout>
                      <c:w val="0.510385905805445"/>
                      <c:h val="0.18005633660649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0.309128937418058"/>
                  <c:y val="-0.100230496796919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3600" b="0" i="0" u="none" strike="noStrike" kern="1200" baseline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7857F073-C1D3-B84D-B1DC-1F10BA21573C}" type="CATEGORYNAME">
                      <a:rPr lang="en-US" sz="3600"/>
                      <a:pPr>
                        <a:defRPr sz="3600">
                          <a:solidFill>
                            <a:schemeClr val="bg2">
                              <a:lumMod val="25000"/>
                            </a:schemeClr>
                          </a:solidFill>
                        </a:defRPr>
                      </a:pPr>
                      <a:t>[RUBRIKENNAME]</a:t>
                    </a:fld>
                    <a:r>
                      <a:rPr lang="en-US" sz="3600" baseline="0" dirty="0"/>
                      <a:t>
68.3%</a:t>
                    </a:r>
                  </a:p>
                </c:rich>
              </c:tx>
              <c:spPr>
                <a:noFill/>
                <a:ln w="12700" cap="flat" cmpd="sng" algn="ctr">
                  <a:noFill/>
                  <a:round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600" b="0" i="0" u="none" strike="noStrike" kern="1200" baseline="0">
                      <a:solidFill>
                        <a:schemeClr val="bg2">
                          <a:lumMod val="25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9831669318737"/>
                      <c:h val="0.26006233745692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Tabelle1!$A$2:$A$4</c:f>
              <c:strCache>
                <c:ptCount val="3"/>
                <c:pt idx="0">
                  <c:v>Dark Matter</c:v>
                </c:pt>
                <c:pt idx="1">
                  <c:v>Ordinary Matter</c:v>
                </c:pt>
                <c:pt idx="2">
                  <c:v>Dark Energy</c:v>
                </c:pt>
              </c:strCache>
            </c:strRef>
          </c:cat>
          <c:val>
            <c:numRef>
              <c:f>Tabelle1!$B$2:$B$4</c:f>
              <c:numCache>
                <c:formatCode>General</c:formatCode>
                <c:ptCount val="3"/>
                <c:pt idx="0">
                  <c:v>26.8</c:v>
                </c:pt>
                <c:pt idx="1">
                  <c:v>4.9</c:v>
                </c:pt>
                <c:pt idx="2">
                  <c:v>68.3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8DD4-9D44-89C0-4FAA0DA6CFA8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0503322131369758"/>
          <c:y val="0.0812038812412131"/>
          <c:w val="0.94748520615953"/>
          <c:h val="0.817282522538923"/>
        </c:manualLayout>
      </c:layout>
      <c:pie3D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dPt>
            <c:idx val="0"/>
            <c:bubble3D val="0"/>
            <c:spPr>
              <a:noFill/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DD4-9D44-89C0-4FAA0DA6CFA8}"/>
              </c:ext>
            </c:extLst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DD4-9D44-89C0-4FAA0DA6CFA8}"/>
              </c:ext>
            </c:extLst>
          </c:dPt>
          <c:dPt>
            <c:idx val="2"/>
            <c:bubble3D val="0"/>
            <c:spPr>
              <a:noFill/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rgbClr val="6E80A0"/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DD4-9D44-89C0-4FAA0DA6CFA8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0759421917849082"/>
                  <c:y val="-0.0528778828310075"/>
                </c:manualLayout>
              </c:layout>
              <c:tx>
                <c:rich>
                  <a:bodyPr rot="1080000" spcFirstLastPara="1" vertOverflow="clip" horzOverflow="clip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2300" b="1" i="0" u="none" strike="noStrike" kern="1200" baseline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defRPr>
                    </a:pPr>
                    <a:fld id="{02303D2F-FC96-9943-9BF2-CF946221BB96}" type="CATEGORYNAME">
                      <a:rPr lang="en-US" sz="2300" b="1" smtClean="0">
                        <a:latin typeface="Helvetica" charset="0"/>
                        <a:ea typeface="Helvetica" charset="0"/>
                        <a:cs typeface="Helvetica" charset="0"/>
                      </a:rPr>
                      <a:pPr algn="ctr">
                        <a:defRPr sz="2300" b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Helvetica" charset="0"/>
                          <a:ea typeface="Helvetica" charset="0"/>
                          <a:cs typeface="Helvetica" charset="0"/>
                        </a:defRPr>
                      </a:pPr>
                      <a:t>[RUBRIKENNAME]</a:t>
                    </a:fld>
                    <a:r>
                      <a:rPr lang="en-US" sz="2300" b="1" baseline="0" dirty="0" smtClean="0">
                        <a:latin typeface="Helvetica" charset="0"/>
                        <a:ea typeface="Helvetica" charset="0"/>
                        <a:cs typeface="Helvetica" charset="0"/>
                      </a:rPr>
                      <a:t>
</a:t>
                    </a:r>
                  </a:p>
                </c:rich>
              </c:tx>
              <c:spPr>
                <a:noFill/>
                <a:ln w="12700" cap="flat" cmpd="sng" algn="ctr">
                  <a:noFill/>
                  <a:round/>
                </a:ln>
                <a:effectLst/>
              </c:spPr>
              <c:txPr>
                <a:bodyPr rot="1080000" spcFirstLastPara="1" vertOverflow="clip" horzOverflow="clip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2300" b="1" i="0" u="none" strike="noStrike" kern="1200" baseline="0">
                      <a:solidFill>
                        <a:schemeClr val="accent2">
                          <a:lumMod val="50000"/>
                        </a:schemeClr>
                      </a:solidFill>
                      <a:effectLst/>
                      <a:latin typeface="Helvetica" charset="0"/>
                      <a:ea typeface="Helvetica" charset="0"/>
                      <a:cs typeface="Helvetica" charset="0"/>
                    </a:defRPr>
                  </a:pPr>
                  <a:endParaRPr lang="de-D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8DD4-9D44-89C0-4FAA0DA6CFA8}"/>
                </c:ext>
                <c:ext xmlns:c15="http://schemas.microsoft.com/office/drawing/2012/chart" uri="{CE6537A1-D6FC-4f65-9D91-7224C49458BB}">
                  <c15:layout>
                    <c:manualLayout>
                      <c:w val="0.510385905805445"/>
                      <c:h val="0.18005633660649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Tabelle1!$A$2:$A$4</c:f>
              <c:strCache>
                <c:ptCount val="3"/>
                <c:pt idx="0">
                  <c:v>Dark Matter</c:v>
                </c:pt>
                <c:pt idx="1">
                  <c:v>Ordinary Matter</c:v>
                </c:pt>
                <c:pt idx="2">
                  <c:v>Dark Energy</c:v>
                </c:pt>
              </c:strCache>
            </c:strRef>
          </c:cat>
          <c:val>
            <c:numRef>
              <c:f>Tabelle1!$B$2:$B$4</c:f>
              <c:numCache>
                <c:formatCode>General</c:formatCode>
                <c:ptCount val="3"/>
                <c:pt idx="0">
                  <c:v>26.8</c:v>
                </c:pt>
                <c:pt idx="1">
                  <c:v>4.9</c:v>
                </c:pt>
                <c:pt idx="2">
                  <c:v>68.3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8DD4-9D44-89C0-4FAA0DA6CFA8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0503322131369758"/>
          <c:y val="0.0812038812412131"/>
          <c:w val="0.94748520615953"/>
          <c:h val="0.817282522538923"/>
        </c:manualLayout>
      </c:layout>
      <c:pie3D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0503322131369758"/>
          <c:y val="0.0812038812412131"/>
          <c:w val="0.94748520615953"/>
          <c:h val="0.817282522538923"/>
        </c:manualLayout>
      </c:layout>
      <c:pie3D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dPt>
            <c:idx val="0"/>
            <c:bubble3D val="0"/>
            <c:spPr>
              <a:noFill/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DD4-9D44-89C0-4FAA0DA6CFA8}"/>
              </c:ext>
            </c:extLst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DD4-9D44-89C0-4FAA0DA6CFA8}"/>
              </c:ext>
            </c:extLst>
          </c:dPt>
          <c:dPt>
            <c:idx val="2"/>
            <c:bubble3D val="0"/>
            <c:spPr>
              <a:noFill/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rgbClr val="6E80A0"/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DD4-9D44-89C0-4FAA0DA6CFA8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0759421917849082"/>
                  <c:y val="-0.0528778828310075"/>
                </c:manualLayout>
              </c:layout>
              <c:tx>
                <c:rich>
                  <a:bodyPr rot="1080000" spcFirstLastPara="1" vertOverflow="clip" horzOverflow="clip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2300" b="1" i="0" u="none" strike="noStrike" kern="1200" baseline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defRPr>
                    </a:pPr>
                    <a:fld id="{02303D2F-FC96-9943-9BF2-CF946221BB96}" type="CATEGORYNAME">
                      <a:rPr lang="en-US" sz="2300" b="1" smtClean="0">
                        <a:latin typeface="Helvetica" charset="0"/>
                        <a:ea typeface="Helvetica" charset="0"/>
                        <a:cs typeface="Helvetica" charset="0"/>
                      </a:rPr>
                      <a:pPr algn="ctr">
                        <a:defRPr sz="2300" b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Helvetica" charset="0"/>
                          <a:ea typeface="Helvetica" charset="0"/>
                          <a:cs typeface="Helvetica" charset="0"/>
                        </a:defRPr>
                      </a:pPr>
                      <a:t>[RUBRIKENNAME]</a:t>
                    </a:fld>
                    <a:r>
                      <a:rPr lang="en-US" sz="2300" b="1" baseline="0" dirty="0" smtClean="0">
                        <a:latin typeface="Helvetica" charset="0"/>
                        <a:ea typeface="Helvetica" charset="0"/>
                        <a:cs typeface="Helvetica" charset="0"/>
                      </a:rPr>
                      <a:t>
</a:t>
                    </a:r>
                  </a:p>
                </c:rich>
              </c:tx>
              <c:spPr>
                <a:noFill/>
                <a:ln w="12700" cap="flat" cmpd="sng" algn="ctr">
                  <a:noFill/>
                  <a:round/>
                </a:ln>
                <a:effectLst/>
              </c:spPr>
              <c:txPr>
                <a:bodyPr rot="1080000" spcFirstLastPara="1" vertOverflow="clip" horzOverflow="clip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2300" b="1" i="0" u="none" strike="noStrike" kern="1200" baseline="0">
                      <a:solidFill>
                        <a:schemeClr val="accent2">
                          <a:lumMod val="50000"/>
                        </a:schemeClr>
                      </a:solidFill>
                      <a:effectLst/>
                      <a:latin typeface="Helvetica" charset="0"/>
                      <a:ea typeface="Helvetica" charset="0"/>
                      <a:cs typeface="Helvetica" charset="0"/>
                    </a:defRPr>
                  </a:pPr>
                  <a:endParaRPr lang="de-D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8DD4-9D44-89C0-4FAA0DA6CFA8}"/>
                </c:ext>
                <c:ext xmlns:c15="http://schemas.microsoft.com/office/drawing/2012/chart" uri="{CE6537A1-D6FC-4f65-9D91-7224C49458BB}">
                  <c15:layout>
                    <c:manualLayout>
                      <c:w val="0.510385905805445"/>
                      <c:h val="0.18005633660649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Tabelle1!$A$2:$A$4</c:f>
              <c:strCache>
                <c:ptCount val="3"/>
                <c:pt idx="0">
                  <c:v>Dark Matter</c:v>
                </c:pt>
                <c:pt idx="1">
                  <c:v>Ordinary Matter</c:v>
                </c:pt>
                <c:pt idx="2">
                  <c:v>Dark Energy</c:v>
                </c:pt>
              </c:strCache>
            </c:strRef>
          </c:cat>
          <c:val>
            <c:numRef>
              <c:f>Tabelle1!$B$2:$B$4</c:f>
              <c:numCache>
                <c:formatCode>General</c:formatCode>
                <c:ptCount val="3"/>
                <c:pt idx="0">
                  <c:v>26.8</c:v>
                </c:pt>
                <c:pt idx="1">
                  <c:v>4.9</c:v>
                </c:pt>
                <c:pt idx="2">
                  <c:v>68.3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8DD4-9D44-89C0-4FAA0DA6CFA8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0503322131369758"/>
          <c:y val="0.0812038812412131"/>
          <c:w val="0.94748520615953"/>
          <c:h val="0.817282522538923"/>
        </c:manualLayout>
      </c:layout>
      <c:pie3D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0503322131369758"/>
          <c:y val="0.0812038812412131"/>
          <c:w val="0.94748520615953"/>
          <c:h val="0.817282522538923"/>
        </c:manualLayout>
      </c:layout>
      <c:pie3D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dPt>
            <c:idx val="0"/>
            <c:bubble3D val="0"/>
            <c:spPr>
              <a:noFill/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DD4-9D44-89C0-4FAA0DA6CFA8}"/>
              </c:ext>
            </c:extLst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DD4-9D44-89C0-4FAA0DA6CFA8}"/>
              </c:ext>
            </c:extLst>
          </c:dPt>
          <c:dPt>
            <c:idx val="2"/>
            <c:bubble3D val="0"/>
            <c:spPr>
              <a:noFill/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rgbClr val="6E80A0"/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DD4-9D44-89C0-4FAA0DA6CFA8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0759421917849082"/>
                  <c:y val="-0.0528778828310075"/>
                </c:manualLayout>
              </c:layout>
              <c:tx>
                <c:rich>
                  <a:bodyPr rot="1080000" spcFirstLastPara="1" vertOverflow="clip" horzOverflow="clip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2300" b="1" i="0" u="none" strike="noStrike" kern="1200" baseline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defRPr>
                    </a:pPr>
                    <a:fld id="{02303D2F-FC96-9943-9BF2-CF946221BB96}" type="CATEGORYNAME">
                      <a:rPr lang="en-US" sz="2300" b="1" smtClean="0">
                        <a:latin typeface="Helvetica" charset="0"/>
                        <a:ea typeface="Helvetica" charset="0"/>
                        <a:cs typeface="Helvetica" charset="0"/>
                      </a:rPr>
                      <a:pPr algn="ctr">
                        <a:defRPr sz="2300" b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Helvetica" charset="0"/>
                          <a:ea typeface="Helvetica" charset="0"/>
                          <a:cs typeface="Helvetica" charset="0"/>
                        </a:defRPr>
                      </a:pPr>
                      <a:t>[RUBRIKENNAME]</a:t>
                    </a:fld>
                    <a:r>
                      <a:rPr lang="en-US" sz="2300" b="1" baseline="0" dirty="0" smtClean="0">
                        <a:latin typeface="Helvetica" charset="0"/>
                        <a:ea typeface="Helvetica" charset="0"/>
                        <a:cs typeface="Helvetica" charset="0"/>
                      </a:rPr>
                      <a:t>
</a:t>
                    </a:r>
                  </a:p>
                </c:rich>
              </c:tx>
              <c:spPr>
                <a:noFill/>
                <a:ln w="12700" cap="flat" cmpd="sng" algn="ctr">
                  <a:noFill/>
                  <a:round/>
                </a:ln>
                <a:effectLst/>
              </c:spPr>
              <c:txPr>
                <a:bodyPr rot="1080000" spcFirstLastPara="1" vertOverflow="clip" horzOverflow="clip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2300" b="1" i="0" u="none" strike="noStrike" kern="1200" baseline="0">
                      <a:solidFill>
                        <a:schemeClr val="accent2">
                          <a:lumMod val="50000"/>
                        </a:schemeClr>
                      </a:solidFill>
                      <a:effectLst/>
                      <a:latin typeface="Helvetica" charset="0"/>
                      <a:ea typeface="Helvetica" charset="0"/>
                      <a:cs typeface="Helvetica" charset="0"/>
                    </a:defRPr>
                  </a:pPr>
                  <a:endParaRPr lang="de-D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8DD4-9D44-89C0-4FAA0DA6CFA8}"/>
                </c:ext>
                <c:ext xmlns:c15="http://schemas.microsoft.com/office/drawing/2012/chart" uri="{CE6537A1-D6FC-4f65-9D91-7224C49458BB}">
                  <c15:layout>
                    <c:manualLayout>
                      <c:w val="0.510385905805445"/>
                      <c:h val="0.18005633660649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Tabelle1!$A$2:$A$4</c:f>
              <c:strCache>
                <c:ptCount val="3"/>
                <c:pt idx="0">
                  <c:v>Dark Matter</c:v>
                </c:pt>
                <c:pt idx="1">
                  <c:v>Ordinary Matter</c:v>
                </c:pt>
                <c:pt idx="2">
                  <c:v>Dark Energy</c:v>
                </c:pt>
              </c:strCache>
            </c:strRef>
          </c:cat>
          <c:val>
            <c:numRef>
              <c:f>Tabelle1!$B$2:$B$4</c:f>
              <c:numCache>
                <c:formatCode>General</c:formatCode>
                <c:ptCount val="3"/>
                <c:pt idx="0">
                  <c:v>26.8</c:v>
                </c:pt>
                <c:pt idx="1">
                  <c:v>4.9</c:v>
                </c:pt>
                <c:pt idx="2">
                  <c:v>68.3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8DD4-9D44-89C0-4FAA0DA6CFA8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0503322131369758"/>
          <c:y val="0.0812038812412131"/>
          <c:w val="0.94748520615953"/>
          <c:h val="0.817282522538923"/>
        </c:manualLayout>
      </c:layout>
      <c:pie3D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0503322131369758"/>
          <c:y val="0.0812038812412131"/>
          <c:w val="0.94748520615953"/>
          <c:h val="0.817282522538923"/>
        </c:manualLayout>
      </c:layout>
      <c:pie3D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dPt>
            <c:idx val="0"/>
            <c:bubble3D val="0"/>
            <c:spPr>
              <a:solidFill>
                <a:srgbClr val="7A7BC5">
                  <a:alpha val="90000"/>
                </a:srgb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DD4-9D44-89C0-4FAA0DA6CFA8}"/>
              </c:ext>
            </c:extLst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DD4-9D44-89C0-4FAA0DA6CFA8}"/>
              </c:ext>
            </c:extLst>
          </c:dPt>
          <c:dPt>
            <c:idx val="2"/>
            <c:bubble3D val="0"/>
            <c:spPr>
              <a:noFill/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rgbClr val="6E80A0"/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DD4-9D44-89C0-4FAA0DA6CFA8}"/>
              </c:ext>
            </c:extLst>
          </c:dPt>
          <c:dLbls>
            <c:dLbl>
              <c:idx val="0"/>
              <c:layout>
                <c:manualLayout>
                  <c:x val="-0.158947440457094"/>
                  <c:y val="0.201312016170917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800" b="0" i="0" u="none" strike="noStrike" kern="1200" baseline="0">
                        <a:solidFill>
                          <a:srgbClr val="491079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defRPr>
                    </a:pPr>
                    <a:fld id="{A08E0257-B0BE-DD4C-99E8-2EA59088E1E2}" type="CATEGORYNAME">
                      <a:rPr lang="en-US" sz="2800" smtClean="0">
                        <a:latin typeface="Helvetica" charset="0"/>
                        <a:ea typeface="Helvetica" charset="0"/>
                        <a:cs typeface="Helvetica" charset="0"/>
                      </a:rPr>
                      <a:pPr>
                        <a:defRPr sz="2800">
                          <a:solidFill>
                            <a:srgbClr val="491079"/>
                          </a:solidFill>
                          <a:latin typeface="Helvetica" charset="0"/>
                          <a:ea typeface="Helvetica" charset="0"/>
                          <a:cs typeface="Helvetica" charset="0"/>
                        </a:defRPr>
                      </a:pPr>
                      <a:t>[RUBRIKENNAME]</a:t>
                    </a:fld>
                    <a:endParaRPr lang="en-US"/>
                  </a:p>
                </c:rich>
              </c:tx>
              <c:spPr>
                <a:noFill/>
                <a:ln w="12700" cap="flat" cmpd="sng" algn="ctr">
                  <a:noFill/>
                  <a:round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rgbClr val="491079"/>
                      </a:solidFill>
                      <a:effectLst/>
                      <a:latin typeface="Helvetica" charset="0"/>
                      <a:ea typeface="Helvetica" charset="0"/>
                      <a:cs typeface="Helvetica" charset="0"/>
                    </a:defRPr>
                  </a:pPr>
                  <a:endParaRPr lang="de-D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6153343582872"/>
                      <c:h val="0.218170682006474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0.0759421917849082"/>
                  <c:y val="-0.0528778828310075"/>
                </c:manualLayout>
              </c:layout>
              <c:tx>
                <c:rich>
                  <a:bodyPr rot="1080000" spcFirstLastPara="1" vertOverflow="clip" horzOverflow="clip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2300" b="1" i="0" u="none" strike="noStrike" kern="1200" baseline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defRPr>
                    </a:pPr>
                    <a:fld id="{02303D2F-FC96-9943-9BF2-CF946221BB96}" type="CATEGORYNAME">
                      <a:rPr lang="en-US" sz="2300" b="1" smtClean="0">
                        <a:latin typeface="Helvetica" charset="0"/>
                        <a:ea typeface="Helvetica" charset="0"/>
                        <a:cs typeface="Helvetica" charset="0"/>
                      </a:rPr>
                      <a:pPr algn="ctr">
                        <a:defRPr sz="2300" b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Helvetica" charset="0"/>
                          <a:ea typeface="Helvetica" charset="0"/>
                          <a:cs typeface="Helvetica" charset="0"/>
                        </a:defRPr>
                      </a:pPr>
                      <a:t>[RUBRIKENNAME]</a:t>
                    </a:fld>
                    <a:r>
                      <a:rPr lang="en-US" sz="2300" b="1" baseline="0" dirty="0" smtClean="0">
                        <a:latin typeface="Helvetica" charset="0"/>
                        <a:ea typeface="Helvetica" charset="0"/>
                        <a:cs typeface="Helvetica" charset="0"/>
                      </a:rPr>
                      <a:t>
</a:t>
                    </a:r>
                  </a:p>
                </c:rich>
              </c:tx>
              <c:spPr>
                <a:noFill/>
                <a:ln w="12700" cap="flat" cmpd="sng" algn="ctr">
                  <a:noFill/>
                  <a:round/>
                </a:ln>
                <a:effectLst/>
              </c:spPr>
              <c:txPr>
                <a:bodyPr rot="1080000" spcFirstLastPara="1" vertOverflow="clip" horzOverflow="clip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2300" b="1" i="0" u="none" strike="noStrike" kern="1200" baseline="0">
                      <a:solidFill>
                        <a:schemeClr val="accent2">
                          <a:lumMod val="50000"/>
                        </a:schemeClr>
                      </a:solidFill>
                      <a:effectLst/>
                      <a:latin typeface="Helvetica" charset="0"/>
                      <a:ea typeface="Helvetica" charset="0"/>
                      <a:cs typeface="Helvetica" charset="0"/>
                    </a:defRPr>
                  </a:pPr>
                  <a:endParaRPr lang="de-D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8DD4-9D44-89C0-4FAA0DA6CFA8}"/>
                </c:ext>
                <c:ext xmlns:c15="http://schemas.microsoft.com/office/drawing/2012/chart" uri="{CE6537A1-D6FC-4f65-9D91-7224C49458BB}">
                  <c15:layout>
                    <c:manualLayout>
                      <c:w val="0.510385905805445"/>
                      <c:h val="0.18005633660649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Tabelle1!$A$2:$A$4</c:f>
              <c:strCache>
                <c:ptCount val="3"/>
                <c:pt idx="0">
                  <c:v>Dark Matter</c:v>
                </c:pt>
                <c:pt idx="1">
                  <c:v>Ordinary Matter</c:v>
                </c:pt>
                <c:pt idx="2">
                  <c:v>Dark Energy</c:v>
                </c:pt>
              </c:strCache>
            </c:strRef>
          </c:cat>
          <c:val>
            <c:numRef>
              <c:f>Tabelle1!$B$2:$B$4</c:f>
              <c:numCache>
                <c:formatCode>General</c:formatCode>
                <c:ptCount val="3"/>
                <c:pt idx="0">
                  <c:v>26.8</c:v>
                </c:pt>
                <c:pt idx="1">
                  <c:v>4.9</c:v>
                </c:pt>
                <c:pt idx="2">
                  <c:v>68.3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8DD4-9D44-89C0-4FAA0DA6CFA8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0503322131369758"/>
          <c:y val="0.0812038812412131"/>
          <c:w val="0.94748520615953"/>
          <c:h val="0.817282522538923"/>
        </c:manualLayout>
      </c:layout>
      <c:pie3D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Relationship Id="rId2" Type="http://schemas.openxmlformats.org/officeDocument/2006/relationships/image" Target="../media/image4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Relationship Id="rId2" Type="http://schemas.openxmlformats.org/officeDocument/2006/relationships/image" Target="../media/image4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Relationship Id="rId2" Type="http://schemas.openxmlformats.org/officeDocument/2006/relationships/image" Target="../media/image4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5A2A70-192C-499F-85B1-8F3B498F1182}" type="datetimeFigureOut">
              <a:rPr lang="it-IT" smtClean="0"/>
              <a:t>13/12/18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1359F8-B6B9-45AB-B8DA-A58C95F16729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898927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9E1257-5903-46D8-8DC4-9FAC2F405391}" type="datetimeFigureOut">
              <a:rPr lang="it-IT" smtClean="0"/>
              <a:t>13/12/18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2893A-A6F5-45D3-89CA-F76763734EE2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931816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178218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981560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aseline="0" dirty="0" smtClean="0"/>
              <a:t>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25275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066095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1879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965699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080113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632815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689478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02018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5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9329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9256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5844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430842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30803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44473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2911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4974231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8450178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0398643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A9B04-6F10-324D-9264-D238FC8569D0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4010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925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925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932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0801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918244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63556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6433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ECCDB-7363-441A-B9B0-FAD37CEE9FFA}" type="datetimeFigureOut">
              <a:rPr lang="it-IT" smtClean="0"/>
              <a:t>13/12/18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CE915-61D7-4DAE-8AB8-633F2F8EA471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7955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ECCDB-7363-441A-B9B0-FAD37CEE9FFA}" type="datetimeFigureOut">
              <a:rPr lang="it-IT" smtClean="0"/>
              <a:t>13/12/18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CE915-61D7-4DAE-8AB8-633F2F8EA471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3936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ECCDB-7363-441A-B9B0-FAD37CEE9FFA}" type="datetimeFigureOut">
              <a:rPr lang="it-IT" smtClean="0"/>
              <a:t>13/12/18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CE915-61D7-4DAE-8AB8-633F2F8EA471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0413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8288000" cy="10287000"/>
          </a:xfrm>
        </p:spPr>
        <p:txBody>
          <a:bodyPr rtlCol="0">
            <a:noAutofit/>
          </a:bodyPr>
          <a:lstStyle>
            <a:lvl1pPr>
              <a:defRPr baseline="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04174217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9DCB1-0377-4A46-9729-C4674D64CF48}" type="datetimeFigureOut">
              <a:rPr lang="it-IT" smtClean="0"/>
              <a:t>13/12/18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8AB01-24CE-4E51-A10A-493AD41EC2BC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74850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335222" y="1189099"/>
            <a:ext cx="3617556" cy="3618029"/>
          </a:xfrm>
          <a:prstGeom prst="ellipse">
            <a:avLst/>
          </a:prstGeom>
        </p:spPr>
        <p:txBody>
          <a:bodyPr rtlCol="0">
            <a:noAutofit/>
          </a:bodyPr>
          <a:lstStyle/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3568852" y="5107210"/>
            <a:ext cx="11150296" cy="892817"/>
          </a:xfrm>
        </p:spPr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743200" y="6478673"/>
            <a:ext cx="12801600" cy="2092920"/>
          </a:xfrm>
        </p:spPr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C80FC534-DF98-4DEB-87B1-D550CBED3956}" type="slidenum">
              <a:rPr lang="en-US" altLang="it-IT">
                <a:solidFill>
                  <a:prstClr val="white"/>
                </a:solidFill>
              </a:rPr>
              <a:pPr/>
              <a:t>‹Nr.›</a:t>
            </a:fld>
            <a:endParaRPr lang="en-US" alt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01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11699938" cy="10287000"/>
          </a:xfrm>
        </p:spPr>
        <p:txBody>
          <a:bodyPr rtlCol="0">
            <a:noAutofit/>
          </a:bodyPr>
          <a:lstStyle>
            <a:lvl1pPr>
              <a:defRPr baseline="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095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954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S w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 userDrawn="1"/>
        </p:nvSpPr>
        <p:spPr>
          <a:xfrm>
            <a:off x="1398802" y="1109663"/>
            <a:ext cx="15490396" cy="628650"/>
          </a:xfrm>
          <a:prstGeom prst="rect">
            <a:avLst/>
          </a:prstGeom>
        </p:spPr>
        <p:txBody>
          <a:bodyPr lIns="163096" tIns="81548" rIns="163096" bIns="81548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325" dirty="0">
              <a:solidFill>
                <a:srgbClr val="797979"/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 userDrawn="1"/>
        </p:nvSpPr>
        <p:spPr>
          <a:xfrm>
            <a:off x="1398802" y="1109663"/>
            <a:ext cx="15490396" cy="628650"/>
          </a:xfrm>
          <a:prstGeom prst="rect">
            <a:avLst/>
          </a:prstGeom>
        </p:spPr>
        <p:txBody>
          <a:bodyPr lIns="163096" tIns="81548" rIns="163096" bIns="81548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325" dirty="0">
              <a:solidFill>
                <a:srgbClr val="797979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371600" y="425828"/>
            <a:ext cx="15544800" cy="850139"/>
          </a:xfrm>
        </p:spPr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1389507" y="1074788"/>
            <a:ext cx="15489937" cy="806911"/>
          </a:xfrm>
        </p:spPr>
        <p:txBody>
          <a:bodyPr>
            <a:noAutofit/>
          </a:bodyPr>
          <a:lstStyle>
            <a:lvl1pPr>
              <a:defRPr sz="2325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280D951-DC15-4F5B-8696-7D40CE265DAE}" type="slidenum">
              <a:rPr lang="en-US" altLang="it-IT">
                <a:solidFill>
                  <a:prstClr val="white"/>
                </a:solidFill>
              </a:rPr>
              <a:pPr/>
              <a:t>‹Nr.›</a:t>
            </a:fld>
            <a:endParaRPr lang="en-US" alt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99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S No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 userDrawn="1"/>
        </p:nvSpPr>
        <p:spPr>
          <a:xfrm>
            <a:off x="1398802" y="1109663"/>
            <a:ext cx="15490396" cy="628650"/>
          </a:xfrm>
          <a:prstGeom prst="rect">
            <a:avLst/>
          </a:prstGeom>
        </p:spPr>
        <p:txBody>
          <a:bodyPr lIns="163096" tIns="81548" rIns="163096" bIns="81548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325" dirty="0">
              <a:solidFill>
                <a:srgbClr val="797979"/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 userDrawn="1"/>
        </p:nvSpPr>
        <p:spPr>
          <a:xfrm>
            <a:off x="1398802" y="1109663"/>
            <a:ext cx="15490396" cy="628650"/>
          </a:xfrm>
          <a:prstGeom prst="rect">
            <a:avLst/>
          </a:prstGeom>
        </p:spPr>
        <p:txBody>
          <a:bodyPr lIns="163096" tIns="81548" rIns="163096" bIns="81548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325" dirty="0">
              <a:solidFill>
                <a:srgbClr val="797979"/>
              </a:solidFill>
            </a:endParaRPr>
          </a:p>
        </p:txBody>
      </p:sp>
      <p:sp>
        <p:nvSpPr>
          <p:cNvPr id="6" name="Rectangle 14"/>
          <p:cNvSpPr/>
          <p:nvPr userDrawn="1"/>
        </p:nvSpPr>
        <p:spPr>
          <a:xfrm>
            <a:off x="0" y="9307116"/>
            <a:ext cx="18288000" cy="9798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5474">
              <a:defRPr/>
            </a:pPr>
            <a:endParaRPr lang="en-US" sz="3225" dirty="0">
              <a:solidFill>
                <a:prstClr val="white"/>
              </a:solidFill>
              <a:latin typeface="Open Sans Light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371600" y="425828"/>
            <a:ext cx="15544800" cy="850139"/>
          </a:xfrm>
        </p:spPr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1389507" y="1074788"/>
            <a:ext cx="15489937" cy="806911"/>
          </a:xfrm>
        </p:spPr>
        <p:txBody>
          <a:bodyPr>
            <a:noAutofit/>
          </a:bodyPr>
          <a:lstStyle>
            <a:lvl1pPr>
              <a:defRPr sz="2325"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F525267-6649-41D2-89A5-4B90950FD923}" type="slidenum">
              <a:rPr lang="en-US" altLang="it-IT">
                <a:solidFill>
                  <a:prstClr val="white"/>
                </a:solidFill>
              </a:rPr>
              <a:pPr/>
              <a:t>‹Nr.›</a:t>
            </a:fld>
            <a:endParaRPr lang="en-US" alt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52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 userDrawn="1"/>
        </p:nvSpPr>
        <p:spPr>
          <a:xfrm>
            <a:off x="1398802" y="1109663"/>
            <a:ext cx="15490396" cy="628650"/>
          </a:xfrm>
          <a:prstGeom prst="rect">
            <a:avLst/>
          </a:prstGeom>
        </p:spPr>
        <p:txBody>
          <a:bodyPr lIns="163096" tIns="81548" rIns="163096" bIns="81548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325" dirty="0">
              <a:solidFill>
                <a:srgbClr val="797979"/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 userDrawn="1"/>
        </p:nvSpPr>
        <p:spPr>
          <a:xfrm>
            <a:off x="1398802" y="1109663"/>
            <a:ext cx="15490396" cy="628650"/>
          </a:xfrm>
          <a:prstGeom prst="rect">
            <a:avLst/>
          </a:prstGeom>
        </p:spPr>
        <p:txBody>
          <a:bodyPr lIns="163096" tIns="81548" rIns="163096" bIns="81548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325" dirty="0">
              <a:solidFill>
                <a:srgbClr val="797979"/>
              </a:solidFill>
            </a:endParaRPr>
          </a:p>
        </p:txBody>
      </p:sp>
      <p:sp>
        <p:nvSpPr>
          <p:cNvPr id="6" name="Rectangle 14"/>
          <p:cNvSpPr/>
          <p:nvPr userDrawn="1"/>
        </p:nvSpPr>
        <p:spPr>
          <a:xfrm>
            <a:off x="0" y="9307116"/>
            <a:ext cx="18288000" cy="9798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5474">
              <a:defRPr/>
            </a:pPr>
            <a:endParaRPr lang="en-US" sz="3225" dirty="0">
              <a:solidFill>
                <a:prstClr val="white"/>
              </a:solidFill>
              <a:latin typeface="Open Sans Light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398802" y="1981200"/>
            <a:ext cx="3667838" cy="6494096"/>
          </a:xfr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2006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ECCDB-7363-441A-B9B0-FAD37CEE9FFA}" type="datetimeFigureOut">
              <a:rPr lang="it-IT" smtClean="0"/>
              <a:t>13/12/18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CE915-61D7-4DAE-8AB8-633F2F8EA471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30543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2717373" y="2585346"/>
            <a:ext cx="3536950" cy="3533776"/>
          </a:xfrm>
          <a:prstGeom prst="ellipse">
            <a:avLst/>
          </a:pr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7373103" y="2585346"/>
            <a:ext cx="3536950" cy="3533776"/>
          </a:xfrm>
          <a:prstGeom prst="ellipse">
            <a:avLst/>
          </a:pr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12028834" y="2585346"/>
            <a:ext cx="3536950" cy="3533776"/>
          </a:xfrm>
          <a:prstGeom prst="ellipse">
            <a:avLst/>
          </a:pr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5112232" y="5754303"/>
            <a:ext cx="3536950" cy="3533776"/>
          </a:xfrm>
          <a:prstGeom prst="ellipse">
            <a:avLst/>
          </a:pr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9767961" y="5754303"/>
            <a:ext cx="3536950" cy="3533776"/>
          </a:xfrm>
          <a:prstGeom prst="ellipse">
            <a:avLst/>
          </a:pr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07E1380F-BEE3-45A1-BAB5-506D320A04A0}" type="slidenum">
              <a:rPr lang="en-US" altLang="it-IT">
                <a:solidFill>
                  <a:prstClr val="white"/>
                </a:solidFill>
              </a:rPr>
              <a:pPr/>
              <a:t>‹Nr.›</a:t>
            </a:fld>
            <a:endParaRPr lang="en-US" alt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63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7104610" y="2641054"/>
            <a:ext cx="4572000" cy="4572000"/>
          </a:xfrm>
        </p:spPr>
        <p:txBody>
          <a:bodyPr rtlCol="0">
            <a:normAutofit/>
          </a:bodyPr>
          <a:lstStyle>
            <a:lvl1pPr>
              <a:defRPr sz="2100"/>
            </a:lvl1pPr>
          </a:lstStyle>
          <a:p>
            <a:pPr lvl="0"/>
            <a:endParaRPr lang="en-US" noProof="0" dirty="0"/>
          </a:p>
        </p:txBody>
      </p:sp>
      <p:sp>
        <p:nvSpPr>
          <p:cNvPr id="1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1934004" y="2667052"/>
            <a:ext cx="4572000" cy="4572000"/>
          </a:xfrm>
        </p:spPr>
        <p:txBody>
          <a:bodyPr rtlCol="0">
            <a:normAutofit/>
          </a:bodyPr>
          <a:lstStyle>
            <a:lvl1pPr>
              <a:defRPr sz="2100"/>
            </a:lvl1pPr>
          </a:lstStyle>
          <a:p>
            <a:pPr lvl="0"/>
            <a:endParaRPr lang="en-US" noProof="0" dirty="0"/>
          </a:p>
        </p:txBody>
      </p:sp>
      <p:sp>
        <p:nvSpPr>
          <p:cNvPr id="19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12282886" y="2667052"/>
            <a:ext cx="4572000" cy="4572000"/>
          </a:xfrm>
        </p:spPr>
        <p:txBody>
          <a:bodyPr rtlCol="0">
            <a:normAutofit/>
          </a:bodyPr>
          <a:lstStyle>
            <a:lvl1pPr>
              <a:defRPr sz="2100"/>
            </a:lvl1pPr>
          </a:lstStyle>
          <a:p>
            <a:pPr lvl="0"/>
            <a:endParaRPr lang="en-US" noProof="0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37FC5014-0E34-444E-A17E-0CC7A095AC7D}" type="slidenum">
              <a:rPr lang="en-US" altLang="it-IT">
                <a:solidFill>
                  <a:prstClr val="white"/>
                </a:solidFill>
              </a:rPr>
              <a:pPr/>
              <a:t>‹Nr.›</a:t>
            </a:fld>
            <a:endParaRPr lang="en-US" alt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22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0882297" y="2840175"/>
            <a:ext cx="2928300" cy="5368672"/>
          </a:xfrm>
        </p:spPr>
        <p:txBody>
          <a:bodyPr rtlCol="0">
            <a:normAutofit/>
          </a:bodyPr>
          <a:lstStyle>
            <a:lvl1pPr>
              <a:defRPr sz="2100"/>
            </a:lvl1pPr>
          </a:lstStyle>
          <a:p>
            <a:pPr lvl="0"/>
            <a:endParaRPr lang="en-US" noProof="0" dirty="0"/>
          </a:p>
        </p:txBody>
      </p:sp>
      <p:sp>
        <p:nvSpPr>
          <p:cNvPr id="1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7784687" y="2840175"/>
            <a:ext cx="2928300" cy="5368672"/>
          </a:xfrm>
        </p:spPr>
        <p:txBody>
          <a:bodyPr rtlCol="0">
            <a:normAutofit/>
          </a:bodyPr>
          <a:lstStyle>
            <a:lvl1pPr>
              <a:defRPr sz="2100"/>
            </a:lvl1pPr>
          </a:lstStyle>
          <a:p>
            <a:pPr lvl="0"/>
            <a:endParaRPr lang="en-US" noProof="0" dirty="0"/>
          </a:p>
        </p:txBody>
      </p:sp>
      <p:sp>
        <p:nvSpPr>
          <p:cNvPr id="19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13988004" y="2840175"/>
            <a:ext cx="2928300" cy="5368672"/>
          </a:xfrm>
        </p:spPr>
        <p:txBody>
          <a:bodyPr rtlCol="0">
            <a:normAutofit/>
          </a:bodyPr>
          <a:lstStyle>
            <a:lvl1pPr>
              <a:defRPr sz="2100"/>
            </a:lvl1pPr>
          </a:lstStyle>
          <a:p>
            <a:pPr lvl="0"/>
            <a:endParaRPr lang="en-US" noProof="0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F10E6DC2-6F8B-483A-BBB2-6BBE243FCE45}" type="slidenum">
              <a:rPr lang="en-US" altLang="it-IT">
                <a:solidFill>
                  <a:prstClr val="white"/>
                </a:solidFill>
              </a:rPr>
              <a:pPr/>
              <a:t>‹Nr.›</a:t>
            </a:fld>
            <a:endParaRPr lang="en-US" alt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35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Project S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1754911" y="2780141"/>
            <a:ext cx="4411336" cy="5832772"/>
          </a:xfrm>
        </p:spPr>
        <p:txBody>
          <a:bodyPr rtlCol="0">
            <a:normAutofit/>
          </a:bodyPr>
          <a:lstStyle>
            <a:lvl1pPr>
              <a:defRPr sz="2100"/>
            </a:lvl1pPr>
          </a:lstStyle>
          <a:p>
            <a:pPr lvl="0"/>
            <a:endParaRPr lang="en-US" noProof="0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31463326-A0E1-43C5-9236-E3324EE8782A}" type="slidenum">
              <a:rPr lang="en-US" altLang="it-IT">
                <a:solidFill>
                  <a:prstClr val="white"/>
                </a:solidFill>
              </a:rPr>
              <a:pPr/>
              <a:t>‹Nr.›</a:t>
            </a:fld>
            <a:endParaRPr lang="en-US" alt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04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12318064" y="2780141"/>
            <a:ext cx="4411336" cy="5832772"/>
          </a:xfrm>
        </p:spPr>
        <p:txBody>
          <a:bodyPr rtlCol="0">
            <a:normAutofit/>
          </a:bodyPr>
          <a:lstStyle>
            <a:lvl1pPr>
              <a:defRPr sz="2100"/>
            </a:lvl1pPr>
          </a:lstStyle>
          <a:p>
            <a:pPr lvl="0"/>
            <a:endParaRPr lang="en-US" noProof="0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FDE71149-6D00-4070-87E9-A40E9D9327FE}" type="slidenum">
              <a:rPr lang="en-US" altLang="it-IT">
                <a:solidFill>
                  <a:prstClr val="white"/>
                </a:solidFill>
              </a:rPr>
              <a:pPr/>
              <a:t>‹Nr.›</a:t>
            </a:fld>
            <a:endParaRPr lang="en-US" alt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7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6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7576032" y="3179593"/>
            <a:ext cx="3135834" cy="5500236"/>
          </a:xfrm>
        </p:spPr>
        <p:txBody>
          <a:bodyPr rtlCol="0">
            <a:normAutofit/>
          </a:bodyPr>
          <a:lstStyle>
            <a:lvl1pPr>
              <a:defRPr sz="2100"/>
            </a:lvl1pPr>
          </a:lstStyle>
          <a:p>
            <a:pPr lvl="0"/>
            <a:endParaRPr lang="en-US" noProof="0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B60A4CBC-7A51-4D98-90EC-D377625D6884}" type="slidenum">
              <a:rPr lang="en-US" altLang="it-IT">
                <a:solidFill>
                  <a:prstClr val="white"/>
                </a:solidFill>
              </a:rPr>
              <a:pPr/>
              <a:t>‹Nr.›</a:t>
            </a:fld>
            <a:endParaRPr lang="en-US" alt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21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ad 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493741" y="3179593"/>
            <a:ext cx="5238285" cy="7296805"/>
          </a:xfrm>
        </p:spPr>
        <p:txBody>
          <a:bodyPr rtlCol="0">
            <a:normAutofit/>
          </a:bodyPr>
          <a:lstStyle>
            <a:lvl1pPr>
              <a:defRPr sz="2100"/>
            </a:lvl1pPr>
          </a:lstStyle>
          <a:p>
            <a:pPr lvl="0"/>
            <a:endParaRPr lang="en-US" noProof="0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1B4AB433-FBC6-46C2-BDDB-3A41FAA9A769}" type="slidenum">
              <a:rPr lang="en-US" altLang="it-IT">
                <a:solidFill>
                  <a:prstClr val="white"/>
                </a:solidFill>
              </a:rPr>
              <a:pPr/>
              <a:t>‹Nr.›</a:t>
            </a:fld>
            <a:endParaRPr lang="en-US" alt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68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cbo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161873" y="2834879"/>
            <a:ext cx="5938064" cy="3740944"/>
          </a:xfr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74069E90-7AD6-4C8B-9FF0-A5B8C2BEA775}" type="slidenum">
              <a:rPr lang="en-US" altLang="it-IT">
                <a:solidFill>
                  <a:prstClr val="white"/>
                </a:solidFill>
              </a:rPr>
              <a:pPr/>
              <a:t>‹Nr.›</a:t>
            </a:fld>
            <a:endParaRPr lang="en-US" alt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13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k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057111" y="2812258"/>
            <a:ext cx="5938064" cy="3283742"/>
          </a:xfr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BB1B51DA-DFCD-4CD3-A75A-B55FE37EEFCF}" type="slidenum">
              <a:rPr lang="en-US" altLang="it-IT">
                <a:solidFill>
                  <a:prstClr val="white"/>
                </a:solidFill>
              </a:rPr>
              <a:pPr/>
              <a:t>‹Nr.›</a:t>
            </a:fld>
            <a:endParaRPr lang="en-US" alt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24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2489227"/>
            <a:ext cx="18288000" cy="4438334"/>
          </a:xfr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FCAC5C8B-10A8-4E25-9765-76F95A881C9D}" type="slidenum">
              <a:rPr lang="en-US" altLang="it-IT">
                <a:solidFill>
                  <a:prstClr val="white"/>
                </a:solidFill>
              </a:rPr>
              <a:pPr/>
              <a:t>‹Nr.›</a:t>
            </a:fld>
            <a:endParaRPr lang="en-US" alt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88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ECCDB-7363-441A-B9B0-FAD37CEE9FFA}" type="datetimeFigureOut">
              <a:rPr lang="it-IT" smtClean="0"/>
              <a:t>13/12/18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CE915-61D7-4DAE-8AB8-633F2F8EA471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2735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ECCDB-7363-441A-B9B0-FAD37CEE9FFA}" type="datetimeFigureOut">
              <a:rPr lang="it-IT" smtClean="0"/>
              <a:t>13/12/18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CE915-61D7-4DAE-8AB8-633F2F8EA471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7705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ECCDB-7363-441A-B9B0-FAD37CEE9FFA}" type="datetimeFigureOut">
              <a:rPr lang="it-IT" smtClean="0"/>
              <a:t>13/12/18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CE915-61D7-4DAE-8AB8-633F2F8EA471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549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ECCDB-7363-441A-B9B0-FAD37CEE9FFA}" type="datetimeFigureOut">
              <a:rPr lang="it-IT" smtClean="0"/>
              <a:t>13/12/18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CE915-61D7-4DAE-8AB8-633F2F8EA471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1394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ECCDB-7363-441A-B9B0-FAD37CEE9FFA}" type="datetimeFigureOut">
              <a:rPr lang="it-IT" smtClean="0"/>
              <a:t>13/12/18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CE915-61D7-4DAE-8AB8-633F2F8EA471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2439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ECCDB-7363-441A-B9B0-FAD37CEE9FFA}" type="datetimeFigureOut">
              <a:rPr lang="it-IT" smtClean="0"/>
              <a:t>13/12/18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CE915-61D7-4DAE-8AB8-633F2F8EA471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2593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ECCDB-7363-441A-B9B0-FAD37CEE9FFA}" type="datetimeFigureOut">
              <a:rPr lang="it-IT" smtClean="0"/>
              <a:t>13/12/18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CE915-61D7-4DAE-8AB8-633F2F8EA471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1147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30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AECCDB-7363-441A-B9B0-FAD37CEE9FFA}" type="datetimeFigureOut">
              <a:rPr lang="it-IT" smtClean="0"/>
              <a:t>13/12/18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CE915-61D7-4DAE-8AB8-633F2F8EA471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9027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  <p:sldLayoutId id="2147483968" r:id="rId12"/>
    <p:sldLayoutId id="2147483672" r:id="rId13"/>
    <p:sldLayoutId id="2147483687" r:id="rId14"/>
    <p:sldLayoutId id="2147483689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  <p:sldLayoutId id="2147483698" r:id="rId23"/>
    <p:sldLayoutId id="2147483699" r:id="rId24"/>
    <p:sldLayoutId id="2147483700" r:id="rId25"/>
    <p:sldLayoutId id="2147483701" r:id="rId26"/>
    <p:sldLayoutId id="2147483702" r:id="rId27"/>
    <p:sldLayoutId id="2147483703" r:id="rId28"/>
    <p:sldLayoutId id="2147483704" r:id="rId29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7.jpe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4.png"/><Relationship Id="rId6" Type="http://schemas.openxmlformats.org/officeDocument/2006/relationships/image" Target="../media/image1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23.png"/><Relationship Id="rId7" Type="http://schemas.openxmlformats.org/officeDocument/2006/relationships/image" Target="../media/image24.jpeg"/><Relationship Id="rId8" Type="http://schemas.openxmlformats.org/officeDocument/2006/relationships/image" Target="../media/image25.jpeg"/><Relationship Id="rId9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8.jpeg"/><Relationship Id="rId12" Type="http://schemas.openxmlformats.org/officeDocument/2006/relationships/image" Target="../media/image29.jpeg"/><Relationship Id="rId13" Type="http://schemas.openxmlformats.org/officeDocument/2006/relationships/image" Target="../media/image30.jpeg"/><Relationship Id="rId14" Type="http://schemas.openxmlformats.org/officeDocument/2006/relationships/image" Target="../media/image31.png"/><Relationship Id="rId15" Type="http://schemas.openxmlformats.org/officeDocument/2006/relationships/image" Target="../media/image32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23.png"/><Relationship Id="rId7" Type="http://schemas.openxmlformats.org/officeDocument/2006/relationships/image" Target="../media/image24.jpeg"/><Relationship Id="rId8" Type="http://schemas.openxmlformats.org/officeDocument/2006/relationships/image" Target="../media/image25.jpeg"/><Relationship Id="rId9" Type="http://schemas.openxmlformats.org/officeDocument/2006/relationships/image" Target="../media/image26.png"/><Relationship Id="rId10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4.png"/><Relationship Id="rId5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chart" Target="../charts/chart1.xml"/><Relationship Id="rId6" Type="http://schemas.openxmlformats.org/officeDocument/2006/relationships/chart" Target="../charts/chart2.xm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.bin"/><Relationship Id="rId12" Type="http://schemas.openxmlformats.org/officeDocument/2006/relationships/image" Target="../media/image4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4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40.emf"/><Relationship Id="rId9" Type="http://schemas.openxmlformats.org/officeDocument/2006/relationships/image" Target="../media/image44.png"/><Relationship Id="rId10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5.png"/><Relationship Id="rId12" Type="http://schemas.openxmlformats.org/officeDocument/2006/relationships/oleObject" Target="../embeddings/oleObject4.bin"/><Relationship Id="rId13" Type="http://schemas.openxmlformats.org/officeDocument/2006/relationships/image" Target="../media/image41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4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oleObject" Target="../embeddings/oleObject3.bin"/><Relationship Id="rId8" Type="http://schemas.openxmlformats.org/officeDocument/2006/relationships/image" Target="../media/image40.emf"/><Relationship Id="rId9" Type="http://schemas.openxmlformats.org/officeDocument/2006/relationships/image" Target="../media/image44.png"/><Relationship Id="rId10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5.png"/><Relationship Id="rId12" Type="http://schemas.openxmlformats.org/officeDocument/2006/relationships/oleObject" Target="../embeddings/oleObject6.bin"/><Relationship Id="rId13" Type="http://schemas.openxmlformats.org/officeDocument/2006/relationships/image" Target="../media/image41.emf"/><Relationship Id="rId14" Type="http://schemas.openxmlformats.org/officeDocument/2006/relationships/image" Target="../media/image47.png"/><Relationship Id="rId15" Type="http://schemas.openxmlformats.org/officeDocument/2006/relationships/oleObject" Target="../embeddings/oleObject7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4.xml"/><Relationship Id="rId4" Type="http://schemas.openxmlformats.org/officeDocument/2006/relationships/image" Target="../media/image4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oleObject" Target="../embeddings/oleObject5.bin"/><Relationship Id="rId8" Type="http://schemas.openxmlformats.org/officeDocument/2006/relationships/image" Target="../media/image40.emf"/><Relationship Id="rId9" Type="http://schemas.openxmlformats.org/officeDocument/2006/relationships/image" Target="../media/image44.png"/><Relationship Id="rId10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9.jpeg"/><Relationship Id="rId12" Type="http://schemas.openxmlformats.org/officeDocument/2006/relationships/image" Target="../media/image60.jpeg"/><Relationship Id="rId13" Type="http://schemas.openxmlformats.org/officeDocument/2006/relationships/image" Target="../media/image61.jpeg"/><Relationship Id="rId14" Type="http://schemas.openxmlformats.org/officeDocument/2006/relationships/image" Target="../media/image62.jpeg"/><Relationship Id="rId15" Type="http://schemas.openxmlformats.org/officeDocument/2006/relationships/image" Target="../media/image63.jpeg"/><Relationship Id="rId16" Type="http://schemas.openxmlformats.org/officeDocument/2006/relationships/image" Target="../media/image64.jpeg"/><Relationship Id="rId17" Type="http://schemas.openxmlformats.org/officeDocument/2006/relationships/image" Target="../media/image65.jpeg"/><Relationship Id="rId18" Type="http://schemas.openxmlformats.org/officeDocument/2006/relationships/image" Target="../media/image66.jpeg"/><Relationship Id="rId19" Type="http://schemas.openxmlformats.org/officeDocument/2006/relationships/image" Target="../media/image67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.png"/><Relationship Id="rId4" Type="http://schemas.openxmlformats.org/officeDocument/2006/relationships/image" Target="../media/image46.png"/><Relationship Id="rId5" Type="http://schemas.openxmlformats.org/officeDocument/2006/relationships/image" Target="../media/image53.jpeg"/><Relationship Id="rId6" Type="http://schemas.openxmlformats.org/officeDocument/2006/relationships/image" Target="../media/image54.jpeg"/><Relationship Id="rId7" Type="http://schemas.openxmlformats.org/officeDocument/2006/relationships/image" Target="../media/image55.jpeg"/><Relationship Id="rId8" Type="http://schemas.openxmlformats.org/officeDocument/2006/relationships/image" Target="../media/image56.jpeg"/><Relationship Id="rId9" Type="http://schemas.openxmlformats.org/officeDocument/2006/relationships/image" Target="../media/image57.jpeg"/><Relationship Id="rId10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9.jpeg"/><Relationship Id="rId12" Type="http://schemas.openxmlformats.org/officeDocument/2006/relationships/image" Target="../media/image60.jpeg"/><Relationship Id="rId13" Type="http://schemas.openxmlformats.org/officeDocument/2006/relationships/image" Target="../media/image61.jpeg"/><Relationship Id="rId14" Type="http://schemas.openxmlformats.org/officeDocument/2006/relationships/image" Target="../media/image62.jpeg"/><Relationship Id="rId15" Type="http://schemas.openxmlformats.org/officeDocument/2006/relationships/image" Target="../media/image63.jpeg"/><Relationship Id="rId16" Type="http://schemas.openxmlformats.org/officeDocument/2006/relationships/image" Target="../media/image64.jpeg"/><Relationship Id="rId17" Type="http://schemas.openxmlformats.org/officeDocument/2006/relationships/image" Target="../media/image65.jpeg"/><Relationship Id="rId18" Type="http://schemas.openxmlformats.org/officeDocument/2006/relationships/image" Target="../media/image66.jpeg"/><Relationship Id="rId19" Type="http://schemas.openxmlformats.org/officeDocument/2006/relationships/image" Target="../media/image67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.png"/><Relationship Id="rId4" Type="http://schemas.openxmlformats.org/officeDocument/2006/relationships/image" Target="../media/image46.png"/><Relationship Id="rId5" Type="http://schemas.openxmlformats.org/officeDocument/2006/relationships/image" Target="../media/image53.jpeg"/><Relationship Id="rId6" Type="http://schemas.openxmlformats.org/officeDocument/2006/relationships/image" Target="../media/image54.jpeg"/><Relationship Id="rId7" Type="http://schemas.openxmlformats.org/officeDocument/2006/relationships/image" Target="../media/image55.jpeg"/><Relationship Id="rId8" Type="http://schemas.openxmlformats.org/officeDocument/2006/relationships/image" Target="../media/image56.jpeg"/><Relationship Id="rId9" Type="http://schemas.openxmlformats.org/officeDocument/2006/relationships/image" Target="../media/image57.jpeg"/><Relationship Id="rId10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6" Type="http://schemas.openxmlformats.org/officeDocument/2006/relationships/chart" Target="../charts/chart3.xml"/><Relationship Id="rId7" Type="http://schemas.openxmlformats.org/officeDocument/2006/relationships/chart" Target="../charts/chart4.xml"/><Relationship Id="rId8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6" Type="http://schemas.openxmlformats.org/officeDocument/2006/relationships/chart" Target="../charts/chart5.xml"/><Relationship Id="rId7" Type="http://schemas.openxmlformats.org/officeDocument/2006/relationships/chart" Target="../charts/chart6.xml"/><Relationship Id="rId8" Type="http://schemas.openxmlformats.org/officeDocument/2006/relationships/image" Target="../media/image5.jpeg"/><Relationship Id="rId9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7.png"/><Relationship Id="rId5" Type="http://schemas.openxmlformats.org/officeDocument/2006/relationships/chart" Target="../charts/chart7.xml"/><Relationship Id="rId6" Type="http://schemas.openxmlformats.org/officeDocument/2006/relationships/chart" Target="../charts/chart8.xm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8.jpeg"/><Relationship Id="rId5" Type="http://schemas.openxmlformats.org/officeDocument/2006/relationships/chart" Target="../charts/chart9.xml"/><Relationship Id="rId6" Type="http://schemas.openxmlformats.org/officeDocument/2006/relationships/chart" Target="../charts/chart10.xm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jpeg"/><Relationship Id="rId7" Type="http://schemas.openxmlformats.org/officeDocument/2006/relationships/image" Target="../media/image14.tiff"/><Relationship Id="rId8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9687634" y="3723198"/>
            <a:ext cx="6974007" cy="2088107"/>
          </a:xfrm>
        </p:spPr>
        <p:txBody>
          <a:bodyPr>
            <a:noAutofit/>
          </a:bodyPr>
          <a:lstStyle/>
          <a:p>
            <a:pPr algn="l"/>
            <a:r>
              <a:rPr lang="it-IT" sz="7200" dirty="0" smtClean="0">
                <a:latin typeface="Helvetica" panose="020B0604020202030204" pitchFamily="34" charset="0"/>
              </a:rPr>
              <a:t>COSINUS</a:t>
            </a:r>
            <a:br>
              <a:rPr lang="it-IT" sz="7200" dirty="0" smtClean="0">
                <a:latin typeface="Helvetica" panose="020B0604020202030204" pitchFamily="34" charset="0"/>
              </a:rPr>
            </a:br>
            <a:endParaRPr lang="it-IT" sz="7200" dirty="0">
              <a:latin typeface="Helvetica" panose="020B0604020202030204" pitchFamily="34" charset="0"/>
            </a:endParaRPr>
          </a:p>
        </p:txBody>
      </p:sp>
      <p:sp>
        <p:nvSpPr>
          <p:cNvPr id="5" name="Sottotitolo 4"/>
          <p:cNvSpPr>
            <a:spLocks noGrp="1"/>
          </p:cNvSpPr>
          <p:nvPr>
            <p:ph type="subTitle" idx="1"/>
          </p:nvPr>
        </p:nvSpPr>
        <p:spPr>
          <a:xfrm>
            <a:off x="9687634" y="4767251"/>
            <a:ext cx="6974007" cy="547367"/>
          </a:xfrm>
        </p:spPr>
        <p:txBody>
          <a:bodyPr>
            <a:noAutofit/>
          </a:bodyPr>
          <a:lstStyle/>
          <a:p>
            <a:pPr algn="l"/>
            <a:r>
              <a:rPr lang="it-IT" sz="4800" i="1" dirty="0" smtClean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</a:rPr>
              <a:t>Le scintille </a:t>
            </a:r>
            <a:r>
              <a:rPr lang="it-IT" sz="4800" i="1" dirty="0" err="1" smtClean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</a:rPr>
              <a:t>dell</a:t>
            </a:r>
            <a:r>
              <a:rPr lang="en-US" sz="4800" i="1" dirty="0" smtClean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</a:rPr>
              <a:t>’ </a:t>
            </a:r>
            <a:r>
              <a:rPr lang="en-US" sz="4800" i="1" dirty="0" err="1" smtClean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</a:rPr>
              <a:t>invisibile</a:t>
            </a:r>
            <a:r>
              <a:rPr lang="en-US" sz="4800" i="1" dirty="0" smtClean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</a:rPr>
              <a:t> </a:t>
            </a:r>
            <a:endParaRPr lang="it-IT" sz="4800" i="1" dirty="0">
              <a:solidFill>
                <a:schemeClr val="bg1">
                  <a:lumMod val="65000"/>
                </a:schemeClr>
              </a:solidFill>
              <a:latin typeface="Helvetica" panose="020B0604020202030204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9687634" y="7016131"/>
            <a:ext cx="6974007" cy="1116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087444">
              <a:defRPr/>
            </a:pPr>
            <a:r>
              <a:rPr lang="de-DE" sz="2800" dirty="0"/>
              <a:t>Karoline </a:t>
            </a:r>
            <a:r>
              <a:rPr lang="de-DE" sz="2800" dirty="0" err="1" smtClean="0"/>
              <a:t>Schäffner</a:t>
            </a:r>
            <a:endParaRPr lang="de-DE" sz="2800" dirty="0" smtClean="0"/>
          </a:p>
          <a:p>
            <a:pPr algn="l" defTabSz="1087444">
              <a:defRPr/>
            </a:pPr>
            <a:r>
              <a:rPr lang="de-DE" sz="2800" dirty="0" err="1" smtClean="0"/>
              <a:t>Vincitrice</a:t>
            </a:r>
            <a:r>
              <a:rPr lang="de-DE" sz="2800" dirty="0" smtClean="0"/>
              <a:t> </a:t>
            </a:r>
            <a:r>
              <a:rPr lang="de-DE" sz="2800" dirty="0"/>
              <a:t>Max-Planck Research Grant </a:t>
            </a:r>
            <a:r>
              <a:rPr lang="de-DE" sz="2800" dirty="0" smtClean="0"/>
              <a:t>2018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9862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01595" y="-14127"/>
            <a:ext cx="11394175" cy="1988345"/>
          </a:xfrm>
        </p:spPr>
        <p:txBody>
          <a:bodyPr/>
          <a:lstStyle/>
          <a:p>
            <a:r>
              <a:rPr lang="it-IT" dirty="0" smtClean="0">
                <a:latin typeface="Helvetica" panose="020B0604020202030204" pitchFamily="34" charset="0"/>
              </a:rPr>
              <a:t>The </a:t>
            </a:r>
            <a:r>
              <a:rPr lang="it-IT" dirty="0">
                <a:latin typeface="Helvetica" panose="020B0604020202030204" pitchFamily="34" charset="0"/>
              </a:rPr>
              <a:t>T</a:t>
            </a:r>
            <a:r>
              <a:rPr lang="it-IT" dirty="0" smtClean="0">
                <a:latin typeface="Helvetica" panose="020B0604020202030204" pitchFamily="34" charset="0"/>
              </a:rPr>
              <a:t>hree </a:t>
            </a:r>
            <a:r>
              <a:rPr lang="it-IT" dirty="0" err="1" smtClean="0">
                <a:latin typeface="Helvetica" panose="020B0604020202030204" pitchFamily="34" charset="0"/>
              </a:rPr>
              <a:t>Options</a:t>
            </a:r>
            <a:r>
              <a:rPr lang="it-IT" dirty="0" smtClean="0">
                <a:latin typeface="Helvetica" panose="020B0604020202030204" pitchFamily="34" charset="0"/>
              </a:rPr>
              <a:t> </a:t>
            </a:r>
            <a:endParaRPr lang="it-IT" dirty="0">
              <a:latin typeface="Helvetica" panose="020B0604020202030204" pitchFamily="34" charset="0"/>
            </a:endParaRPr>
          </a:p>
        </p:txBody>
      </p:sp>
      <p:sp>
        <p:nvSpPr>
          <p:cNvPr id="8" name="Segnaposto contenuto 2"/>
          <p:cNvSpPr txBox="1">
            <a:spLocks/>
          </p:cNvSpPr>
          <p:nvPr/>
        </p:nvSpPr>
        <p:spPr>
          <a:xfrm>
            <a:off x="5245309" y="2842747"/>
            <a:ext cx="7836460" cy="69825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smtClean="0">
                <a:solidFill>
                  <a:schemeClr val="bg2">
                    <a:lumMod val="50000"/>
                  </a:schemeClr>
                </a:solidFill>
                <a:latin typeface="Helvetica" panose="020B0604020202030204" pitchFamily="34" charset="0"/>
              </a:rPr>
              <a:t>Dark </a:t>
            </a:r>
            <a:r>
              <a:rPr lang="it-IT" dirty="0" err="1" smtClean="0">
                <a:solidFill>
                  <a:schemeClr val="bg2">
                    <a:lumMod val="50000"/>
                  </a:schemeClr>
                </a:solidFill>
                <a:latin typeface="Helvetica" panose="020B0604020202030204" pitchFamily="34" charset="0"/>
              </a:rPr>
              <a:t>matter</a:t>
            </a:r>
            <a:r>
              <a:rPr lang="it-IT" dirty="0" smtClean="0">
                <a:solidFill>
                  <a:schemeClr val="bg2">
                    <a:lumMod val="50000"/>
                  </a:schemeClr>
                </a:solidFill>
                <a:latin typeface="Helvetica" panose="020B0604020202030204" pitchFamily="34" charset="0"/>
              </a:rPr>
              <a:t> </a:t>
            </a:r>
            <a:r>
              <a:rPr lang="it-IT" dirty="0" err="1" smtClean="0">
                <a:solidFill>
                  <a:schemeClr val="bg2">
                    <a:lumMod val="50000"/>
                  </a:schemeClr>
                </a:solidFill>
                <a:latin typeface="Helvetica" panose="020B0604020202030204" pitchFamily="34" charset="0"/>
              </a:rPr>
              <a:t>recoil</a:t>
            </a:r>
            <a:r>
              <a:rPr lang="it-IT" dirty="0" smtClean="0">
                <a:solidFill>
                  <a:schemeClr val="bg2">
                    <a:lumMod val="50000"/>
                  </a:schemeClr>
                </a:solidFill>
                <a:latin typeface="Helvetica" panose="020B0604020202030204" pitchFamily="34" charset="0"/>
              </a:rPr>
              <a:t> </a:t>
            </a:r>
            <a:r>
              <a:rPr lang="it-IT" dirty="0" err="1" smtClean="0">
                <a:solidFill>
                  <a:schemeClr val="bg2">
                    <a:lumMod val="50000"/>
                  </a:schemeClr>
                </a:solidFill>
                <a:latin typeface="Helvetica" panose="020B0604020202030204" pitchFamily="34" charset="0"/>
              </a:rPr>
              <a:t>spectrum</a:t>
            </a:r>
            <a:r>
              <a:rPr lang="it-IT" dirty="0" smtClean="0">
                <a:solidFill>
                  <a:schemeClr val="bg2">
                    <a:lumMod val="50000"/>
                  </a:schemeClr>
                </a:solidFill>
                <a:latin typeface="Helvetica" panose="020B0604020202030204" pitchFamily="34" charset="0"/>
              </a:rPr>
              <a:t> </a:t>
            </a:r>
          </a:p>
          <a:p>
            <a:endParaRPr lang="it-IT" dirty="0">
              <a:latin typeface="Helvetica" panose="020B0604020202030204" pitchFamily="34" charset="0"/>
            </a:endParaRPr>
          </a:p>
          <a:p>
            <a:endParaRPr lang="it-IT" b="1" dirty="0">
              <a:solidFill>
                <a:srgbClr val="F08422"/>
              </a:solidFill>
              <a:latin typeface="Helvetica" panose="020B0604020202030204" pitchFamily="34" charset="0"/>
            </a:endParaRPr>
          </a:p>
          <a:p>
            <a:r>
              <a:rPr lang="it-IT" b="1" dirty="0" err="1" smtClean="0">
                <a:solidFill>
                  <a:srgbClr val="F08422"/>
                </a:solidFill>
                <a:latin typeface="Helvetica" panose="020B0604020202030204" pitchFamily="34" charset="0"/>
              </a:rPr>
              <a:t>Directionality</a:t>
            </a:r>
            <a:endParaRPr lang="it-IT" b="1" dirty="0" smtClean="0">
              <a:solidFill>
                <a:srgbClr val="F08422"/>
              </a:solidFill>
              <a:latin typeface="Helvetica" panose="020B0604020202030204" pitchFamily="34" charset="0"/>
            </a:endParaRPr>
          </a:p>
          <a:p>
            <a:endParaRPr lang="it-IT" dirty="0" smtClean="0">
              <a:latin typeface="Helvetica" panose="020B0604020202030204" pitchFamily="34" charset="0"/>
            </a:endParaRPr>
          </a:p>
        </p:txBody>
      </p:sp>
      <p:grpSp>
        <p:nvGrpSpPr>
          <p:cNvPr id="5" name="Gruppierung 4"/>
          <p:cNvGrpSpPr/>
          <p:nvPr/>
        </p:nvGrpSpPr>
        <p:grpSpPr>
          <a:xfrm rot="15092257">
            <a:off x="12462105" y="1016640"/>
            <a:ext cx="3361346" cy="3992464"/>
            <a:chOff x="11841579" y="1409214"/>
            <a:chExt cx="3361346" cy="3992464"/>
          </a:xfrm>
        </p:grpSpPr>
        <p:pic>
          <p:nvPicPr>
            <p:cNvPr id="9" name="Picture 6" descr="ildergebnis für sodium atom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932977" y="2000643"/>
              <a:ext cx="680483" cy="753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ァイル:Nucleus drawing.sv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08908" y="3346274"/>
              <a:ext cx="1286435" cy="12864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feld 10"/>
            <p:cNvSpPr txBox="1"/>
            <p:nvPr/>
          </p:nvSpPr>
          <p:spPr>
            <a:xfrm rot="7887841">
              <a:off x="14065337" y="2188165"/>
              <a:ext cx="4861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800" b="1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𝜒</a:t>
              </a:r>
            </a:p>
          </p:txBody>
        </p:sp>
        <p:sp>
          <p:nvSpPr>
            <p:cNvPr id="12" name="Rechteck 11"/>
            <p:cNvSpPr/>
            <p:nvPr/>
          </p:nvSpPr>
          <p:spPr>
            <a:xfrm rot="6507743">
              <a:off x="14272702" y="1970105"/>
              <a:ext cx="14911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6F3D9E"/>
                  </a:solidFill>
                  <a:latin typeface="Century Gothic" charset="0"/>
                  <a:ea typeface="Century Gothic" charset="0"/>
                  <a:cs typeface="Century Gothic" charset="0"/>
                </a:rPr>
                <a:t>Dark Matter</a:t>
              </a:r>
              <a:endParaRPr lang="de-DE" dirty="0"/>
            </a:p>
          </p:txBody>
        </p:sp>
        <p:sp>
          <p:nvSpPr>
            <p:cNvPr id="13" name="Pfeil nach unten 12"/>
            <p:cNvSpPr/>
            <p:nvPr/>
          </p:nvSpPr>
          <p:spPr>
            <a:xfrm rot="2366868">
              <a:off x="11841579" y="4552993"/>
              <a:ext cx="695669" cy="848685"/>
            </a:xfrm>
            <a:prstGeom prst="down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Pfeil nach unten 13"/>
            <p:cNvSpPr/>
            <p:nvPr/>
          </p:nvSpPr>
          <p:spPr>
            <a:xfrm rot="9098412">
              <a:off x="12330371" y="2277207"/>
              <a:ext cx="695669" cy="1074843"/>
            </a:xfrm>
            <a:prstGeom prst="down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Pfeil nach unten 14"/>
            <p:cNvSpPr/>
            <p:nvPr/>
          </p:nvSpPr>
          <p:spPr>
            <a:xfrm rot="2461909">
              <a:off x="13337638" y="2549287"/>
              <a:ext cx="695669" cy="1074843"/>
            </a:xfrm>
            <a:prstGeom prst="down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" name="Rechteck 5"/>
          <p:cNvSpPr/>
          <p:nvPr/>
        </p:nvSpPr>
        <p:spPr>
          <a:xfrm>
            <a:off x="9871732" y="4841150"/>
            <a:ext cx="7046258" cy="19491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Gerade Verbindung mit Pfeil 17"/>
          <p:cNvCxnSpPr/>
          <p:nvPr/>
        </p:nvCxnSpPr>
        <p:spPr>
          <a:xfrm>
            <a:off x="10782786" y="5153940"/>
            <a:ext cx="650635" cy="661779"/>
          </a:xfrm>
          <a:prstGeom prst="straightConnector1">
            <a:avLst/>
          </a:prstGeom>
          <a:ln w="50800"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 flipH="1">
            <a:off x="12831152" y="5484829"/>
            <a:ext cx="847710" cy="450725"/>
          </a:xfrm>
          <a:prstGeom prst="straightConnector1">
            <a:avLst/>
          </a:prstGeom>
          <a:ln w="50800"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 flipV="1">
            <a:off x="11804883" y="5201801"/>
            <a:ext cx="864732" cy="165464"/>
          </a:xfrm>
          <a:prstGeom prst="straightConnector1">
            <a:avLst/>
          </a:prstGeom>
          <a:ln w="50800"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/>
          <p:nvPr/>
        </p:nvCxnSpPr>
        <p:spPr>
          <a:xfrm>
            <a:off x="15439997" y="5367265"/>
            <a:ext cx="650635" cy="661779"/>
          </a:xfrm>
          <a:prstGeom prst="straightConnector1">
            <a:avLst/>
          </a:prstGeom>
          <a:ln w="50800"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/>
          <p:nvPr/>
        </p:nvCxnSpPr>
        <p:spPr>
          <a:xfrm flipH="1">
            <a:off x="13799746" y="5571723"/>
            <a:ext cx="573329" cy="914641"/>
          </a:xfrm>
          <a:prstGeom prst="straightConnector1">
            <a:avLst/>
          </a:prstGeom>
          <a:ln w="50800"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/>
          <p:cNvCxnSpPr/>
          <p:nvPr/>
        </p:nvCxnSpPr>
        <p:spPr>
          <a:xfrm>
            <a:off x="10048913" y="5698154"/>
            <a:ext cx="1058750" cy="330889"/>
          </a:xfrm>
          <a:prstGeom prst="straightConnector1">
            <a:avLst/>
          </a:prstGeom>
          <a:ln w="50800"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/>
          <p:cNvCxnSpPr/>
          <p:nvPr/>
        </p:nvCxnSpPr>
        <p:spPr>
          <a:xfrm flipH="1">
            <a:off x="9898143" y="4990190"/>
            <a:ext cx="844654" cy="391814"/>
          </a:xfrm>
          <a:prstGeom prst="straightConnector1">
            <a:avLst/>
          </a:prstGeom>
          <a:ln w="50800"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/>
          <p:cNvCxnSpPr/>
          <p:nvPr/>
        </p:nvCxnSpPr>
        <p:spPr>
          <a:xfrm flipH="1">
            <a:off x="10989696" y="5964730"/>
            <a:ext cx="651428" cy="483290"/>
          </a:xfrm>
          <a:prstGeom prst="straightConnector1">
            <a:avLst/>
          </a:prstGeom>
          <a:ln w="50800"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37"/>
          <p:cNvCxnSpPr/>
          <p:nvPr/>
        </p:nvCxnSpPr>
        <p:spPr>
          <a:xfrm>
            <a:off x="12005609" y="5875485"/>
            <a:ext cx="910938" cy="360309"/>
          </a:xfrm>
          <a:prstGeom prst="straightConnector1">
            <a:avLst/>
          </a:prstGeom>
          <a:ln w="50800"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39"/>
          <p:cNvCxnSpPr/>
          <p:nvPr/>
        </p:nvCxnSpPr>
        <p:spPr>
          <a:xfrm>
            <a:off x="14659904" y="5024620"/>
            <a:ext cx="117614" cy="907660"/>
          </a:xfrm>
          <a:prstGeom prst="straightConnector1">
            <a:avLst/>
          </a:prstGeom>
          <a:ln w="50800"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/>
          <p:cNvCxnSpPr/>
          <p:nvPr/>
        </p:nvCxnSpPr>
        <p:spPr>
          <a:xfrm>
            <a:off x="13534605" y="4928548"/>
            <a:ext cx="998129" cy="61642"/>
          </a:xfrm>
          <a:prstGeom prst="straightConnector1">
            <a:avLst/>
          </a:prstGeom>
          <a:ln w="50800"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mit Pfeil 43"/>
          <p:cNvCxnSpPr/>
          <p:nvPr/>
        </p:nvCxnSpPr>
        <p:spPr>
          <a:xfrm flipH="1">
            <a:off x="14991931" y="5089691"/>
            <a:ext cx="872719" cy="447516"/>
          </a:xfrm>
          <a:prstGeom prst="straightConnector1">
            <a:avLst/>
          </a:prstGeom>
          <a:ln w="50800"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mit Pfeil 45"/>
          <p:cNvCxnSpPr/>
          <p:nvPr/>
        </p:nvCxnSpPr>
        <p:spPr>
          <a:xfrm>
            <a:off x="14191172" y="6353842"/>
            <a:ext cx="992197" cy="293133"/>
          </a:xfrm>
          <a:prstGeom prst="straightConnector1">
            <a:avLst/>
          </a:prstGeom>
          <a:ln w="50800"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mit Pfeil 47"/>
          <p:cNvCxnSpPr/>
          <p:nvPr/>
        </p:nvCxnSpPr>
        <p:spPr>
          <a:xfrm flipH="1">
            <a:off x="15958815" y="5964730"/>
            <a:ext cx="812807" cy="483290"/>
          </a:xfrm>
          <a:prstGeom prst="straightConnector1">
            <a:avLst/>
          </a:prstGeom>
          <a:ln w="50800"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mit Pfeil 49"/>
          <p:cNvCxnSpPr/>
          <p:nvPr/>
        </p:nvCxnSpPr>
        <p:spPr>
          <a:xfrm flipV="1">
            <a:off x="15896271" y="5214301"/>
            <a:ext cx="838927" cy="335406"/>
          </a:xfrm>
          <a:prstGeom prst="straightConnector1">
            <a:avLst/>
          </a:prstGeom>
          <a:ln w="50800"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mit Pfeil 52"/>
          <p:cNvCxnSpPr/>
          <p:nvPr/>
        </p:nvCxnSpPr>
        <p:spPr>
          <a:xfrm>
            <a:off x="11148092" y="5024620"/>
            <a:ext cx="650635" cy="661779"/>
          </a:xfrm>
          <a:prstGeom prst="straightConnector1">
            <a:avLst/>
          </a:prstGeom>
          <a:ln w="50800">
            <a:solidFill>
              <a:srgbClr val="F08422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mit Pfeil 53"/>
          <p:cNvCxnSpPr/>
          <p:nvPr/>
        </p:nvCxnSpPr>
        <p:spPr>
          <a:xfrm>
            <a:off x="13554070" y="5036375"/>
            <a:ext cx="650635" cy="661779"/>
          </a:xfrm>
          <a:prstGeom prst="straightConnector1">
            <a:avLst/>
          </a:prstGeom>
          <a:ln w="50800">
            <a:solidFill>
              <a:srgbClr val="F08422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mit Pfeil 54"/>
          <p:cNvCxnSpPr/>
          <p:nvPr/>
        </p:nvCxnSpPr>
        <p:spPr>
          <a:xfrm>
            <a:off x="13212253" y="6043116"/>
            <a:ext cx="650635" cy="661779"/>
          </a:xfrm>
          <a:prstGeom prst="straightConnector1">
            <a:avLst/>
          </a:prstGeom>
          <a:ln w="50800">
            <a:solidFill>
              <a:srgbClr val="F08422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2" descr="ildergebnis für 3 ways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26775" y="535473"/>
            <a:ext cx="2143177" cy="426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1290506" y="6831326"/>
            <a:ext cx="580133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 as explained by </a:t>
            </a:r>
            <a:r>
              <a:rPr lang="en-US" dirty="0" err="1" smtClean="0">
                <a:sym typeface="Wingdings"/>
              </a:rPr>
              <a:t>Elisabetta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Baracchini</a:t>
            </a:r>
            <a:r>
              <a:rPr lang="en-US" dirty="0" smtClean="0">
                <a:sym typeface="Wingdings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56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01595" y="-14127"/>
            <a:ext cx="11394175" cy="1988345"/>
          </a:xfrm>
        </p:spPr>
        <p:txBody>
          <a:bodyPr/>
          <a:lstStyle/>
          <a:p>
            <a:r>
              <a:rPr lang="it-IT" dirty="0" smtClean="0">
                <a:latin typeface="Helvetica" panose="020B0604020202030204" pitchFamily="34" charset="0"/>
              </a:rPr>
              <a:t>The </a:t>
            </a:r>
            <a:r>
              <a:rPr lang="it-IT" dirty="0">
                <a:latin typeface="Helvetica" panose="020B0604020202030204" pitchFamily="34" charset="0"/>
              </a:rPr>
              <a:t>T</a:t>
            </a:r>
            <a:r>
              <a:rPr lang="it-IT" dirty="0" smtClean="0">
                <a:latin typeface="Helvetica" panose="020B0604020202030204" pitchFamily="34" charset="0"/>
              </a:rPr>
              <a:t>hree </a:t>
            </a:r>
            <a:r>
              <a:rPr lang="it-IT" dirty="0" err="1" smtClean="0">
                <a:latin typeface="Helvetica" panose="020B0604020202030204" pitchFamily="34" charset="0"/>
              </a:rPr>
              <a:t>Options</a:t>
            </a:r>
            <a:r>
              <a:rPr lang="it-IT" dirty="0" smtClean="0">
                <a:latin typeface="Helvetica" panose="020B0604020202030204" pitchFamily="34" charset="0"/>
              </a:rPr>
              <a:t> </a:t>
            </a:r>
            <a:endParaRPr lang="it-IT" dirty="0">
              <a:latin typeface="Helvetica" panose="020B0604020202030204" pitchFamily="34" charset="0"/>
            </a:endParaRPr>
          </a:p>
        </p:txBody>
      </p:sp>
      <p:sp>
        <p:nvSpPr>
          <p:cNvPr id="8" name="Segnaposto contenuto 2"/>
          <p:cNvSpPr txBox="1">
            <a:spLocks/>
          </p:cNvSpPr>
          <p:nvPr/>
        </p:nvSpPr>
        <p:spPr>
          <a:xfrm>
            <a:off x="5245309" y="2842747"/>
            <a:ext cx="7836460" cy="69825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smtClean="0">
                <a:solidFill>
                  <a:schemeClr val="bg2">
                    <a:lumMod val="50000"/>
                  </a:schemeClr>
                </a:solidFill>
                <a:latin typeface="Helvetica" panose="020B0604020202030204" pitchFamily="34" charset="0"/>
              </a:rPr>
              <a:t>Dark </a:t>
            </a:r>
            <a:r>
              <a:rPr lang="it-IT" dirty="0" err="1" smtClean="0">
                <a:solidFill>
                  <a:schemeClr val="bg2">
                    <a:lumMod val="50000"/>
                  </a:schemeClr>
                </a:solidFill>
                <a:latin typeface="Helvetica" panose="020B0604020202030204" pitchFamily="34" charset="0"/>
              </a:rPr>
              <a:t>matter</a:t>
            </a:r>
            <a:r>
              <a:rPr lang="it-IT" dirty="0" smtClean="0">
                <a:solidFill>
                  <a:schemeClr val="bg2">
                    <a:lumMod val="50000"/>
                  </a:schemeClr>
                </a:solidFill>
                <a:latin typeface="Helvetica" panose="020B0604020202030204" pitchFamily="34" charset="0"/>
              </a:rPr>
              <a:t> </a:t>
            </a:r>
            <a:r>
              <a:rPr lang="it-IT" dirty="0" err="1" smtClean="0">
                <a:solidFill>
                  <a:schemeClr val="bg2">
                    <a:lumMod val="50000"/>
                  </a:schemeClr>
                </a:solidFill>
                <a:latin typeface="Helvetica" panose="020B0604020202030204" pitchFamily="34" charset="0"/>
              </a:rPr>
              <a:t>recoil</a:t>
            </a:r>
            <a:r>
              <a:rPr lang="it-IT" dirty="0" smtClean="0">
                <a:solidFill>
                  <a:schemeClr val="bg2">
                    <a:lumMod val="50000"/>
                  </a:schemeClr>
                </a:solidFill>
                <a:latin typeface="Helvetica" panose="020B0604020202030204" pitchFamily="34" charset="0"/>
              </a:rPr>
              <a:t> </a:t>
            </a:r>
            <a:r>
              <a:rPr lang="it-IT" dirty="0" err="1" smtClean="0">
                <a:solidFill>
                  <a:schemeClr val="bg2">
                    <a:lumMod val="50000"/>
                  </a:schemeClr>
                </a:solidFill>
                <a:latin typeface="Helvetica" panose="020B0604020202030204" pitchFamily="34" charset="0"/>
              </a:rPr>
              <a:t>spectrum</a:t>
            </a:r>
            <a:r>
              <a:rPr lang="it-IT" dirty="0" smtClean="0">
                <a:solidFill>
                  <a:schemeClr val="bg2">
                    <a:lumMod val="50000"/>
                  </a:schemeClr>
                </a:solidFill>
                <a:latin typeface="Helvetica" panose="020B0604020202030204" pitchFamily="34" charset="0"/>
              </a:rPr>
              <a:t> </a:t>
            </a:r>
          </a:p>
          <a:p>
            <a:endParaRPr lang="it-IT" dirty="0">
              <a:latin typeface="Helvetica" panose="020B0604020202030204" pitchFamily="34" charset="0"/>
            </a:endParaRPr>
          </a:p>
          <a:p>
            <a:endParaRPr lang="it-IT" b="1" dirty="0">
              <a:solidFill>
                <a:srgbClr val="F08422"/>
              </a:solidFill>
              <a:latin typeface="Helvetica" panose="020B0604020202030204" pitchFamily="34" charset="0"/>
            </a:endParaRPr>
          </a:p>
          <a:p>
            <a:r>
              <a:rPr lang="it-IT" dirty="0" err="1" smtClean="0">
                <a:solidFill>
                  <a:schemeClr val="bg2">
                    <a:lumMod val="50000"/>
                  </a:schemeClr>
                </a:solidFill>
                <a:latin typeface="Helvetica" panose="020B0604020202030204" pitchFamily="34" charset="0"/>
              </a:rPr>
              <a:t>Directionality</a:t>
            </a:r>
            <a:endParaRPr lang="it-IT" dirty="0" smtClean="0">
              <a:solidFill>
                <a:schemeClr val="bg2">
                  <a:lumMod val="50000"/>
                </a:schemeClr>
              </a:solidFill>
              <a:latin typeface="Helvetica" panose="020B0604020202030204" pitchFamily="34" charset="0"/>
            </a:endParaRPr>
          </a:p>
          <a:p>
            <a:endParaRPr lang="it-IT" dirty="0">
              <a:solidFill>
                <a:schemeClr val="bg2">
                  <a:lumMod val="50000"/>
                </a:schemeClr>
              </a:solidFill>
              <a:latin typeface="Helvetica" panose="020B0604020202030204" pitchFamily="34" charset="0"/>
            </a:endParaRPr>
          </a:p>
          <a:p>
            <a:endParaRPr lang="it-IT" dirty="0" smtClean="0">
              <a:solidFill>
                <a:schemeClr val="bg2">
                  <a:lumMod val="50000"/>
                </a:schemeClr>
              </a:solidFill>
              <a:latin typeface="Helvetica" panose="020B0604020202030204" pitchFamily="34" charset="0"/>
            </a:endParaRPr>
          </a:p>
          <a:p>
            <a:r>
              <a:rPr lang="it-IT" b="1" dirty="0" err="1" smtClean="0">
                <a:solidFill>
                  <a:srgbClr val="F08422"/>
                </a:solidFill>
                <a:latin typeface="Helvetica" panose="020B0604020202030204" pitchFamily="34" charset="0"/>
              </a:rPr>
              <a:t>Modulation</a:t>
            </a:r>
            <a:endParaRPr lang="it-IT" b="1" dirty="0" smtClean="0">
              <a:solidFill>
                <a:srgbClr val="F08422"/>
              </a:solidFill>
              <a:latin typeface="Helvetica" panose="020B0604020202030204" pitchFamily="34" charset="0"/>
            </a:endParaRPr>
          </a:p>
          <a:p>
            <a:endParaRPr lang="it-IT" dirty="0" smtClean="0">
              <a:latin typeface="Helvetica" panose="020B0604020202030204" pitchFamily="34" charset="0"/>
            </a:endParaRPr>
          </a:p>
        </p:txBody>
      </p:sp>
      <p:grpSp>
        <p:nvGrpSpPr>
          <p:cNvPr id="5" name="Gruppierung 4"/>
          <p:cNvGrpSpPr/>
          <p:nvPr/>
        </p:nvGrpSpPr>
        <p:grpSpPr>
          <a:xfrm rot="15092257">
            <a:off x="12462105" y="1016640"/>
            <a:ext cx="3361346" cy="3992464"/>
            <a:chOff x="11841579" y="1409214"/>
            <a:chExt cx="3361346" cy="3992464"/>
          </a:xfrm>
        </p:grpSpPr>
        <p:pic>
          <p:nvPicPr>
            <p:cNvPr id="9" name="Picture 6" descr="ildergebnis für sodium atom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932977" y="2000643"/>
              <a:ext cx="680483" cy="753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ァイル:Nucleus drawing.sv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08908" y="3346274"/>
              <a:ext cx="1286435" cy="12864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feld 10"/>
            <p:cNvSpPr txBox="1"/>
            <p:nvPr/>
          </p:nvSpPr>
          <p:spPr>
            <a:xfrm rot="7887841">
              <a:off x="14065337" y="2188165"/>
              <a:ext cx="4861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800" b="1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𝜒</a:t>
              </a:r>
            </a:p>
          </p:txBody>
        </p:sp>
        <p:sp>
          <p:nvSpPr>
            <p:cNvPr id="12" name="Rechteck 11"/>
            <p:cNvSpPr/>
            <p:nvPr/>
          </p:nvSpPr>
          <p:spPr>
            <a:xfrm rot="6507743">
              <a:off x="14272702" y="1970105"/>
              <a:ext cx="14911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6F3D9E"/>
                  </a:solidFill>
                  <a:latin typeface="Century Gothic" charset="0"/>
                  <a:ea typeface="Century Gothic" charset="0"/>
                  <a:cs typeface="Century Gothic" charset="0"/>
                </a:rPr>
                <a:t>Dark Matter</a:t>
              </a:r>
              <a:endParaRPr lang="de-DE" dirty="0"/>
            </a:p>
          </p:txBody>
        </p:sp>
        <p:sp>
          <p:nvSpPr>
            <p:cNvPr id="13" name="Pfeil nach unten 12"/>
            <p:cNvSpPr/>
            <p:nvPr/>
          </p:nvSpPr>
          <p:spPr>
            <a:xfrm rot="2366868">
              <a:off x="11841579" y="4552993"/>
              <a:ext cx="695669" cy="848685"/>
            </a:xfrm>
            <a:prstGeom prst="down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Pfeil nach unten 13"/>
            <p:cNvSpPr/>
            <p:nvPr/>
          </p:nvSpPr>
          <p:spPr>
            <a:xfrm rot="9098412">
              <a:off x="12330371" y="2277207"/>
              <a:ext cx="695669" cy="1074843"/>
            </a:xfrm>
            <a:prstGeom prst="down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Pfeil nach unten 14"/>
            <p:cNvSpPr/>
            <p:nvPr/>
          </p:nvSpPr>
          <p:spPr>
            <a:xfrm rot="2461909">
              <a:off x="13337638" y="2549287"/>
              <a:ext cx="695669" cy="1074843"/>
            </a:xfrm>
            <a:prstGeom prst="down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" name="Rechteck 5"/>
          <p:cNvSpPr/>
          <p:nvPr/>
        </p:nvSpPr>
        <p:spPr>
          <a:xfrm>
            <a:off x="9871732" y="4841150"/>
            <a:ext cx="7046258" cy="19491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Gerade Verbindung mit Pfeil 17"/>
          <p:cNvCxnSpPr/>
          <p:nvPr/>
        </p:nvCxnSpPr>
        <p:spPr>
          <a:xfrm>
            <a:off x="10782786" y="5153940"/>
            <a:ext cx="650635" cy="661779"/>
          </a:xfrm>
          <a:prstGeom prst="straightConnector1">
            <a:avLst/>
          </a:prstGeom>
          <a:ln w="50800"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 flipH="1">
            <a:off x="12831152" y="5484829"/>
            <a:ext cx="847710" cy="450725"/>
          </a:xfrm>
          <a:prstGeom prst="straightConnector1">
            <a:avLst/>
          </a:prstGeom>
          <a:ln w="50800"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 flipV="1">
            <a:off x="11804883" y="5201801"/>
            <a:ext cx="864732" cy="165464"/>
          </a:xfrm>
          <a:prstGeom prst="straightConnector1">
            <a:avLst/>
          </a:prstGeom>
          <a:ln w="50800"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/>
          <p:nvPr/>
        </p:nvCxnSpPr>
        <p:spPr>
          <a:xfrm>
            <a:off x="15439997" y="5367265"/>
            <a:ext cx="650635" cy="661779"/>
          </a:xfrm>
          <a:prstGeom prst="straightConnector1">
            <a:avLst/>
          </a:prstGeom>
          <a:ln w="50800"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/>
          <p:nvPr/>
        </p:nvCxnSpPr>
        <p:spPr>
          <a:xfrm flipH="1">
            <a:off x="13799746" y="5571723"/>
            <a:ext cx="573329" cy="914641"/>
          </a:xfrm>
          <a:prstGeom prst="straightConnector1">
            <a:avLst/>
          </a:prstGeom>
          <a:ln w="50800"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/>
          <p:cNvCxnSpPr/>
          <p:nvPr/>
        </p:nvCxnSpPr>
        <p:spPr>
          <a:xfrm>
            <a:off x="10048913" y="5698154"/>
            <a:ext cx="1058750" cy="330889"/>
          </a:xfrm>
          <a:prstGeom prst="straightConnector1">
            <a:avLst/>
          </a:prstGeom>
          <a:ln w="50800"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/>
          <p:cNvCxnSpPr/>
          <p:nvPr/>
        </p:nvCxnSpPr>
        <p:spPr>
          <a:xfrm flipH="1">
            <a:off x="9898143" y="4990190"/>
            <a:ext cx="844654" cy="391814"/>
          </a:xfrm>
          <a:prstGeom prst="straightConnector1">
            <a:avLst/>
          </a:prstGeom>
          <a:ln w="50800"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/>
          <p:cNvCxnSpPr/>
          <p:nvPr/>
        </p:nvCxnSpPr>
        <p:spPr>
          <a:xfrm flipH="1">
            <a:off x="10989696" y="5964730"/>
            <a:ext cx="651428" cy="483290"/>
          </a:xfrm>
          <a:prstGeom prst="straightConnector1">
            <a:avLst/>
          </a:prstGeom>
          <a:ln w="50800"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37"/>
          <p:cNvCxnSpPr/>
          <p:nvPr/>
        </p:nvCxnSpPr>
        <p:spPr>
          <a:xfrm>
            <a:off x="12005609" y="5875485"/>
            <a:ext cx="910938" cy="360309"/>
          </a:xfrm>
          <a:prstGeom prst="straightConnector1">
            <a:avLst/>
          </a:prstGeom>
          <a:ln w="50800"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39"/>
          <p:cNvCxnSpPr/>
          <p:nvPr/>
        </p:nvCxnSpPr>
        <p:spPr>
          <a:xfrm>
            <a:off x="14659904" y="5024620"/>
            <a:ext cx="117614" cy="907660"/>
          </a:xfrm>
          <a:prstGeom prst="straightConnector1">
            <a:avLst/>
          </a:prstGeom>
          <a:ln w="50800"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/>
          <p:cNvCxnSpPr/>
          <p:nvPr/>
        </p:nvCxnSpPr>
        <p:spPr>
          <a:xfrm>
            <a:off x="13534605" y="4928548"/>
            <a:ext cx="998129" cy="61642"/>
          </a:xfrm>
          <a:prstGeom prst="straightConnector1">
            <a:avLst/>
          </a:prstGeom>
          <a:ln w="50800"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mit Pfeil 43"/>
          <p:cNvCxnSpPr/>
          <p:nvPr/>
        </p:nvCxnSpPr>
        <p:spPr>
          <a:xfrm flipH="1">
            <a:off x="14991931" y="5089691"/>
            <a:ext cx="872719" cy="447516"/>
          </a:xfrm>
          <a:prstGeom prst="straightConnector1">
            <a:avLst/>
          </a:prstGeom>
          <a:ln w="50800"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mit Pfeil 45"/>
          <p:cNvCxnSpPr/>
          <p:nvPr/>
        </p:nvCxnSpPr>
        <p:spPr>
          <a:xfrm>
            <a:off x="14191172" y="6353842"/>
            <a:ext cx="992197" cy="293133"/>
          </a:xfrm>
          <a:prstGeom prst="straightConnector1">
            <a:avLst/>
          </a:prstGeom>
          <a:ln w="50800"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mit Pfeil 47"/>
          <p:cNvCxnSpPr/>
          <p:nvPr/>
        </p:nvCxnSpPr>
        <p:spPr>
          <a:xfrm flipH="1">
            <a:off x="15958815" y="5964730"/>
            <a:ext cx="812807" cy="483290"/>
          </a:xfrm>
          <a:prstGeom prst="straightConnector1">
            <a:avLst/>
          </a:prstGeom>
          <a:ln w="50800"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mit Pfeil 49"/>
          <p:cNvCxnSpPr/>
          <p:nvPr/>
        </p:nvCxnSpPr>
        <p:spPr>
          <a:xfrm flipV="1">
            <a:off x="15896271" y="5214301"/>
            <a:ext cx="838927" cy="335406"/>
          </a:xfrm>
          <a:prstGeom prst="straightConnector1">
            <a:avLst/>
          </a:prstGeom>
          <a:ln w="50800"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mit Pfeil 52"/>
          <p:cNvCxnSpPr/>
          <p:nvPr/>
        </p:nvCxnSpPr>
        <p:spPr>
          <a:xfrm>
            <a:off x="11148092" y="5024620"/>
            <a:ext cx="650635" cy="661779"/>
          </a:xfrm>
          <a:prstGeom prst="straightConnector1">
            <a:avLst/>
          </a:prstGeom>
          <a:ln w="50800">
            <a:solidFill>
              <a:srgbClr val="F08422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mit Pfeil 53"/>
          <p:cNvCxnSpPr/>
          <p:nvPr/>
        </p:nvCxnSpPr>
        <p:spPr>
          <a:xfrm>
            <a:off x="13554070" y="5036375"/>
            <a:ext cx="650635" cy="661779"/>
          </a:xfrm>
          <a:prstGeom prst="straightConnector1">
            <a:avLst/>
          </a:prstGeom>
          <a:ln w="50800">
            <a:solidFill>
              <a:srgbClr val="F08422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mit Pfeil 54"/>
          <p:cNvCxnSpPr/>
          <p:nvPr/>
        </p:nvCxnSpPr>
        <p:spPr>
          <a:xfrm>
            <a:off x="13212253" y="6043116"/>
            <a:ext cx="650635" cy="661779"/>
          </a:xfrm>
          <a:prstGeom prst="straightConnector1">
            <a:avLst/>
          </a:prstGeom>
          <a:ln w="50800">
            <a:solidFill>
              <a:srgbClr val="F08422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feld 3"/>
          <p:cNvSpPr txBox="1"/>
          <p:nvPr/>
        </p:nvSpPr>
        <p:spPr>
          <a:xfrm>
            <a:off x="11290506" y="6831326"/>
            <a:ext cx="580133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 as explained by </a:t>
            </a:r>
            <a:r>
              <a:rPr lang="en-US" dirty="0" err="1" smtClean="0">
                <a:sym typeface="Wingdings"/>
              </a:rPr>
              <a:t>Elisabetta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Baracchini</a:t>
            </a:r>
            <a:r>
              <a:rPr lang="en-US" dirty="0" smtClean="0">
                <a:sym typeface="Wingdings"/>
              </a:rPr>
              <a:t> </a:t>
            </a:r>
            <a:endParaRPr lang="en-US" dirty="0"/>
          </a:p>
        </p:txBody>
      </p:sp>
      <p:pic>
        <p:nvPicPr>
          <p:cNvPr id="37" name="Picture 2" descr="ildergebnis für 3 ways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69373" y="656612"/>
            <a:ext cx="2065497" cy="416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Gerade Verbindung mit Pfeil 15"/>
          <p:cNvCxnSpPr/>
          <p:nvPr/>
        </p:nvCxnSpPr>
        <p:spPr>
          <a:xfrm flipV="1">
            <a:off x="9898143" y="7645400"/>
            <a:ext cx="0" cy="14986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/>
          <p:cNvCxnSpPr/>
          <p:nvPr/>
        </p:nvCxnSpPr>
        <p:spPr>
          <a:xfrm>
            <a:off x="9898143" y="9144000"/>
            <a:ext cx="5285226" cy="31603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ildergebnis für cosinus curv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48913" y="7800580"/>
            <a:ext cx="47625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9080115" y="7645400"/>
            <a:ext cx="74340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rate</a:t>
            </a:r>
            <a:endParaRPr lang="en-US"/>
          </a:p>
        </p:txBody>
      </p:sp>
      <p:sp>
        <p:nvSpPr>
          <p:cNvPr id="41" name="Textfeld 40"/>
          <p:cNvSpPr txBox="1"/>
          <p:nvPr/>
        </p:nvSpPr>
        <p:spPr>
          <a:xfrm>
            <a:off x="14248522" y="9159801"/>
            <a:ext cx="82907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54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wr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58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/>
          <p:cNvSpPr txBox="1">
            <a:spLocks/>
          </p:cNvSpPr>
          <p:nvPr/>
        </p:nvSpPr>
        <p:spPr>
          <a:xfrm>
            <a:off x="815907" y="-3333920"/>
            <a:ext cx="12080685" cy="170021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smtClean="0">
                <a:solidFill>
                  <a:srgbClr val="F08422"/>
                </a:solidFill>
                <a:latin typeface="Helvetica" panose="020B0604020202030204" pitchFamily="34" charset="0"/>
              </a:rPr>
              <a:t>Dark Energy</a:t>
            </a:r>
            <a:endParaRPr lang="it-IT" dirty="0">
              <a:solidFill>
                <a:srgbClr val="F08422"/>
              </a:solidFill>
              <a:latin typeface="Helvetica" panose="020B0604020202030204" pitchFamily="34" charset="0"/>
            </a:endParaRPr>
          </a:p>
        </p:txBody>
      </p:sp>
      <p:pic>
        <p:nvPicPr>
          <p:cNvPr id="4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66163"/>
            <a:ext cx="18288000" cy="9220851"/>
          </a:xfrm>
          <a:prstGeom prst="rect">
            <a:avLst/>
          </a:prstGeom>
        </p:spPr>
      </p:pic>
      <p:sp>
        <p:nvSpPr>
          <p:cNvPr id="44" name="TextBox 6"/>
          <p:cNvSpPr txBox="1"/>
          <p:nvPr/>
        </p:nvSpPr>
        <p:spPr>
          <a:xfrm>
            <a:off x="1848134" y="1834272"/>
            <a:ext cx="22590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SNOLab</a:t>
            </a:r>
            <a:endParaRPr lang="en-US" sz="2400" dirty="0">
              <a:solidFill>
                <a:schemeClr val="bg1"/>
              </a:solidFill>
              <a:latin typeface="Century Gothic"/>
              <a:cs typeface="Century Gothic"/>
            </a:endParaRPr>
          </a:p>
          <a:p>
            <a:r>
              <a:rPr lang="en-US" sz="2400" dirty="0">
                <a:latin typeface="Century Gothic"/>
                <a:cs typeface="Century Gothic"/>
              </a:rPr>
              <a:t>DEAP</a:t>
            </a:r>
          </a:p>
          <a:p>
            <a:r>
              <a:rPr lang="en-US" sz="2400" dirty="0">
                <a:latin typeface="Century Gothic"/>
                <a:cs typeface="Century Gothic"/>
              </a:rPr>
              <a:t>CLEAN</a:t>
            </a:r>
          </a:p>
          <a:p>
            <a:r>
              <a:rPr lang="en-US" sz="2400" dirty="0" smtClean="0">
                <a:latin typeface="Century Gothic"/>
                <a:cs typeface="Century Gothic"/>
              </a:rPr>
              <a:t>PICO</a:t>
            </a:r>
          </a:p>
        </p:txBody>
      </p:sp>
      <p:sp>
        <p:nvSpPr>
          <p:cNvPr id="45" name="TextBox 17"/>
          <p:cNvSpPr txBox="1"/>
          <p:nvPr/>
        </p:nvSpPr>
        <p:spPr>
          <a:xfrm>
            <a:off x="2307803" y="3308649"/>
            <a:ext cx="2371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  <a:latin typeface="Century Gothic"/>
                <a:cs typeface="Century Gothic"/>
              </a:rPr>
              <a:t>Homestake</a:t>
            </a:r>
            <a:endParaRPr lang="en-US" sz="2400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r>
              <a:rPr lang="en-US" sz="2400" dirty="0" smtClean="0">
                <a:latin typeface="Century Gothic"/>
                <a:cs typeface="Century Gothic"/>
              </a:rPr>
              <a:t>LUX/LZ</a:t>
            </a: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46" name="TextBox 18"/>
          <p:cNvSpPr txBox="1"/>
          <p:nvPr/>
        </p:nvSpPr>
        <p:spPr>
          <a:xfrm>
            <a:off x="637930" y="3111387"/>
            <a:ext cx="2453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Century Gothic"/>
                <a:cs typeface="Century Gothic"/>
              </a:rPr>
              <a:t>Soudan</a:t>
            </a:r>
            <a:endParaRPr lang="en-US" sz="2400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r>
              <a:rPr lang="en-US" sz="2400" dirty="0" smtClean="0">
                <a:latin typeface="Century Gothic"/>
                <a:cs typeface="Century Gothic"/>
              </a:rPr>
              <a:t>CDMS</a:t>
            </a:r>
            <a:endParaRPr lang="en-US" sz="2400" dirty="0">
              <a:latin typeface="Century Gothic"/>
              <a:cs typeface="Century Gothic"/>
            </a:endParaRPr>
          </a:p>
          <a:p>
            <a:r>
              <a:rPr lang="en-US" sz="2400" dirty="0" err="1" smtClean="0">
                <a:latin typeface="Century Gothic"/>
                <a:cs typeface="Century Gothic"/>
              </a:rPr>
              <a:t>CoGeNT</a:t>
            </a: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47" name="TextBox 19"/>
          <p:cNvSpPr txBox="1"/>
          <p:nvPr/>
        </p:nvSpPr>
        <p:spPr>
          <a:xfrm>
            <a:off x="8532756" y="2918020"/>
            <a:ext cx="2168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  <a:latin typeface="Century Gothic"/>
                <a:cs typeface="Century Gothic"/>
              </a:rPr>
              <a:t>Modane</a:t>
            </a:r>
            <a:endParaRPr lang="en-US" sz="2400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r>
              <a:rPr lang="en-US" sz="2400" dirty="0" smtClean="0">
                <a:latin typeface="Century Gothic"/>
                <a:cs typeface="Century Gothic"/>
              </a:rPr>
              <a:t>EDELWEISS</a:t>
            </a: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48" name="TextBox 20"/>
          <p:cNvSpPr txBox="1"/>
          <p:nvPr/>
        </p:nvSpPr>
        <p:spPr>
          <a:xfrm>
            <a:off x="9047506" y="3702850"/>
            <a:ext cx="26266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Century Gothic"/>
                <a:cs typeface="Century Gothic"/>
              </a:rPr>
              <a:t>Gran </a:t>
            </a:r>
            <a:r>
              <a:rPr lang="en-US" sz="2400" dirty="0" err="1">
                <a:solidFill>
                  <a:srgbClr val="FFFFFF"/>
                </a:solidFill>
                <a:latin typeface="Century Gothic"/>
                <a:cs typeface="Century Gothic"/>
              </a:rPr>
              <a:t>Sasso</a:t>
            </a:r>
            <a:endParaRPr lang="en-US" sz="2400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r>
              <a:rPr lang="en-US" sz="2400" dirty="0">
                <a:latin typeface="Century Gothic"/>
                <a:cs typeface="Century Gothic"/>
              </a:rPr>
              <a:t>XENON</a:t>
            </a:r>
          </a:p>
          <a:p>
            <a:r>
              <a:rPr lang="en-US" sz="2400" dirty="0" err="1">
                <a:latin typeface="Century Gothic"/>
                <a:cs typeface="Century Gothic"/>
              </a:rPr>
              <a:t>DarkSide</a:t>
            </a:r>
            <a:endParaRPr lang="en-US" sz="2400" dirty="0">
              <a:latin typeface="Century Gothic"/>
              <a:cs typeface="Century Gothic"/>
            </a:endParaRPr>
          </a:p>
          <a:p>
            <a:r>
              <a:rPr lang="en-US" sz="2400" dirty="0" smtClean="0">
                <a:latin typeface="Century Gothic"/>
                <a:cs typeface="Century Gothic"/>
              </a:rPr>
              <a:t>CRESST</a:t>
            </a:r>
            <a:endParaRPr lang="en-US" sz="2400" dirty="0">
              <a:latin typeface="Century Gothic"/>
              <a:cs typeface="Century Gothic"/>
            </a:endParaRPr>
          </a:p>
          <a:p>
            <a:r>
              <a:rPr lang="en-US" sz="2400" dirty="0" smtClean="0">
                <a:latin typeface="Century Gothic"/>
                <a:cs typeface="Century Gothic"/>
              </a:rPr>
              <a:t>DAMA/LIBRA</a:t>
            </a: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49" name="TextBox 21"/>
          <p:cNvSpPr txBox="1"/>
          <p:nvPr/>
        </p:nvSpPr>
        <p:spPr>
          <a:xfrm>
            <a:off x="6987238" y="3616611"/>
            <a:ext cx="20705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  <a:latin typeface="Century Gothic"/>
                <a:cs typeface="Century Gothic"/>
              </a:rPr>
              <a:t>Canfranc</a:t>
            </a:r>
            <a:endParaRPr lang="en-US" sz="2400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r>
              <a:rPr lang="en-US" sz="2400" dirty="0" err="1">
                <a:latin typeface="Century Gothic"/>
                <a:cs typeface="Century Gothic"/>
              </a:rPr>
              <a:t>ArDM</a:t>
            </a:r>
            <a:endParaRPr lang="en-US" sz="2400" dirty="0">
              <a:latin typeface="Century Gothic"/>
              <a:cs typeface="Century Gothic"/>
            </a:endParaRPr>
          </a:p>
          <a:p>
            <a:r>
              <a:rPr lang="en-US" sz="2400" dirty="0" smtClean="0">
                <a:latin typeface="Century Gothic"/>
                <a:cs typeface="Century Gothic"/>
              </a:rPr>
              <a:t>ANAIS</a:t>
            </a:r>
          </a:p>
          <a:p>
            <a:r>
              <a:rPr lang="en-US" sz="2400" dirty="0" smtClean="0">
                <a:latin typeface="Century Gothic"/>
                <a:cs typeface="Century Gothic"/>
              </a:rPr>
              <a:t>TREX-DM</a:t>
            </a: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50" name="TextBox 22"/>
          <p:cNvSpPr txBox="1"/>
          <p:nvPr/>
        </p:nvSpPr>
        <p:spPr>
          <a:xfrm>
            <a:off x="9144000" y="9391828"/>
            <a:ext cx="22243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Century Gothic"/>
                <a:cs typeface="Century Gothic"/>
              </a:rPr>
              <a:t>South </a:t>
            </a:r>
            <a:r>
              <a:rPr lang="en-US" sz="2400" dirty="0">
                <a:solidFill>
                  <a:srgbClr val="FFFFFF"/>
                </a:solidFill>
                <a:latin typeface="Century Gothic"/>
                <a:cs typeface="Century Gothic"/>
              </a:rPr>
              <a:t>Pole</a:t>
            </a:r>
          </a:p>
          <a:p>
            <a:r>
              <a:rPr lang="en-US" sz="2400" dirty="0" smtClean="0">
                <a:latin typeface="Century Gothic"/>
                <a:cs typeface="Century Gothic"/>
              </a:rPr>
              <a:t>DM-Ice</a:t>
            </a:r>
            <a:endParaRPr lang="en-US" sz="2400" dirty="0">
              <a:latin typeface="Century Gothic"/>
              <a:cs typeface="Century Gothic"/>
            </a:endParaRPr>
          </a:p>
          <a:p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51" name="TextBox 23"/>
          <p:cNvSpPr txBox="1"/>
          <p:nvPr/>
        </p:nvSpPr>
        <p:spPr>
          <a:xfrm>
            <a:off x="16009345" y="3025743"/>
            <a:ext cx="19218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  <a:latin typeface="Century Gothic"/>
                <a:cs typeface="Century Gothic"/>
              </a:rPr>
              <a:t>Kamioka</a:t>
            </a:r>
            <a:endParaRPr lang="en-US" sz="2400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r>
              <a:rPr lang="en-US" sz="2400" dirty="0">
                <a:latin typeface="Century Gothic"/>
                <a:cs typeface="Century Gothic"/>
              </a:rPr>
              <a:t>XMASS</a:t>
            </a:r>
          </a:p>
          <a:p>
            <a:r>
              <a:rPr lang="en-US" sz="2400" dirty="0" err="1" smtClean="0">
                <a:latin typeface="Century Gothic"/>
                <a:cs typeface="Century Gothic"/>
              </a:rPr>
              <a:t>Kamland</a:t>
            </a:r>
            <a:r>
              <a:rPr lang="en-US" sz="2400" dirty="0" smtClean="0">
                <a:latin typeface="Century Gothic"/>
                <a:cs typeface="Century Gothic"/>
              </a:rPr>
              <a:t>-Pico-</a:t>
            </a:r>
            <a:r>
              <a:rPr lang="en-US" sz="2400" dirty="0" err="1" smtClean="0">
                <a:latin typeface="Century Gothic"/>
                <a:cs typeface="Century Gothic"/>
              </a:rPr>
              <a:t>lon</a:t>
            </a:r>
            <a:endParaRPr lang="en-US" sz="2400" dirty="0">
              <a:latin typeface="Century Gothic"/>
              <a:cs typeface="Century Gothic"/>
            </a:endParaRPr>
          </a:p>
          <a:p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52" name="TextBox 24"/>
          <p:cNvSpPr txBox="1"/>
          <p:nvPr/>
        </p:nvSpPr>
        <p:spPr>
          <a:xfrm>
            <a:off x="13166623" y="2502521"/>
            <a:ext cx="1986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Century Gothic"/>
                <a:cs typeface="Century Gothic"/>
              </a:rPr>
              <a:t>JINPING</a:t>
            </a:r>
            <a:endParaRPr lang="en-US" sz="2400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r>
              <a:rPr lang="en-US" sz="2400" dirty="0" smtClean="0">
                <a:latin typeface="Century Gothic"/>
                <a:cs typeface="Century Gothic"/>
              </a:rPr>
              <a:t>PANDA-X</a:t>
            </a:r>
            <a:endParaRPr lang="en-US" sz="2400" dirty="0">
              <a:latin typeface="Century Gothic"/>
              <a:cs typeface="Century Gothic"/>
            </a:endParaRPr>
          </a:p>
          <a:p>
            <a:r>
              <a:rPr lang="en-US" sz="2400" dirty="0" smtClean="0">
                <a:latin typeface="Century Gothic"/>
                <a:cs typeface="Century Gothic"/>
              </a:rPr>
              <a:t>CDEX</a:t>
            </a: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53" name="TextBox 25"/>
          <p:cNvSpPr txBox="1"/>
          <p:nvPr/>
        </p:nvSpPr>
        <p:spPr>
          <a:xfrm>
            <a:off x="13938767" y="1732972"/>
            <a:ext cx="2427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Century Gothic"/>
                <a:cs typeface="Century Gothic"/>
              </a:rPr>
              <a:t>YANGYANG</a:t>
            </a:r>
            <a:endParaRPr lang="en-US" sz="2400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r>
              <a:rPr lang="en-US" sz="2400" dirty="0" smtClean="0">
                <a:latin typeface="Century Gothic"/>
                <a:cs typeface="Century Gothic"/>
              </a:rPr>
              <a:t>COSINE-100</a:t>
            </a: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14" name="Titolo 1"/>
          <p:cNvSpPr txBox="1">
            <a:spLocks/>
          </p:cNvSpPr>
          <p:nvPr/>
        </p:nvSpPr>
        <p:spPr>
          <a:xfrm>
            <a:off x="5942642" y="-257264"/>
            <a:ext cx="6402715" cy="170021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smtClean="0">
                <a:solidFill>
                  <a:srgbClr val="F08422"/>
                </a:solidFill>
                <a:latin typeface="Helvetica" panose="020B0604020202030204" pitchFamily="34" charset="0"/>
              </a:rPr>
              <a:t>Worldwide </a:t>
            </a:r>
            <a:r>
              <a:rPr lang="it-IT" dirty="0" err="1" smtClean="0">
                <a:solidFill>
                  <a:srgbClr val="F08422"/>
                </a:solidFill>
                <a:latin typeface="Helvetica" panose="020B0604020202030204" pitchFamily="34" charset="0"/>
              </a:rPr>
              <a:t>Effort</a:t>
            </a:r>
            <a:endParaRPr lang="it-IT" dirty="0">
              <a:solidFill>
                <a:srgbClr val="F08422"/>
              </a:solidFill>
              <a:latin typeface="Helvetica" panose="020B0604020202030204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3009636" y="2187926"/>
            <a:ext cx="25841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Century Gothic"/>
                <a:cs typeface="Century Gothic"/>
              </a:rPr>
              <a:t>DAMIC</a:t>
            </a:r>
            <a:endParaRPr lang="en-US" sz="2400" dirty="0">
              <a:latin typeface="Century Gothic"/>
              <a:cs typeface="Century Gothic"/>
            </a:endParaRPr>
          </a:p>
          <a:p>
            <a:r>
              <a:rPr lang="en-US" sz="2400" dirty="0">
                <a:latin typeface="Century Gothic"/>
                <a:cs typeface="Century Gothic"/>
              </a:rPr>
              <a:t>NEWS-G</a:t>
            </a:r>
          </a:p>
          <a:p>
            <a:r>
              <a:rPr lang="en-US" sz="2400" dirty="0" err="1">
                <a:latin typeface="Century Gothic"/>
                <a:cs typeface="Century Gothic"/>
              </a:rPr>
              <a:t>SuperCDMS</a:t>
            </a:r>
            <a:endParaRPr lang="en-US" sz="24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213541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ung 11"/>
          <p:cNvGrpSpPr/>
          <p:nvPr/>
        </p:nvGrpSpPr>
        <p:grpSpPr>
          <a:xfrm>
            <a:off x="0" y="0"/>
            <a:ext cx="5661024" cy="10287000"/>
            <a:chOff x="0" y="0"/>
            <a:chExt cx="5661024" cy="10287000"/>
          </a:xfrm>
        </p:grpSpPr>
        <p:sp>
          <p:nvSpPr>
            <p:cNvPr id="4" name="AutoShape 6" descr="ildergebnis für xenon1t experiment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8" name="Gruppierung 7"/>
            <p:cNvGrpSpPr/>
            <p:nvPr/>
          </p:nvGrpSpPr>
          <p:grpSpPr>
            <a:xfrm>
              <a:off x="12699" y="0"/>
              <a:ext cx="5648325" cy="10287000"/>
              <a:chOff x="12699" y="0"/>
              <a:chExt cx="5648325" cy="10287000"/>
            </a:xfrm>
          </p:grpSpPr>
          <p:pic>
            <p:nvPicPr>
              <p:cNvPr id="8194" name="Picture 2" descr="hnliches Foto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2699" y="0"/>
                <a:ext cx="5635624" cy="60838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02" name="Picture 10" descr="ildergebnis für xenon1t experiment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99" y="6083815"/>
                <a:ext cx="5648325" cy="42031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" name="Gruppierung 9"/>
            <p:cNvGrpSpPr/>
            <p:nvPr/>
          </p:nvGrpSpPr>
          <p:grpSpPr>
            <a:xfrm>
              <a:off x="40476" y="40345"/>
              <a:ext cx="2243064" cy="2617666"/>
              <a:chOff x="40476" y="40345"/>
              <a:chExt cx="2243064" cy="2617666"/>
            </a:xfrm>
          </p:grpSpPr>
          <p:sp>
            <p:nvSpPr>
              <p:cNvPr id="24" name="AutoShape 98"/>
              <p:cNvSpPr>
                <a:spLocks/>
              </p:cNvSpPr>
              <p:nvPr/>
            </p:nvSpPr>
            <p:spPr bwMode="auto">
              <a:xfrm>
                <a:off x="152400" y="40345"/>
                <a:ext cx="1296923" cy="177350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599" y="7647"/>
                    </a:moveTo>
                    <a:cubicBezTo>
                      <a:pt x="21599" y="8410"/>
                      <a:pt x="21443" y="9124"/>
                      <a:pt x="21132" y="9804"/>
                    </a:cubicBezTo>
                    <a:cubicBezTo>
                      <a:pt x="20820" y="10488"/>
                      <a:pt x="20404" y="11134"/>
                      <a:pt x="19880" y="11747"/>
                    </a:cubicBezTo>
                    <a:lnTo>
                      <a:pt x="12619" y="20679"/>
                    </a:lnTo>
                    <a:cubicBezTo>
                      <a:pt x="12095" y="21292"/>
                      <a:pt x="11491" y="21599"/>
                      <a:pt x="10804" y="21599"/>
                    </a:cubicBezTo>
                    <a:cubicBezTo>
                      <a:pt x="10112" y="21599"/>
                      <a:pt x="9520" y="21292"/>
                      <a:pt x="9024" y="20679"/>
                    </a:cubicBezTo>
                    <a:lnTo>
                      <a:pt x="1727" y="11718"/>
                    </a:lnTo>
                    <a:cubicBezTo>
                      <a:pt x="1203" y="11106"/>
                      <a:pt x="783" y="10462"/>
                      <a:pt x="472" y="9782"/>
                    </a:cubicBezTo>
                    <a:cubicBezTo>
                      <a:pt x="156" y="9110"/>
                      <a:pt x="0" y="8398"/>
                      <a:pt x="0" y="7647"/>
                    </a:cubicBezTo>
                    <a:cubicBezTo>
                      <a:pt x="0" y="6594"/>
                      <a:pt x="279" y="5601"/>
                      <a:pt x="843" y="4669"/>
                    </a:cubicBezTo>
                    <a:cubicBezTo>
                      <a:pt x="1403" y="3737"/>
                      <a:pt x="2179" y="2921"/>
                      <a:pt x="3164" y="2227"/>
                    </a:cubicBezTo>
                    <a:cubicBezTo>
                      <a:pt x="4143" y="1538"/>
                      <a:pt x="5296" y="990"/>
                      <a:pt x="6615" y="595"/>
                    </a:cubicBezTo>
                    <a:cubicBezTo>
                      <a:pt x="7936" y="197"/>
                      <a:pt x="9344" y="0"/>
                      <a:pt x="10819" y="0"/>
                    </a:cubicBezTo>
                    <a:cubicBezTo>
                      <a:pt x="12315" y="0"/>
                      <a:pt x="13719" y="197"/>
                      <a:pt x="15023" y="595"/>
                    </a:cubicBezTo>
                    <a:cubicBezTo>
                      <a:pt x="16335" y="993"/>
                      <a:pt x="17475" y="1538"/>
                      <a:pt x="18451" y="2227"/>
                    </a:cubicBezTo>
                    <a:cubicBezTo>
                      <a:pt x="19427" y="2921"/>
                      <a:pt x="20200" y="3737"/>
                      <a:pt x="20756" y="4669"/>
                    </a:cubicBezTo>
                    <a:cubicBezTo>
                      <a:pt x="21320" y="5603"/>
                      <a:pt x="21599" y="6594"/>
                      <a:pt x="21599" y="7647"/>
                    </a:cubicBezTo>
                    <a:moveTo>
                      <a:pt x="10819" y="11408"/>
                    </a:moveTo>
                    <a:cubicBezTo>
                      <a:pt x="11547" y="11408"/>
                      <a:pt x="12240" y="11309"/>
                      <a:pt x="12900" y="11114"/>
                    </a:cubicBezTo>
                    <a:cubicBezTo>
                      <a:pt x="13556" y="10922"/>
                      <a:pt x="14127" y="10651"/>
                      <a:pt x="14612" y="10310"/>
                    </a:cubicBezTo>
                    <a:cubicBezTo>
                      <a:pt x="15096" y="9968"/>
                      <a:pt x="15476" y="9564"/>
                      <a:pt x="15748" y="9107"/>
                    </a:cubicBezTo>
                    <a:cubicBezTo>
                      <a:pt x="16028" y="8650"/>
                      <a:pt x="16164" y="8158"/>
                      <a:pt x="16164" y="7645"/>
                    </a:cubicBezTo>
                    <a:cubicBezTo>
                      <a:pt x="16164" y="7131"/>
                      <a:pt x="16028" y="6642"/>
                      <a:pt x="15748" y="6176"/>
                    </a:cubicBezTo>
                    <a:cubicBezTo>
                      <a:pt x="15476" y="5713"/>
                      <a:pt x="15096" y="5304"/>
                      <a:pt x="14612" y="4951"/>
                    </a:cubicBezTo>
                    <a:cubicBezTo>
                      <a:pt x="14128" y="4604"/>
                      <a:pt x="13564" y="4327"/>
                      <a:pt x="12908" y="4135"/>
                    </a:cubicBezTo>
                    <a:cubicBezTo>
                      <a:pt x="12256" y="3943"/>
                      <a:pt x="11564" y="3842"/>
                      <a:pt x="10820" y="3842"/>
                    </a:cubicBezTo>
                    <a:cubicBezTo>
                      <a:pt x="10068" y="3842"/>
                      <a:pt x="9376" y="3940"/>
                      <a:pt x="8736" y="4135"/>
                    </a:cubicBezTo>
                    <a:cubicBezTo>
                      <a:pt x="8092" y="4327"/>
                      <a:pt x="7528" y="4604"/>
                      <a:pt x="7032" y="4951"/>
                    </a:cubicBezTo>
                    <a:cubicBezTo>
                      <a:pt x="6532" y="5304"/>
                      <a:pt x="6148" y="5713"/>
                      <a:pt x="5872" y="6171"/>
                    </a:cubicBezTo>
                    <a:cubicBezTo>
                      <a:pt x="5596" y="6628"/>
                      <a:pt x="5460" y="7119"/>
                      <a:pt x="5460" y="7642"/>
                    </a:cubicBezTo>
                    <a:cubicBezTo>
                      <a:pt x="5460" y="8155"/>
                      <a:pt x="5596" y="8644"/>
                      <a:pt x="5872" y="9104"/>
                    </a:cubicBezTo>
                    <a:cubicBezTo>
                      <a:pt x="6148" y="9561"/>
                      <a:pt x="6532" y="9965"/>
                      <a:pt x="7032" y="10307"/>
                    </a:cubicBezTo>
                    <a:cubicBezTo>
                      <a:pt x="7528" y="10648"/>
                      <a:pt x="8092" y="10919"/>
                      <a:pt x="8736" y="11111"/>
                    </a:cubicBezTo>
                    <a:cubicBezTo>
                      <a:pt x="9376" y="11309"/>
                      <a:pt x="10068" y="11408"/>
                      <a:pt x="10819" y="11408"/>
                    </a:cubicBezTo>
                  </a:path>
                </a:pathLst>
              </a:custGeom>
              <a:solidFill>
                <a:srgbClr val="F08422"/>
              </a:solidFill>
              <a:ln>
                <a:noFill/>
              </a:ln>
              <a:effectLst/>
              <a:extLst/>
            </p:spPr>
            <p:txBody>
              <a:bodyPr lIns="38100" tIns="38100" rIns="38100" bIns="38100" anchor="ctr"/>
              <a:lstStyle/>
              <a:p>
                <a:pPr defTabSz="34252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 sz="2100">
                  <a:solidFill>
                    <a:srgbClr val="44CEB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+mn-ea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9" name="Textfeld 8"/>
              <p:cNvSpPr txBox="1"/>
              <p:nvPr/>
            </p:nvSpPr>
            <p:spPr>
              <a:xfrm flipH="1">
                <a:off x="40476" y="1734681"/>
                <a:ext cx="224306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  <a:latin typeface="Helvetica" charset="0"/>
                    <a:ea typeface="Helvetica" charset="0"/>
                    <a:cs typeface="Helvetica" charset="0"/>
                  </a:rPr>
                  <a:t>Xenon1t</a:t>
                </a:r>
              </a:p>
              <a:p>
                <a:r>
                  <a:rPr lang="en-US" b="1" dirty="0" smtClean="0">
                    <a:solidFill>
                      <a:schemeClr val="bg1"/>
                    </a:solidFill>
                    <a:latin typeface="Helvetica" charset="0"/>
                    <a:ea typeface="Helvetica" charset="0"/>
                    <a:cs typeface="Helvetica" charset="0"/>
                  </a:rPr>
                  <a:t>@LNGS</a:t>
                </a:r>
                <a:endParaRPr lang="en-US" b="1" dirty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pic>
            <p:nvPicPr>
              <p:cNvPr id="8224" name="Picture 32" descr="ildergebnis für flags round icon italy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611" y="159869"/>
                <a:ext cx="927100" cy="9271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" name="Textfeld 1"/>
          <p:cNvSpPr txBox="1"/>
          <p:nvPr/>
        </p:nvSpPr>
        <p:spPr>
          <a:xfrm>
            <a:off x="-16338" y="5484338"/>
            <a:ext cx="5664659" cy="1021556"/>
          </a:xfrm>
          <a:prstGeom prst="round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08422"/>
                </a:solidFill>
              </a:rPr>
              <a:t>t</a:t>
            </a:r>
            <a:r>
              <a:rPr lang="en-US" dirty="0" err="1" smtClean="0">
                <a:solidFill>
                  <a:srgbClr val="F08422"/>
                </a:solidFill>
              </a:rPr>
              <a:t>onne</a:t>
            </a:r>
            <a:r>
              <a:rPr lang="en-US" dirty="0" smtClean="0">
                <a:solidFill>
                  <a:srgbClr val="F08422"/>
                </a:solidFill>
              </a:rPr>
              <a:t>-scale experiment</a:t>
            </a:r>
          </a:p>
          <a:p>
            <a:pPr algn="ctr"/>
            <a:r>
              <a:rPr lang="en-US" dirty="0">
                <a:solidFill>
                  <a:srgbClr val="F08422"/>
                </a:solidFill>
              </a:rPr>
              <a:t>w</a:t>
            </a:r>
            <a:r>
              <a:rPr lang="en-US" dirty="0" smtClean="0">
                <a:solidFill>
                  <a:srgbClr val="F08422"/>
                </a:solidFill>
              </a:rPr>
              <a:t>orld-leading sensitivity</a:t>
            </a:r>
            <a:endParaRPr lang="en-US" dirty="0">
              <a:solidFill>
                <a:srgbClr val="F084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61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ung 11"/>
          <p:cNvGrpSpPr/>
          <p:nvPr/>
        </p:nvGrpSpPr>
        <p:grpSpPr>
          <a:xfrm>
            <a:off x="0" y="0"/>
            <a:ext cx="5661024" cy="10287000"/>
            <a:chOff x="0" y="0"/>
            <a:chExt cx="5661024" cy="10287000"/>
          </a:xfrm>
        </p:grpSpPr>
        <p:sp>
          <p:nvSpPr>
            <p:cNvPr id="4" name="AutoShape 6" descr="ildergebnis für xenon1t experiment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8" name="Gruppierung 7"/>
            <p:cNvGrpSpPr/>
            <p:nvPr/>
          </p:nvGrpSpPr>
          <p:grpSpPr>
            <a:xfrm>
              <a:off x="12699" y="0"/>
              <a:ext cx="5648325" cy="10287000"/>
              <a:chOff x="12699" y="0"/>
              <a:chExt cx="5648325" cy="10287000"/>
            </a:xfrm>
          </p:grpSpPr>
          <p:pic>
            <p:nvPicPr>
              <p:cNvPr id="8194" name="Picture 2" descr="hnliches Foto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2699" y="0"/>
                <a:ext cx="5635624" cy="60838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02" name="Picture 10" descr="ildergebnis für xenon1t experiment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99" y="6083815"/>
                <a:ext cx="5648325" cy="42031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" name="Gruppierung 9"/>
            <p:cNvGrpSpPr/>
            <p:nvPr/>
          </p:nvGrpSpPr>
          <p:grpSpPr>
            <a:xfrm>
              <a:off x="40476" y="40345"/>
              <a:ext cx="2243064" cy="2617666"/>
              <a:chOff x="40476" y="40345"/>
              <a:chExt cx="2243064" cy="2617666"/>
            </a:xfrm>
          </p:grpSpPr>
          <p:sp>
            <p:nvSpPr>
              <p:cNvPr id="24" name="AutoShape 98"/>
              <p:cNvSpPr>
                <a:spLocks/>
              </p:cNvSpPr>
              <p:nvPr/>
            </p:nvSpPr>
            <p:spPr bwMode="auto">
              <a:xfrm>
                <a:off x="152400" y="40345"/>
                <a:ext cx="1296923" cy="177350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599" y="7647"/>
                    </a:moveTo>
                    <a:cubicBezTo>
                      <a:pt x="21599" y="8410"/>
                      <a:pt x="21443" y="9124"/>
                      <a:pt x="21132" y="9804"/>
                    </a:cubicBezTo>
                    <a:cubicBezTo>
                      <a:pt x="20820" y="10488"/>
                      <a:pt x="20404" y="11134"/>
                      <a:pt x="19880" y="11747"/>
                    </a:cubicBezTo>
                    <a:lnTo>
                      <a:pt x="12619" y="20679"/>
                    </a:lnTo>
                    <a:cubicBezTo>
                      <a:pt x="12095" y="21292"/>
                      <a:pt x="11491" y="21599"/>
                      <a:pt x="10804" y="21599"/>
                    </a:cubicBezTo>
                    <a:cubicBezTo>
                      <a:pt x="10112" y="21599"/>
                      <a:pt x="9520" y="21292"/>
                      <a:pt x="9024" y="20679"/>
                    </a:cubicBezTo>
                    <a:lnTo>
                      <a:pt x="1727" y="11718"/>
                    </a:lnTo>
                    <a:cubicBezTo>
                      <a:pt x="1203" y="11106"/>
                      <a:pt x="783" y="10462"/>
                      <a:pt x="472" y="9782"/>
                    </a:cubicBezTo>
                    <a:cubicBezTo>
                      <a:pt x="156" y="9110"/>
                      <a:pt x="0" y="8398"/>
                      <a:pt x="0" y="7647"/>
                    </a:cubicBezTo>
                    <a:cubicBezTo>
                      <a:pt x="0" y="6594"/>
                      <a:pt x="279" y="5601"/>
                      <a:pt x="843" y="4669"/>
                    </a:cubicBezTo>
                    <a:cubicBezTo>
                      <a:pt x="1403" y="3737"/>
                      <a:pt x="2179" y="2921"/>
                      <a:pt x="3164" y="2227"/>
                    </a:cubicBezTo>
                    <a:cubicBezTo>
                      <a:pt x="4143" y="1538"/>
                      <a:pt x="5296" y="990"/>
                      <a:pt x="6615" y="595"/>
                    </a:cubicBezTo>
                    <a:cubicBezTo>
                      <a:pt x="7936" y="197"/>
                      <a:pt x="9344" y="0"/>
                      <a:pt x="10819" y="0"/>
                    </a:cubicBezTo>
                    <a:cubicBezTo>
                      <a:pt x="12315" y="0"/>
                      <a:pt x="13719" y="197"/>
                      <a:pt x="15023" y="595"/>
                    </a:cubicBezTo>
                    <a:cubicBezTo>
                      <a:pt x="16335" y="993"/>
                      <a:pt x="17475" y="1538"/>
                      <a:pt x="18451" y="2227"/>
                    </a:cubicBezTo>
                    <a:cubicBezTo>
                      <a:pt x="19427" y="2921"/>
                      <a:pt x="20200" y="3737"/>
                      <a:pt x="20756" y="4669"/>
                    </a:cubicBezTo>
                    <a:cubicBezTo>
                      <a:pt x="21320" y="5603"/>
                      <a:pt x="21599" y="6594"/>
                      <a:pt x="21599" y="7647"/>
                    </a:cubicBezTo>
                    <a:moveTo>
                      <a:pt x="10819" y="11408"/>
                    </a:moveTo>
                    <a:cubicBezTo>
                      <a:pt x="11547" y="11408"/>
                      <a:pt x="12240" y="11309"/>
                      <a:pt x="12900" y="11114"/>
                    </a:cubicBezTo>
                    <a:cubicBezTo>
                      <a:pt x="13556" y="10922"/>
                      <a:pt x="14127" y="10651"/>
                      <a:pt x="14612" y="10310"/>
                    </a:cubicBezTo>
                    <a:cubicBezTo>
                      <a:pt x="15096" y="9968"/>
                      <a:pt x="15476" y="9564"/>
                      <a:pt x="15748" y="9107"/>
                    </a:cubicBezTo>
                    <a:cubicBezTo>
                      <a:pt x="16028" y="8650"/>
                      <a:pt x="16164" y="8158"/>
                      <a:pt x="16164" y="7645"/>
                    </a:cubicBezTo>
                    <a:cubicBezTo>
                      <a:pt x="16164" y="7131"/>
                      <a:pt x="16028" y="6642"/>
                      <a:pt x="15748" y="6176"/>
                    </a:cubicBezTo>
                    <a:cubicBezTo>
                      <a:pt x="15476" y="5713"/>
                      <a:pt x="15096" y="5304"/>
                      <a:pt x="14612" y="4951"/>
                    </a:cubicBezTo>
                    <a:cubicBezTo>
                      <a:pt x="14128" y="4604"/>
                      <a:pt x="13564" y="4327"/>
                      <a:pt x="12908" y="4135"/>
                    </a:cubicBezTo>
                    <a:cubicBezTo>
                      <a:pt x="12256" y="3943"/>
                      <a:pt x="11564" y="3842"/>
                      <a:pt x="10820" y="3842"/>
                    </a:cubicBezTo>
                    <a:cubicBezTo>
                      <a:pt x="10068" y="3842"/>
                      <a:pt x="9376" y="3940"/>
                      <a:pt x="8736" y="4135"/>
                    </a:cubicBezTo>
                    <a:cubicBezTo>
                      <a:pt x="8092" y="4327"/>
                      <a:pt x="7528" y="4604"/>
                      <a:pt x="7032" y="4951"/>
                    </a:cubicBezTo>
                    <a:cubicBezTo>
                      <a:pt x="6532" y="5304"/>
                      <a:pt x="6148" y="5713"/>
                      <a:pt x="5872" y="6171"/>
                    </a:cubicBezTo>
                    <a:cubicBezTo>
                      <a:pt x="5596" y="6628"/>
                      <a:pt x="5460" y="7119"/>
                      <a:pt x="5460" y="7642"/>
                    </a:cubicBezTo>
                    <a:cubicBezTo>
                      <a:pt x="5460" y="8155"/>
                      <a:pt x="5596" y="8644"/>
                      <a:pt x="5872" y="9104"/>
                    </a:cubicBezTo>
                    <a:cubicBezTo>
                      <a:pt x="6148" y="9561"/>
                      <a:pt x="6532" y="9965"/>
                      <a:pt x="7032" y="10307"/>
                    </a:cubicBezTo>
                    <a:cubicBezTo>
                      <a:pt x="7528" y="10648"/>
                      <a:pt x="8092" y="10919"/>
                      <a:pt x="8736" y="11111"/>
                    </a:cubicBezTo>
                    <a:cubicBezTo>
                      <a:pt x="9376" y="11309"/>
                      <a:pt x="10068" y="11408"/>
                      <a:pt x="10819" y="11408"/>
                    </a:cubicBezTo>
                  </a:path>
                </a:pathLst>
              </a:custGeom>
              <a:solidFill>
                <a:srgbClr val="F08422"/>
              </a:solidFill>
              <a:ln>
                <a:noFill/>
              </a:ln>
              <a:effectLst/>
              <a:extLst/>
            </p:spPr>
            <p:txBody>
              <a:bodyPr lIns="38100" tIns="38100" rIns="38100" bIns="38100" anchor="ctr"/>
              <a:lstStyle/>
              <a:p>
                <a:pPr defTabSz="34252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 sz="2100">
                  <a:solidFill>
                    <a:srgbClr val="44CEB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+mn-ea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9" name="Textfeld 8"/>
              <p:cNvSpPr txBox="1"/>
              <p:nvPr/>
            </p:nvSpPr>
            <p:spPr>
              <a:xfrm flipH="1">
                <a:off x="40476" y="1734681"/>
                <a:ext cx="224306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  <a:latin typeface="Helvetica" charset="0"/>
                    <a:ea typeface="Helvetica" charset="0"/>
                    <a:cs typeface="Helvetica" charset="0"/>
                  </a:rPr>
                  <a:t>Xenon1t</a:t>
                </a:r>
              </a:p>
              <a:p>
                <a:r>
                  <a:rPr lang="en-US" b="1" dirty="0" smtClean="0">
                    <a:solidFill>
                      <a:schemeClr val="bg1"/>
                    </a:solidFill>
                    <a:latin typeface="Helvetica" charset="0"/>
                    <a:ea typeface="Helvetica" charset="0"/>
                    <a:cs typeface="Helvetica" charset="0"/>
                  </a:rPr>
                  <a:t>@LNGS</a:t>
                </a:r>
                <a:endParaRPr lang="en-US" b="1" dirty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pic>
            <p:nvPicPr>
              <p:cNvPr id="8224" name="Picture 32" descr="ildergebnis für flags round icon italy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611" y="159869"/>
                <a:ext cx="927100" cy="9271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3" name="Gruppierung 12"/>
          <p:cNvGrpSpPr/>
          <p:nvPr/>
        </p:nvGrpSpPr>
        <p:grpSpPr>
          <a:xfrm>
            <a:off x="5648323" y="0"/>
            <a:ext cx="5358735" cy="10287000"/>
            <a:chOff x="5648323" y="0"/>
            <a:chExt cx="5358735" cy="10287000"/>
          </a:xfrm>
        </p:grpSpPr>
        <p:grpSp>
          <p:nvGrpSpPr>
            <p:cNvPr id="7" name="Gruppierung 6"/>
            <p:cNvGrpSpPr/>
            <p:nvPr/>
          </p:nvGrpSpPr>
          <p:grpSpPr>
            <a:xfrm>
              <a:off x="5648323" y="0"/>
              <a:ext cx="5358735" cy="10284707"/>
              <a:chOff x="12929264" y="0"/>
              <a:chExt cx="5358735" cy="10284707"/>
            </a:xfrm>
          </p:grpSpPr>
          <p:pic>
            <p:nvPicPr>
              <p:cNvPr id="8196" name="Picture 4" descr="hnliches Foto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2929264" y="0"/>
                <a:ext cx="5339611" cy="53494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16" name="Picture 24" descr="ildergebnis für deep canada snolab argon detector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2948388" y="5351760"/>
                <a:ext cx="5339611" cy="49329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7" name="Gruppierung 26"/>
            <p:cNvGrpSpPr/>
            <p:nvPr/>
          </p:nvGrpSpPr>
          <p:grpSpPr>
            <a:xfrm>
              <a:off x="5788024" y="40345"/>
              <a:ext cx="2243064" cy="2617666"/>
              <a:chOff x="40476" y="40345"/>
              <a:chExt cx="2243064" cy="2617666"/>
            </a:xfrm>
          </p:grpSpPr>
          <p:sp>
            <p:nvSpPr>
              <p:cNvPr id="28" name="AutoShape 98"/>
              <p:cNvSpPr>
                <a:spLocks/>
              </p:cNvSpPr>
              <p:nvPr/>
            </p:nvSpPr>
            <p:spPr bwMode="auto">
              <a:xfrm>
                <a:off x="152400" y="40345"/>
                <a:ext cx="1296923" cy="177350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599" y="7647"/>
                    </a:moveTo>
                    <a:cubicBezTo>
                      <a:pt x="21599" y="8410"/>
                      <a:pt x="21443" y="9124"/>
                      <a:pt x="21132" y="9804"/>
                    </a:cubicBezTo>
                    <a:cubicBezTo>
                      <a:pt x="20820" y="10488"/>
                      <a:pt x="20404" y="11134"/>
                      <a:pt x="19880" y="11747"/>
                    </a:cubicBezTo>
                    <a:lnTo>
                      <a:pt x="12619" y="20679"/>
                    </a:lnTo>
                    <a:cubicBezTo>
                      <a:pt x="12095" y="21292"/>
                      <a:pt x="11491" y="21599"/>
                      <a:pt x="10804" y="21599"/>
                    </a:cubicBezTo>
                    <a:cubicBezTo>
                      <a:pt x="10112" y="21599"/>
                      <a:pt x="9520" y="21292"/>
                      <a:pt x="9024" y="20679"/>
                    </a:cubicBezTo>
                    <a:lnTo>
                      <a:pt x="1727" y="11718"/>
                    </a:lnTo>
                    <a:cubicBezTo>
                      <a:pt x="1203" y="11106"/>
                      <a:pt x="783" y="10462"/>
                      <a:pt x="472" y="9782"/>
                    </a:cubicBezTo>
                    <a:cubicBezTo>
                      <a:pt x="156" y="9110"/>
                      <a:pt x="0" y="8398"/>
                      <a:pt x="0" y="7647"/>
                    </a:cubicBezTo>
                    <a:cubicBezTo>
                      <a:pt x="0" y="6594"/>
                      <a:pt x="279" y="5601"/>
                      <a:pt x="843" y="4669"/>
                    </a:cubicBezTo>
                    <a:cubicBezTo>
                      <a:pt x="1403" y="3737"/>
                      <a:pt x="2179" y="2921"/>
                      <a:pt x="3164" y="2227"/>
                    </a:cubicBezTo>
                    <a:cubicBezTo>
                      <a:pt x="4143" y="1538"/>
                      <a:pt x="5296" y="990"/>
                      <a:pt x="6615" y="595"/>
                    </a:cubicBezTo>
                    <a:cubicBezTo>
                      <a:pt x="7936" y="197"/>
                      <a:pt x="9344" y="0"/>
                      <a:pt x="10819" y="0"/>
                    </a:cubicBezTo>
                    <a:cubicBezTo>
                      <a:pt x="12315" y="0"/>
                      <a:pt x="13719" y="197"/>
                      <a:pt x="15023" y="595"/>
                    </a:cubicBezTo>
                    <a:cubicBezTo>
                      <a:pt x="16335" y="993"/>
                      <a:pt x="17475" y="1538"/>
                      <a:pt x="18451" y="2227"/>
                    </a:cubicBezTo>
                    <a:cubicBezTo>
                      <a:pt x="19427" y="2921"/>
                      <a:pt x="20200" y="3737"/>
                      <a:pt x="20756" y="4669"/>
                    </a:cubicBezTo>
                    <a:cubicBezTo>
                      <a:pt x="21320" y="5603"/>
                      <a:pt x="21599" y="6594"/>
                      <a:pt x="21599" y="7647"/>
                    </a:cubicBezTo>
                    <a:moveTo>
                      <a:pt x="10819" y="11408"/>
                    </a:moveTo>
                    <a:cubicBezTo>
                      <a:pt x="11547" y="11408"/>
                      <a:pt x="12240" y="11309"/>
                      <a:pt x="12900" y="11114"/>
                    </a:cubicBezTo>
                    <a:cubicBezTo>
                      <a:pt x="13556" y="10922"/>
                      <a:pt x="14127" y="10651"/>
                      <a:pt x="14612" y="10310"/>
                    </a:cubicBezTo>
                    <a:cubicBezTo>
                      <a:pt x="15096" y="9968"/>
                      <a:pt x="15476" y="9564"/>
                      <a:pt x="15748" y="9107"/>
                    </a:cubicBezTo>
                    <a:cubicBezTo>
                      <a:pt x="16028" y="8650"/>
                      <a:pt x="16164" y="8158"/>
                      <a:pt x="16164" y="7645"/>
                    </a:cubicBezTo>
                    <a:cubicBezTo>
                      <a:pt x="16164" y="7131"/>
                      <a:pt x="16028" y="6642"/>
                      <a:pt x="15748" y="6176"/>
                    </a:cubicBezTo>
                    <a:cubicBezTo>
                      <a:pt x="15476" y="5713"/>
                      <a:pt x="15096" y="5304"/>
                      <a:pt x="14612" y="4951"/>
                    </a:cubicBezTo>
                    <a:cubicBezTo>
                      <a:pt x="14128" y="4604"/>
                      <a:pt x="13564" y="4327"/>
                      <a:pt x="12908" y="4135"/>
                    </a:cubicBezTo>
                    <a:cubicBezTo>
                      <a:pt x="12256" y="3943"/>
                      <a:pt x="11564" y="3842"/>
                      <a:pt x="10820" y="3842"/>
                    </a:cubicBezTo>
                    <a:cubicBezTo>
                      <a:pt x="10068" y="3842"/>
                      <a:pt x="9376" y="3940"/>
                      <a:pt x="8736" y="4135"/>
                    </a:cubicBezTo>
                    <a:cubicBezTo>
                      <a:pt x="8092" y="4327"/>
                      <a:pt x="7528" y="4604"/>
                      <a:pt x="7032" y="4951"/>
                    </a:cubicBezTo>
                    <a:cubicBezTo>
                      <a:pt x="6532" y="5304"/>
                      <a:pt x="6148" y="5713"/>
                      <a:pt x="5872" y="6171"/>
                    </a:cubicBezTo>
                    <a:cubicBezTo>
                      <a:pt x="5596" y="6628"/>
                      <a:pt x="5460" y="7119"/>
                      <a:pt x="5460" y="7642"/>
                    </a:cubicBezTo>
                    <a:cubicBezTo>
                      <a:pt x="5460" y="8155"/>
                      <a:pt x="5596" y="8644"/>
                      <a:pt x="5872" y="9104"/>
                    </a:cubicBezTo>
                    <a:cubicBezTo>
                      <a:pt x="6148" y="9561"/>
                      <a:pt x="6532" y="9965"/>
                      <a:pt x="7032" y="10307"/>
                    </a:cubicBezTo>
                    <a:cubicBezTo>
                      <a:pt x="7528" y="10648"/>
                      <a:pt x="8092" y="10919"/>
                      <a:pt x="8736" y="11111"/>
                    </a:cubicBezTo>
                    <a:cubicBezTo>
                      <a:pt x="9376" y="11309"/>
                      <a:pt x="10068" y="11408"/>
                      <a:pt x="10819" y="11408"/>
                    </a:cubicBezTo>
                  </a:path>
                </a:pathLst>
              </a:custGeom>
              <a:solidFill>
                <a:srgbClr val="F08422"/>
              </a:solidFill>
              <a:ln>
                <a:noFill/>
              </a:ln>
              <a:effectLst/>
              <a:extLst/>
            </p:spPr>
            <p:txBody>
              <a:bodyPr lIns="38100" tIns="38100" rIns="38100" bIns="38100" anchor="ctr"/>
              <a:lstStyle/>
              <a:p>
                <a:pPr defTabSz="34252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 sz="2100">
                  <a:solidFill>
                    <a:srgbClr val="44CEB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+mn-ea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29" name="Textfeld 28"/>
              <p:cNvSpPr txBox="1"/>
              <p:nvPr/>
            </p:nvSpPr>
            <p:spPr>
              <a:xfrm flipH="1">
                <a:off x="40476" y="1734681"/>
                <a:ext cx="224306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 smtClean="0">
                    <a:solidFill>
                      <a:schemeClr val="bg1"/>
                    </a:solidFill>
                    <a:latin typeface="Helvetica" charset="0"/>
                    <a:ea typeface="Helvetica" charset="0"/>
                    <a:cs typeface="Helvetica" charset="0"/>
                  </a:rPr>
                  <a:t>Darkside</a:t>
                </a:r>
                <a:endParaRPr lang="en-US" b="1" dirty="0" smtClean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  <a:p>
                <a:r>
                  <a:rPr lang="en-US" b="1" dirty="0" smtClean="0">
                    <a:solidFill>
                      <a:schemeClr val="bg1"/>
                    </a:solidFill>
                    <a:latin typeface="Helvetica" charset="0"/>
                    <a:ea typeface="Helvetica" charset="0"/>
                    <a:cs typeface="Helvetica" charset="0"/>
                  </a:rPr>
                  <a:t>@LNGS</a:t>
                </a:r>
                <a:endParaRPr lang="en-US" b="1" dirty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pic>
            <p:nvPicPr>
              <p:cNvPr id="30" name="Picture 32" descr="ildergebnis für flags round icon italy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7311" y="159869"/>
                <a:ext cx="927100" cy="9271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4" name="Gruppierung 43"/>
            <p:cNvGrpSpPr/>
            <p:nvPr/>
          </p:nvGrpSpPr>
          <p:grpSpPr>
            <a:xfrm>
              <a:off x="5683983" y="8084833"/>
              <a:ext cx="3099227" cy="2202167"/>
              <a:chOff x="-57976" y="2738816"/>
              <a:chExt cx="3099227" cy="2202167"/>
            </a:xfrm>
          </p:grpSpPr>
          <p:sp>
            <p:nvSpPr>
              <p:cNvPr id="45" name="AutoShape 98"/>
              <p:cNvSpPr>
                <a:spLocks/>
              </p:cNvSpPr>
              <p:nvPr/>
            </p:nvSpPr>
            <p:spPr bwMode="auto">
              <a:xfrm>
                <a:off x="53949" y="2738816"/>
                <a:ext cx="1296923" cy="177350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599" y="7647"/>
                    </a:moveTo>
                    <a:cubicBezTo>
                      <a:pt x="21599" y="8410"/>
                      <a:pt x="21443" y="9124"/>
                      <a:pt x="21132" y="9804"/>
                    </a:cubicBezTo>
                    <a:cubicBezTo>
                      <a:pt x="20820" y="10488"/>
                      <a:pt x="20404" y="11134"/>
                      <a:pt x="19880" y="11747"/>
                    </a:cubicBezTo>
                    <a:lnTo>
                      <a:pt x="12619" y="20679"/>
                    </a:lnTo>
                    <a:cubicBezTo>
                      <a:pt x="12095" y="21292"/>
                      <a:pt x="11491" y="21599"/>
                      <a:pt x="10804" y="21599"/>
                    </a:cubicBezTo>
                    <a:cubicBezTo>
                      <a:pt x="10112" y="21599"/>
                      <a:pt x="9520" y="21292"/>
                      <a:pt x="9024" y="20679"/>
                    </a:cubicBezTo>
                    <a:lnTo>
                      <a:pt x="1727" y="11718"/>
                    </a:lnTo>
                    <a:cubicBezTo>
                      <a:pt x="1203" y="11106"/>
                      <a:pt x="783" y="10462"/>
                      <a:pt x="472" y="9782"/>
                    </a:cubicBezTo>
                    <a:cubicBezTo>
                      <a:pt x="156" y="9110"/>
                      <a:pt x="0" y="8398"/>
                      <a:pt x="0" y="7647"/>
                    </a:cubicBezTo>
                    <a:cubicBezTo>
                      <a:pt x="0" y="6594"/>
                      <a:pt x="279" y="5601"/>
                      <a:pt x="843" y="4669"/>
                    </a:cubicBezTo>
                    <a:cubicBezTo>
                      <a:pt x="1403" y="3737"/>
                      <a:pt x="2179" y="2921"/>
                      <a:pt x="3164" y="2227"/>
                    </a:cubicBezTo>
                    <a:cubicBezTo>
                      <a:pt x="4143" y="1538"/>
                      <a:pt x="5296" y="990"/>
                      <a:pt x="6615" y="595"/>
                    </a:cubicBezTo>
                    <a:cubicBezTo>
                      <a:pt x="7936" y="197"/>
                      <a:pt x="9344" y="0"/>
                      <a:pt x="10819" y="0"/>
                    </a:cubicBezTo>
                    <a:cubicBezTo>
                      <a:pt x="12315" y="0"/>
                      <a:pt x="13719" y="197"/>
                      <a:pt x="15023" y="595"/>
                    </a:cubicBezTo>
                    <a:cubicBezTo>
                      <a:pt x="16335" y="993"/>
                      <a:pt x="17475" y="1538"/>
                      <a:pt x="18451" y="2227"/>
                    </a:cubicBezTo>
                    <a:cubicBezTo>
                      <a:pt x="19427" y="2921"/>
                      <a:pt x="20200" y="3737"/>
                      <a:pt x="20756" y="4669"/>
                    </a:cubicBezTo>
                    <a:cubicBezTo>
                      <a:pt x="21320" y="5603"/>
                      <a:pt x="21599" y="6594"/>
                      <a:pt x="21599" y="7647"/>
                    </a:cubicBezTo>
                    <a:moveTo>
                      <a:pt x="10819" y="11408"/>
                    </a:moveTo>
                    <a:cubicBezTo>
                      <a:pt x="11547" y="11408"/>
                      <a:pt x="12240" y="11309"/>
                      <a:pt x="12900" y="11114"/>
                    </a:cubicBezTo>
                    <a:cubicBezTo>
                      <a:pt x="13556" y="10922"/>
                      <a:pt x="14127" y="10651"/>
                      <a:pt x="14612" y="10310"/>
                    </a:cubicBezTo>
                    <a:cubicBezTo>
                      <a:pt x="15096" y="9968"/>
                      <a:pt x="15476" y="9564"/>
                      <a:pt x="15748" y="9107"/>
                    </a:cubicBezTo>
                    <a:cubicBezTo>
                      <a:pt x="16028" y="8650"/>
                      <a:pt x="16164" y="8158"/>
                      <a:pt x="16164" y="7645"/>
                    </a:cubicBezTo>
                    <a:cubicBezTo>
                      <a:pt x="16164" y="7131"/>
                      <a:pt x="16028" y="6642"/>
                      <a:pt x="15748" y="6176"/>
                    </a:cubicBezTo>
                    <a:cubicBezTo>
                      <a:pt x="15476" y="5713"/>
                      <a:pt x="15096" y="5304"/>
                      <a:pt x="14612" y="4951"/>
                    </a:cubicBezTo>
                    <a:cubicBezTo>
                      <a:pt x="14128" y="4604"/>
                      <a:pt x="13564" y="4327"/>
                      <a:pt x="12908" y="4135"/>
                    </a:cubicBezTo>
                    <a:cubicBezTo>
                      <a:pt x="12256" y="3943"/>
                      <a:pt x="11564" y="3842"/>
                      <a:pt x="10820" y="3842"/>
                    </a:cubicBezTo>
                    <a:cubicBezTo>
                      <a:pt x="10068" y="3842"/>
                      <a:pt x="9376" y="3940"/>
                      <a:pt x="8736" y="4135"/>
                    </a:cubicBezTo>
                    <a:cubicBezTo>
                      <a:pt x="8092" y="4327"/>
                      <a:pt x="7528" y="4604"/>
                      <a:pt x="7032" y="4951"/>
                    </a:cubicBezTo>
                    <a:cubicBezTo>
                      <a:pt x="6532" y="5304"/>
                      <a:pt x="6148" y="5713"/>
                      <a:pt x="5872" y="6171"/>
                    </a:cubicBezTo>
                    <a:cubicBezTo>
                      <a:pt x="5596" y="6628"/>
                      <a:pt x="5460" y="7119"/>
                      <a:pt x="5460" y="7642"/>
                    </a:cubicBezTo>
                    <a:cubicBezTo>
                      <a:pt x="5460" y="8155"/>
                      <a:pt x="5596" y="8644"/>
                      <a:pt x="5872" y="9104"/>
                    </a:cubicBezTo>
                    <a:cubicBezTo>
                      <a:pt x="6148" y="9561"/>
                      <a:pt x="6532" y="9965"/>
                      <a:pt x="7032" y="10307"/>
                    </a:cubicBezTo>
                    <a:cubicBezTo>
                      <a:pt x="7528" y="10648"/>
                      <a:pt x="8092" y="10919"/>
                      <a:pt x="8736" y="11111"/>
                    </a:cubicBezTo>
                    <a:cubicBezTo>
                      <a:pt x="9376" y="11309"/>
                      <a:pt x="10068" y="11408"/>
                      <a:pt x="10819" y="11408"/>
                    </a:cubicBezTo>
                  </a:path>
                </a:pathLst>
              </a:custGeom>
              <a:solidFill>
                <a:srgbClr val="F08422"/>
              </a:solidFill>
              <a:ln>
                <a:noFill/>
              </a:ln>
              <a:effectLst/>
              <a:extLst/>
            </p:spPr>
            <p:txBody>
              <a:bodyPr lIns="38100" tIns="38100" rIns="38100" bIns="38100" anchor="ctr"/>
              <a:lstStyle/>
              <a:p>
                <a:pPr defTabSz="34252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 sz="2100">
                  <a:solidFill>
                    <a:srgbClr val="44CEB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+mn-ea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46" name="Textfeld 45"/>
              <p:cNvSpPr txBox="1"/>
              <p:nvPr/>
            </p:nvSpPr>
            <p:spPr>
              <a:xfrm flipH="1">
                <a:off x="-57976" y="4433152"/>
                <a:ext cx="3099227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smtClean="0">
                    <a:solidFill>
                      <a:schemeClr val="bg1"/>
                    </a:solidFill>
                    <a:latin typeface="Helvetica" charset="0"/>
                    <a:ea typeface="Helvetica" charset="0"/>
                    <a:cs typeface="Helvetica" charset="0"/>
                  </a:rPr>
                  <a:t>DEAP @SNOLAB</a:t>
                </a:r>
                <a:endParaRPr lang="en-US" b="1" dirty="0" smtClean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p:grpSp>
        <p:pic>
          <p:nvPicPr>
            <p:cNvPr id="8226" name="Picture 34" descr="hnliches Foto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0347" y="8271628"/>
              <a:ext cx="848044" cy="848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feld 1"/>
          <p:cNvSpPr txBox="1"/>
          <p:nvPr/>
        </p:nvSpPr>
        <p:spPr>
          <a:xfrm>
            <a:off x="-16338" y="5484338"/>
            <a:ext cx="5664659" cy="1021556"/>
          </a:xfrm>
          <a:prstGeom prst="round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08422"/>
                </a:solidFill>
              </a:rPr>
              <a:t>t</a:t>
            </a:r>
            <a:r>
              <a:rPr lang="en-US" dirty="0" err="1" smtClean="0">
                <a:solidFill>
                  <a:srgbClr val="F08422"/>
                </a:solidFill>
              </a:rPr>
              <a:t>onne</a:t>
            </a:r>
            <a:r>
              <a:rPr lang="en-US" dirty="0" smtClean="0">
                <a:solidFill>
                  <a:srgbClr val="F08422"/>
                </a:solidFill>
              </a:rPr>
              <a:t>-scale experiment</a:t>
            </a:r>
          </a:p>
          <a:p>
            <a:pPr algn="ctr"/>
            <a:r>
              <a:rPr lang="en-US" dirty="0">
                <a:solidFill>
                  <a:srgbClr val="F08422"/>
                </a:solidFill>
              </a:rPr>
              <a:t>w</a:t>
            </a:r>
            <a:r>
              <a:rPr lang="en-US" dirty="0" smtClean="0">
                <a:solidFill>
                  <a:srgbClr val="F08422"/>
                </a:solidFill>
              </a:rPr>
              <a:t>orld-leading sensitivity</a:t>
            </a:r>
            <a:endParaRPr lang="en-US" dirty="0">
              <a:solidFill>
                <a:srgbClr val="F08422"/>
              </a:solidFill>
            </a:endParaRPr>
          </a:p>
        </p:txBody>
      </p:sp>
      <p:sp>
        <p:nvSpPr>
          <p:cNvPr id="48" name="Textfeld 47"/>
          <p:cNvSpPr txBox="1"/>
          <p:nvPr/>
        </p:nvSpPr>
        <p:spPr>
          <a:xfrm>
            <a:off x="5637254" y="5141922"/>
            <a:ext cx="5358737" cy="561856"/>
          </a:xfrm>
          <a:prstGeom prst="round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F08422"/>
                </a:solidFill>
              </a:rPr>
              <a:t>a</a:t>
            </a:r>
            <a:r>
              <a:rPr lang="en-US" smtClean="0">
                <a:solidFill>
                  <a:srgbClr val="F08422"/>
                </a:solidFill>
              </a:rPr>
              <a:t>dvanced technologies</a:t>
            </a:r>
            <a:endParaRPr lang="en-US" dirty="0" smtClean="0">
              <a:solidFill>
                <a:srgbClr val="F084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23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ung 11"/>
          <p:cNvGrpSpPr/>
          <p:nvPr/>
        </p:nvGrpSpPr>
        <p:grpSpPr>
          <a:xfrm>
            <a:off x="0" y="0"/>
            <a:ext cx="5661024" cy="10287000"/>
            <a:chOff x="0" y="0"/>
            <a:chExt cx="5661024" cy="10287000"/>
          </a:xfrm>
        </p:grpSpPr>
        <p:sp>
          <p:nvSpPr>
            <p:cNvPr id="4" name="AutoShape 6" descr="ildergebnis für xenon1t experiment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8" name="Gruppierung 7"/>
            <p:cNvGrpSpPr/>
            <p:nvPr/>
          </p:nvGrpSpPr>
          <p:grpSpPr>
            <a:xfrm>
              <a:off x="12699" y="0"/>
              <a:ext cx="5648325" cy="10287000"/>
              <a:chOff x="12699" y="0"/>
              <a:chExt cx="5648325" cy="10287000"/>
            </a:xfrm>
          </p:grpSpPr>
          <p:pic>
            <p:nvPicPr>
              <p:cNvPr id="8194" name="Picture 2" descr="hnliches Foto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2699" y="0"/>
                <a:ext cx="5635624" cy="60838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02" name="Picture 10" descr="ildergebnis für xenon1t experiment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99" y="6083815"/>
                <a:ext cx="5648325" cy="42031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" name="Gruppierung 9"/>
            <p:cNvGrpSpPr/>
            <p:nvPr/>
          </p:nvGrpSpPr>
          <p:grpSpPr>
            <a:xfrm>
              <a:off x="40476" y="40345"/>
              <a:ext cx="2243064" cy="2617666"/>
              <a:chOff x="40476" y="40345"/>
              <a:chExt cx="2243064" cy="2617666"/>
            </a:xfrm>
          </p:grpSpPr>
          <p:sp>
            <p:nvSpPr>
              <p:cNvPr id="24" name="AutoShape 98"/>
              <p:cNvSpPr>
                <a:spLocks/>
              </p:cNvSpPr>
              <p:nvPr/>
            </p:nvSpPr>
            <p:spPr bwMode="auto">
              <a:xfrm>
                <a:off x="152400" y="40345"/>
                <a:ext cx="1296923" cy="177350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599" y="7647"/>
                    </a:moveTo>
                    <a:cubicBezTo>
                      <a:pt x="21599" y="8410"/>
                      <a:pt x="21443" y="9124"/>
                      <a:pt x="21132" y="9804"/>
                    </a:cubicBezTo>
                    <a:cubicBezTo>
                      <a:pt x="20820" y="10488"/>
                      <a:pt x="20404" y="11134"/>
                      <a:pt x="19880" y="11747"/>
                    </a:cubicBezTo>
                    <a:lnTo>
                      <a:pt x="12619" y="20679"/>
                    </a:lnTo>
                    <a:cubicBezTo>
                      <a:pt x="12095" y="21292"/>
                      <a:pt x="11491" y="21599"/>
                      <a:pt x="10804" y="21599"/>
                    </a:cubicBezTo>
                    <a:cubicBezTo>
                      <a:pt x="10112" y="21599"/>
                      <a:pt x="9520" y="21292"/>
                      <a:pt x="9024" y="20679"/>
                    </a:cubicBezTo>
                    <a:lnTo>
                      <a:pt x="1727" y="11718"/>
                    </a:lnTo>
                    <a:cubicBezTo>
                      <a:pt x="1203" y="11106"/>
                      <a:pt x="783" y="10462"/>
                      <a:pt x="472" y="9782"/>
                    </a:cubicBezTo>
                    <a:cubicBezTo>
                      <a:pt x="156" y="9110"/>
                      <a:pt x="0" y="8398"/>
                      <a:pt x="0" y="7647"/>
                    </a:cubicBezTo>
                    <a:cubicBezTo>
                      <a:pt x="0" y="6594"/>
                      <a:pt x="279" y="5601"/>
                      <a:pt x="843" y="4669"/>
                    </a:cubicBezTo>
                    <a:cubicBezTo>
                      <a:pt x="1403" y="3737"/>
                      <a:pt x="2179" y="2921"/>
                      <a:pt x="3164" y="2227"/>
                    </a:cubicBezTo>
                    <a:cubicBezTo>
                      <a:pt x="4143" y="1538"/>
                      <a:pt x="5296" y="990"/>
                      <a:pt x="6615" y="595"/>
                    </a:cubicBezTo>
                    <a:cubicBezTo>
                      <a:pt x="7936" y="197"/>
                      <a:pt x="9344" y="0"/>
                      <a:pt x="10819" y="0"/>
                    </a:cubicBezTo>
                    <a:cubicBezTo>
                      <a:pt x="12315" y="0"/>
                      <a:pt x="13719" y="197"/>
                      <a:pt x="15023" y="595"/>
                    </a:cubicBezTo>
                    <a:cubicBezTo>
                      <a:pt x="16335" y="993"/>
                      <a:pt x="17475" y="1538"/>
                      <a:pt x="18451" y="2227"/>
                    </a:cubicBezTo>
                    <a:cubicBezTo>
                      <a:pt x="19427" y="2921"/>
                      <a:pt x="20200" y="3737"/>
                      <a:pt x="20756" y="4669"/>
                    </a:cubicBezTo>
                    <a:cubicBezTo>
                      <a:pt x="21320" y="5603"/>
                      <a:pt x="21599" y="6594"/>
                      <a:pt x="21599" y="7647"/>
                    </a:cubicBezTo>
                    <a:moveTo>
                      <a:pt x="10819" y="11408"/>
                    </a:moveTo>
                    <a:cubicBezTo>
                      <a:pt x="11547" y="11408"/>
                      <a:pt x="12240" y="11309"/>
                      <a:pt x="12900" y="11114"/>
                    </a:cubicBezTo>
                    <a:cubicBezTo>
                      <a:pt x="13556" y="10922"/>
                      <a:pt x="14127" y="10651"/>
                      <a:pt x="14612" y="10310"/>
                    </a:cubicBezTo>
                    <a:cubicBezTo>
                      <a:pt x="15096" y="9968"/>
                      <a:pt x="15476" y="9564"/>
                      <a:pt x="15748" y="9107"/>
                    </a:cubicBezTo>
                    <a:cubicBezTo>
                      <a:pt x="16028" y="8650"/>
                      <a:pt x="16164" y="8158"/>
                      <a:pt x="16164" y="7645"/>
                    </a:cubicBezTo>
                    <a:cubicBezTo>
                      <a:pt x="16164" y="7131"/>
                      <a:pt x="16028" y="6642"/>
                      <a:pt x="15748" y="6176"/>
                    </a:cubicBezTo>
                    <a:cubicBezTo>
                      <a:pt x="15476" y="5713"/>
                      <a:pt x="15096" y="5304"/>
                      <a:pt x="14612" y="4951"/>
                    </a:cubicBezTo>
                    <a:cubicBezTo>
                      <a:pt x="14128" y="4604"/>
                      <a:pt x="13564" y="4327"/>
                      <a:pt x="12908" y="4135"/>
                    </a:cubicBezTo>
                    <a:cubicBezTo>
                      <a:pt x="12256" y="3943"/>
                      <a:pt x="11564" y="3842"/>
                      <a:pt x="10820" y="3842"/>
                    </a:cubicBezTo>
                    <a:cubicBezTo>
                      <a:pt x="10068" y="3842"/>
                      <a:pt x="9376" y="3940"/>
                      <a:pt x="8736" y="4135"/>
                    </a:cubicBezTo>
                    <a:cubicBezTo>
                      <a:pt x="8092" y="4327"/>
                      <a:pt x="7528" y="4604"/>
                      <a:pt x="7032" y="4951"/>
                    </a:cubicBezTo>
                    <a:cubicBezTo>
                      <a:pt x="6532" y="5304"/>
                      <a:pt x="6148" y="5713"/>
                      <a:pt x="5872" y="6171"/>
                    </a:cubicBezTo>
                    <a:cubicBezTo>
                      <a:pt x="5596" y="6628"/>
                      <a:pt x="5460" y="7119"/>
                      <a:pt x="5460" y="7642"/>
                    </a:cubicBezTo>
                    <a:cubicBezTo>
                      <a:pt x="5460" y="8155"/>
                      <a:pt x="5596" y="8644"/>
                      <a:pt x="5872" y="9104"/>
                    </a:cubicBezTo>
                    <a:cubicBezTo>
                      <a:pt x="6148" y="9561"/>
                      <a:pt x="6532" y="9965"/>
                      <a:pt x="7032" y="10307"/>
                    </a:cubicBezTo>
                    <a:cubicBezTo>
                      <a:pt x="7528" y="10648"/>
                      <a:pt x="8092" y="10919"/>
                      <a:pt x="8736" y="11111"/>
                    </a:cubicBezTo>
                    <a:cubicBezTo>
                      <a:pt x="9376" y="11309"/>
                      <a:pt x="10068" y="11408"/>
                      <a:pt x="10819" y="11408"/>
                    </a:cubicBezTo>
                  </a:path>
                </a:pathLst>
              </a:custGeom>
              <a:solidFill>
                <a:srgbClr val="F08422"/>
              </a:solidFill>
              <a:ln>
                <a:noFill/>
              </a:ln>
              <a:effectLst/>
              <a:extLst/>
            </p:spPr>
            <p:txBody>
              <a:bodyPr lIns="38100" tIns="38100" rIns="38100" bIns="38100" anchor="ctr"/>
              <a:lstStyle/>
              <a:p>
                <a:pPr defTabSz="34252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 sz="2100">
                  <a:solidFill>
                    <a:srgbClr val="44CEB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+mn-ea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9" name="Textfeld 8"/>
              <p:cNvSpPr txBox="1"/>
              <p:nvPr/>
            </p:nvSpPr>
            <p:spPr>
              <a:xfrm flipH="1">
                <a:off x="40476" y="1734681"/>
                <a:ext cx="224306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  <a:latin typeface="Helvetica" charset="0"/>
                    <a:ea typeface="Helvetica" charset="0"/>
                    <a:cs typeface="Helvetica" charset="0"/>
                  </a:rPr>
                  <a:t>Xenon1t</a:t>
                </a:r>
              </a:p>
              <a:p>
                <a:r>
                  <a:rPr lang="en-US" b="1" dirty="0" smtClean="0">
                    <a:solidFill>
                      <a:schemeClr val="bg1"/>
                    </a:solidFill>
                    <a:latin typeface="Helvetica" charset="0"/>
                    <a:ea typeface="Helvetica" charset="0"/>
                    <a:cs typeface="Helvetica" charset="0"/>
                  </a:rPr>
                  <a:t>@LNGS</a:t>
                </a:r>
                <a:endParaRPr lang="en-US" b="1" dirty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pic>
            <p:nvPicPr>
              <p:cNvPr id="8224" name="Picture 32" descr="ildergebnis für flags round icon italy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611" y="159869"/>
                <a:ext cx="927100" cy="9271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3" name="Gruppierung 12"/>
          <p:cNvGrpSpPr/>
          <p:nvPr/>
        </p:nvGrpSpPr>
        <p:grpSpPr>
          <a:xfrm>
            <a:off x="5648323" y="0"/>
            <a:ext cx="5358735" cy="10287000"/>
            <a:chOff x="5648323" y="0"/>
            <a:chExt cx="5358735" cy="10287000"/>
          </a:xfrm>
        </p:grpSpPr>
        <p:grpSp>
          <p:nvGrpSpPr>
            <p:cNvPr id="7" name="Gruppierung 6"/>
            <p:cNvGrpSpPr/>
            <p:nvPr/>
          </p:nvGrpSpPr>
          <p:grpSpPr>
            <a:xfrm>
              <a:off x="5648323" y="0"/>
              <a:ext cx="5358735" cy="10284707"/>
              <a:chOff x="12929264" y="0"/>
              <a:chExt cx="5358735" cy="10284707"/>
            </a:xfrm>
          </p:grpSpPr>
          <p:pic>
            <p:nvPicPr>
              <p:cNvPr id="8196" name="Picture 4" descr="hnliches Foto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2929264" y="0"/>
                <a:ext cx="5339611" cy="53494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16" name="Picture 24" descr="ildergebnis für deep canada snolab argon detector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2948388" y="5351760"/>
                <a:ext cx="5339611" cy="49329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7" name="Gruppierung 26"/>
            <p:cNvGrpSpPr/>
            <p:nvPr/>
          </p:nvGrpSpPr>
          <p:grpSpPr>
            <a:xfrm>
              <a:off x="5788024" y="40345"/>
              <a:ext cx="2243064" cy="2617666"/>
              <a:chOff x="40476" y="40345"/>
              <a:chExt cx="2243064" cy="2617666"/>
            </a:xfrm>
          </p:grpSpPr>
          <p:sp>
            <p:nvSpPr>
              <p:cNvPr id="28" name="AutoShape 98"/>
              <p:cNvSpPr>
                <a:spLocks/>
              </p:cNvSpPr>
              <p:nvPr/>
            </p:nvSpPr>
            <p:spPr bwMode="auto">
              <a:xfrm>
                <a:off x="152400" y="40345"/>
                <a:ext cx="1296923" cy="177350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599" y="7647"/>
                    </a:moveTo>
                    <a:cubicBezTo>
                      <a:pt x="21599" y="8410"/>
                      <a:pt x="21443" y="9124"/>
                      <a:pt x="21132" y="9804"/>
                    </a:cubicBezTo>
                    <a:cubicBezTo>
                      <a:pt x="20820" y="10488"/>
                      <a:pt x="20404" y="11134"/>
                      <a:pt x="19880" y="11747"/>
                    </a:cubicBezTo>
                    <a:lnTo>
                      <a:pt x="12619" y="20679"/>
                    </a:lnTo>
                    <a:cubicBezTo>
                      <a:pt x="12095" y="21292"/>
                      <a:pt x="11491" y="21599"/>
                      <a:pt x="10804" y="21599"/>
                    </a:cubicBezTo>
                    <a:cubicBezTo>
                      <a:pt x="10112" y="21599"/>
                      <a:pt x="9520" y="21292"/>
                      <a:pt x="9024" y="20679"/>
                    </a:cubicBezTo>
                    <a:lnTo>
                      <a:pt x="1727" y="11718"/>
                    </a:lnTo>
                    <a:cubicBezTo>
                      <a:pt x="1203" y="11106"/>
                      <a:pt x="783" y="10462"/>
                      <a:pt x="472" y="9782"/>
                    </a:cubicBezTo>
                    <a:cubicBezTo>
                      <a:pt x="156" y="9110"/>
                      <a:pt x="0" y="8398"/>
                      <a:pt x="0" y="7647"/>
                    </a:cubicBezTo>
                    <a:cubicBezTo>
                      <a:pt x="0" y="6594"/>
                      <a:pt x="279" y="5601"/>
                      <a:pt x="843" y="4669"/>
                    </a:cubicBezTo>
                    <a:cubicBezTo>
                      <a:pt x="1403" y="3737"/>
                      <a:pt x="2179" y="2921"/>
                      <a:pt x="3164" y="2227"/>
                    </a:cubicBezTo>
                    <a:cubicBezTo>
                      <a:pt x="4143" y="1538"/>
                      <a:pt x="5296" y="990"/>
                      <a:pt x="6615" y="595"/>
                    </a:cubicBezTo>
                    <a:cubicBezTo>
                      <a:pt x="7936" y="197"/>
                      <a:pt x="9344" y="0"/>
                      <a:pt x="10819" y="0"/>
                    </a:cubicBezTo>
                    <a:cubicBezTo>
                      <a:pt x="12315" y="0"/>
                      <a:pt x="13719" y="197"/>
                      <a:pt x="15023" y="595"/>
                    </a:cubicBezTo>
                    <a:cubicBezTo>
                      <a:pt x="16335" y="993"/>
                      <a:pt x="17475" y="1538"/>
                      <a:pt x="18451" y="2227"/>
                    </a:cubicBezTo>
                    <a:cubicBezTo>
                      <a:pt x="19427" y="2921"/>
                      <a:pt x="20200" y="3737"/>
                      <a:pt x="20756" y="4669"/>
                    </a:cubicBezTo>
                    <a:cubicBezTo>
                      <a:pt x="21320" y="5603"/>
                      <a:pt x="21599" y="6594"/>
                      <a:pt x="21599" y="7647"/>
                    </a:cubicBezTo>
                    <a:moveTo>
                      <a:pt x="10819" y="11408"/>
                    </a:moveTo>
                    <a:cubicBezTo>
                      <a:pt x="11547" y="11408"/>
                      <a:pt x="12240" y="11309"/>
                      <a:pt x="12900" y="11114"/>
                    </a:cubicBezTo>
                    <a:cubicBezTo>
                      <a:pt x="13556" y="10922"/>
                      <a:pt x="14127" y="10651"/>
                      <a:pt x="14612" y="10310"/>
                    </a:cubicBezTo>
                    <a:cubicBezTo>
                      <a:pt x="15096" y="9968"/>
                      <a:pt x="15476" y="9564"/>
                      <a:pt x="15748" y="9107"/>
                    </a:cubicBezTo>
                    <a:cubicBezTo>
                      <a:pt x="16028" y="8650"/>
                      <a:pt x="16164" y="8158"/>
                      <a:pt x="16164" y="7645"/>
                    </a:cubicBezTo>
                    <a:cubicBezTo>
                      <a:pt x="16164" y="7131"/>
                      <a:pt x="16028" y="6642"/>
                      <a:pt x="15748" y="6176"/>
                    </a:cubicBezTo>
                    <a:cubicBezTo>
                      <a:pt x="15476" y="5713"/>
                      <a:pt x="15096" y="5304"/>
                      <a:pt x="14612" y="4951"/>
                    </a:cubicBezTo>
                    <a:cubicBezTo>
                      <a:pt x="14128" y="4604"/>
                      <a:pt x="13564" y="4327"/>
                      <a:pt x="12908" y="4135"/>
                    </a:cubicBezTo>
                    <a:cubicBezTo>
                      <a:pt x="12256" y="3943"/>
                      <a:pt x="11564" y="3842"/>
                      <a:pt x="10820" y="3842"/>
                    </a:cubicBezTo>
                    <a:cubicBezTo>
                      <a:pt x="10068" y="3842"/>
                      <a:pt x="9376" y="3940"/>
                      <a:pt x="8736" y="4135"/>
                    </a:cubicBezTo>
                    <a:cubicBezTo>
                      <a:pt x="8092" y="4327"/>
                      <a:pt x="7528" y="4604"/>
                      <a:pt x="7032" y="4951"/>
                    </a:cubicBezTo>
                    <a:cubicBezTo>
                      <a:pt x="6532" y="5304"/>
                      <a:pt x="6148" y="5713"/>
                      <a:pt x="5872" y="6171"/>
                    </a:cubicBezTo>
                    <a:cubicBezTo>
                      <a:pt x="5596" y="6628"/>
                      <a:pt x="5460" y="7119"/>
                      <a:pt x="5460" y="7642"/>
                    </a:cubicBezTo>
                    <a:cubicBezTo>
                      <a:pt x="5460" y="8155"/>
                      <a:pt x="5596" y="8644"/>
                      <a:pt x="5872" y="9104"/>
                    </a:cubicBezTo>
                    <a:cubicBezTo>
                      <a:pt x="6148" y="9561"/>
                      <a:pt x="6532" y="9965"/>
                      <a:pt x="7032" y="10307"/>
                    </a:cubicBezTo>
                    <a:cubicBezTo>
                      <a:pt x="7528" y="10648"/>
                      <a:pt x="8092" y="10919"/>
                      <a:pt x="8736" y="11111"/>
                    </a:cubicBezTo>
                    <a:cubicBezTo>
                      <a:pt x="9376" y="11309"/>
                      <a:pt x="10068" y="11408"/>
                      <a:pt x="10819" y="11408"/>
                    </a:cubicBezTo>
                  </a:path>
                </a:pathLst>
              </a:custGeom>
              <a:solidFill>
                <a:srgbClr val="F08422"/>
              </a:solidFill>
              <a:ln>
                <a:noFill/>
              </a:ln>
              <a:effectLst/>
              <a:extLst/>
            </p:spPr>
            <p:txBody>
              <a:bodyPr lIns="38100" tIns="38100" rIns="38100" bIns="38100" anchor="ctr"/>
              <a:lstStyle/>
              <a:p>
                <a:pPr defTabSz="34252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 sz="2100">
                  <a:solidFill>
                    <a:srgbClr val="44CEB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+mn-ea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29" name="Textfeld 28"/>
              <p:cNvSpPr txBox="1"/>
              <p:nvPr/>
            </p:nvSpPr>
            <p:spPr>
              <a:xfrm flipH="1">
                <a:off x="40476" y="1734681"/>
                <a:ext cx="224306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 smtClean="0">
                    <a:solidFill>
                      <a:schemeClr val="bg1"/>
                    </a:solidFill>
                    <a:latin typeface="Helvetica" charset="0"/>
                    <a:ea typeface="Helvetica" charset="0"/>
                    <a:cs typeface="Helvetica" charset="0"/>
                  </a:rPr>
                  <a:t>Darkside</a:t>
                </a:r>
                <a:endParaRPr lang="en-US" b="1" dirty="0" smtClean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  <a:p>
                <a:r>
                  <a:rPr lang="en-US" b="1" dirty="0" smtClean="0">
                    <a:solidFill>
                      <a:schemeClr val="bg1"/>
                    </a:solidFill>
                    <a:latin typeface="Helvetica" charset="0"/>
                    <a:ea typeface="Helvetica" charset="0"/>
                    <a:cs typeface="Helvetica" charset="0"/>
                  </a:rPr>
                  <a:t>@LNGS</a:t>
                </a:r>
                <a:endParaRPr lang="en-US" b="1" dirty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pic>
            <p:nvPicPr>
              <p:cNvPr id="30" name="Picture 32" descr="ildergebnis für flags round icon italy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7311" y="159869"/>
                <a:ext cx="927100" cy="9271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4" name="Gruppierung 43"/>
            <p:cNvGrpSpPr/>
            <p:nvPr/>
          </p:nvGrpSpPr>
          <p:grpSpPr>
            <a:xfrm>
              <a:off x="5683983" y="8084833"/>
              <a:ext cx="3099227" cy="2202167"/>
              <a:chOff x="-57976" y="2738816"/>
              <a:chExt cx="3099227" cy="2202167"/>
            </a:xfrm>
          </p:grpSpPr>
          <p:sp>
            <p:nvSpPr>
              <p:cNvPr id="45" name="AutoShape 98"/>
              <p:cNvSpPr>
                <a:spLocks/>
              </p:cNvSpPr>
              <p:nvPr/>
            </p:nvSpPr>
            <p:spPr bwMode="auto">
              <a:xfrm>
                <a:off x="53949" y="2738816"/>
                <a:ext cx="1296923" cy="177350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599" y="7647"/>
                    </a:moveTo>
                    <a:cubicBezTo>
                      <a:pt x="21599" y="8410"/>
                      <a:pt x="21443" y="9124"/>
                      <a:pt x="21132" y="9804"/>
                    </a:cubicBezTo>
                    <a:cubicBezTo>
                      <a:pt x="20820" y="10488"/>
                      <a:pt x="20404" y="11134"/>
                      <a:pt x="19880" y="11747"/>
                    </a:cubicBezTo>
                    <a:lnTo>
                      <a:pt x="12619" y="20679"/>
                    </a:lnTo>
                    <a:cubicBezTo>
                      <a:pt x="12095" y="21292"/>
                      <a:pt x="11491" y="21599"/>
                      <a:pt x="10804" y="21599"/>
                    </a:cubicBezTo>
                    <a:cubicBezTo>
                      <a:pt x="10112" y="21599"/>
                      <a:pt x="9520" y="21292"/>
                      <a:pt x="9024" y="20679"/>
                    </a:cubicBezTo>
                    <a:lnTo>
                      <a:pt x="1727" y="11718"/>
                    </a:lnTo>
                    <a:cubicBezTo>
                      <a:pt x="1203" y="11106"/>
                      <a:pt x="783" y="10462"/>
                      <a:pt x="472" y="9782"/>
                    </a:cubicBezTo>
                    <a:cubicBezTo>
                      <a:pt x="156" y="9110"/>
                      <a:pt x="0" y="8398"/>
                      <a:pt x="0" y="7647"/>
                    </a:cubicBezTo>
                    <a:cubicBezTo>
                      <a:pt x="0" y="6594"/>
                      <a:pt x="279" y="5601"/>
                      <a:pt x="843" y="4669"/>
                    </a:cubicBezTo>
                    <a:cubicBezTo>
                      <a:pt x="1403" y="3737"/>
                      <a:pt x="2179" y="2921"/>
                      <a:pt x="3164" y="2227"/>
                    </a:cubicBezTo>
                    <a:cubicBezTo>
                      <a:pt x="4143" y="1538"/>
                      <a:pt x="5296" y="990"/>
                      <a:pt x="6615" y="595"/>
                    </a:cubicBezTo>
                    <a:cubicBezTo>
                      <a:pt x="7936" y="197"/>
                      <a:pt x="9344" y="0"/>
                      <a:pt x="10819" y="0"/>
                    </a:cubicBezTo>
                    <a:cubicBezTo>
                      <a:pt x="12315" y="0"/>
                      <a:pt x="13719" y="197"/>
                      <a:pt x="15023" y="595"/>
                    </a:cubicBezTo>
                    <a:cubicBezTo>
                      <a:pt x="16335" y="993"/>
                      <a:pt x="17475" y="1538"/>
                      <a:pt x="18451" y="2227"/>
                    </a:cubicBezTo>
                    <a:cubicBezTo>
                      <a:pt x="19427" y="2921"/>
                      <a:pt x="20200" y="3737"/>
                      <a:pt x="20756" y="4669"/>
                    </a:cubicBezTo>
                    <a:cubicBezTo>
                      <a:pt x="21320" y="5603"/>
                      <a:pt x="21599" y="6594"/>
                      <a:pt x="21599" y="7647"/>
                    </a:cubicBezTo>
                    <a:moveTo>
                      <a:pt x="10819" y="11408"/>
                    </a:moveTo>
                    <a:cubicBezTo>
                      <a:pt x="11547" y="11408"/>
                      <a:pt x="12240" y="11309"/>
                      <a:pt x="12900" y="11114"/>
                    </a:cubicBezTo>
                    <a:cubicBezTo>
                      <a:pt x="13556" y="10922"/>
                      <a:pt x="14127" y="10651"/>
                      <a:pt x="14612" y="10310"/>
                    </a:cubicBezTo>
                    <a:cubicBezTo>
                      <a:pt x="15096" y="9968"/>
                      <a:pt x="15476" y="9564"/>
                      <a:pt x="15748" y="9107"/>
                    </a:cubicBezTo>
                    <a:cubicBezTo>
                      <a:pt x="16028" y="8650"/>
                      <a:pt x="16164" y="8158"/>
                      <a:pt x="16164" y="7645"/>
                    </a:cubicBezTo>
                    <a:cubicBezTo>
                      <a:pt x="16164" y="7131"/>
                      <a:pt x="16028" y="6642"/>
                      <a:pt x="15748" y="6176"/>
                    </a:cubicBezTo>
                    <a:cubicBezTo>
                      <a:pt x="15476" y="5713"/>
                      <a:pt x="15096" y="5304"/>
                      <a:pt x="14612" y="4951"/>
                    </a:cubicBezTo>
                    <a:cubicBezTo>
                      <a:pt x="14128" y="4604"/>
                      <a:pt x="13564" y="4327"/>
                      <a:pt x="12908" y="4135"/>
                    </a:cubicBezTo>
                    <a:cubicBezTo>
                      <a:pt x="12256" y="3943"/>
                      <a:pt x="11564" y="3842"/>
                      <a:pt x="10820" y="3842"/>
                    </a:cubicBezTo>
                    <a:cubicBezTo>
                      <a:pt x="10068" y="3842"/>
                      <a:pt x="9376" y="3940"/>
                      <a:pt x="8736" y="4135"/>
                    </a:cubicBezTo>
                    <a:cubicBezTo>
                      <a:pt x="8092" y="4327"/>
                      <a:pt x="7528" y="4604"/>
                      <a:pt x="7032" y="4951"/>
                    </a:cubicBezTo>
                    <a:cubicBezTo>
                      <a:pt x="6532" y="5304"/>
                      <a:pt x="6148" y="5713"/>
                      <a:pt x="5872" y="6171"/>
                    </a:cubicBezTo>
                    <a:cubicBezTo>
                      <a:pt x="5596" y="6628"/>
                      <a:pt x="5460" y="7119"/>
                      <a:pt x="5460" y="7642"/>
                    </a:cubicBezTo>
                    <a:cubicBezTo>
                      <a:pt x="5460" y="8155"/>
                      <a:pt x="5596" y="8644"/>
                      <a:pt x="5872" y="9104"/>
                    </a:cubicBezTo>
                    <a:cubicBezTo>
                      <a:pt x="6148" y="9561"/>
                      <a:pt x="6532" y="9965"/>
                      <a:pt x="7032" y="10307"/>
                    </a:cubicBezTo>
                    <a:cubicBezTo>
                      <a:pt x="7528" y="10648"/>
                      <a:pt x="8092" y="10919"/>
                      <a:pt x="8736" y="11111"/>
                    </a:cubicBezTo>
                    <a:cubicBezTo>
                      <a:pt x="9376" y="11309"/>
                      <a:pt x="10068" y="11408"/>
                      <a:pt x="10819" y="11408"/>
                    </a:cubicBezTo>
                  </a:path>
                </a:pathLst>
              </a:custGeom>
              <a:solidFill>
                <a:srgbClr val="F08422"/>
              </a:solidFill>
              <a:ln>
                <a:noFill/>
              </a:ln>
              <a:effectLst/>
              <a:extLst/>
            </p:spPr>
            <p:txBody>
              <a:bodyPr lIns="38100" tIns="38100" rIns="38100" bIns="38100" anchor="ctr"/>
              <a:lstStyle/>
              <a:p>
                <a:pPr defTabSz="34252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 sz="2100">
                  <a:solidFill>
                    <a:srgbClr val="44CEB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+mn-ea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46" name="Textfeld 45"/>
              <p:cNvSpPr txBox="1"/>
              <p:nvPr/>
            </p:nvSpPr>
            <p:spPr>
              <a:xfrm flipH="1">
                <a:off x="-57976" y="4433152"/>
                <a:ext cx="3099227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smtClean="0">
                    <a:solidFill>
                      <a:schemeClr val="bg1"/>
                    </a:solidFill>
                    <a:latin typeface="Helvetica" charset="0"/>
                    <a:ea typeface="Helvetica" charset="0"/>
                    <a:cs typeface="Helvetica" charset="0"/>
                  </a:rPr>
                  <a:t>DEAP @SNOLAB</a:t>
                </a:r>
                <a:endParaRPr lang="en-US" b="1" dirty="0" smtClean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p:grpSp>
        <p:pic>
          <p:nvPicPr>
            <p:cNvPr id="8226" name="Picture 34" descr="hnliches Foto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0347" y="8271628"/>
              <a:ext cx="848044" cy="848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uppierung 13"/>
          <p:cNvGrpSpPr/>
          <p:nvPr/>
        </p:nvGrpSpPr>
        <p:grpSpPr>
          <a:xfrm>
            <a:off x="10949592" y="-17285"/>
            <a:ext cx="8075797" cy="10301992"/>
            <a:chOff x="10949592" y="-17285"/>
            <a:chExt cx="8075797" cy="10301992"/>
          </a:xfrm>
        </p:grpSpPr>
        <p:sp>
          <p:nvSpPr>
            <p:cNvPr id="11" name="Rechteck 10"/>
            <p:cNvSpPr/>
            <p:nvPr/>
          </p:nvSpPr>
          <p:spPr>
            <a:xfrm>
              <a:off x="15397376" y="-2292"/>
              <a:ext cx="2871498" cy="3149600"/>
            </a:xfrm>
            <a:prstGeom prst="rect">
              <a:avLst/>
            </a:prstGeom>
            <a:solidFill>
              <a:srgbClr val="095CC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uppierung 5"/>
            <p:cNvGrpSpPr/>
            <p:nvPr/>
          </p:nvGrpSpPr>
          <p:grpSpPr>
            <a:xfrm>
              <a:off x="10968809" y="-17285"/>
              <a:ext cx="7319191" cy="10301992"/>
              <a:chOff x="5629198" y="-14992"/>
              <a:chExt cx="7319191" cy="10301992"/>
            </a:xfrm>
          </p:grpSpPr>
          <p:pic>
            <p:nvPicPr>
              <p:cNvPr id="8204" name="Picture 12" descr="hnliches Foto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629198" y="6614408"/>
                <a:ext cx="7319191" cy="36725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06" name="Picture 14" descr="ildergebnis für cresst experiment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8325" y="1"/>
                <a:ext cx="4409440" cy="3149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08" name="Picture 16" descr="ildergebnis für cresst III detectors experiment"/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0075451" y="-14992"/>
                <a:ext cx="1986468" cy="23086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10" name="Picture 18" descr="http://edelweiss.in2p3.fr/Images/bolo_fid800.jpg"/>
              <p:cNvPicPr>
                <a:picLocks noChangeAspect="1" noChangeArrowheads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648324" y="3149601"/>
                <a:ext cx="3276601" cy="3479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20" name="Picture 28" descr="hnliches Foto"/>
              <p:cNvPicPr>
                <a:picLocks noChangeAspect="1" noChangeArrowheads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8905059" y="3149601"/>
                <a:ext cx="4024204" cy="34648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1" name="Gruppierung 30"/>
            <p:cNvGrpSpPr/>
            <p:nvPr/>
          </p:nvGrpSpPr>
          <p:grpSpPr>
            <a:xfrm>
              <a:off x="11046746" y="7667041"/>
              <a:ext cx="2453353" cy="2617666"/>
              <a:chOff x="40475" y="40345"/>
              <a:chExt cx="2453353" cy="2617666"/>
            </a:xfrm>
          </p:grpSpPr>
          <p:sp>
            <p:nvSpPr>
              <p:cNvPr id="32" name="AutoShape 98"/>
              <p:cNvSpPr>
                <a:spLocks/>
              </p:cNvSpPr>
              <p:nvPr/>
            </p:nvSpPr>
            <p:spPr bwMode="auto">
              <a:xfrm>
                <a:off x="152400" y="40345"/>
                <a:ext cx="1296923" cy="177350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599" y="7647"/>
                    </a:moveTo>
                    <a:cubicBezTo>
                      <a:pt x="21599" y="8410"/>
                      <a:pt x="21443" y="9124"/>
                      <a:pt x="21132" y="9804"/>
                    </a:cubicBezTo>
                    <a:cubicBezTo>
                      <a:pt x="20820" y="10488"/>
                      <a:pt x="20404" y="11134"/>
                      <a:pt x="19880" y="11747"/>
                    </a:cubicBezTo>
                    <a:lnTo>
                      <a:pt x="12619" y="20679"/>
                    </a:lnTo>
                    <a:cubicBezTo>
                      <a:pt x="12095" y="21292"/>
                      <a:pt x="11491" y="21599"/>
                      <a:pt x="10804" y="21599"/>
                    </a:cubicBezTo>
                    <a:cubicBezTo>
                      <a:pt x="10112" y="21599"/>
                      <a:pt x="9520" y="21292"/>
                      <a:pt x="9024" y="20679"/>
                    </a:cubicBezTo>
                    <a:lnTo>
                      <a:pt x="1727" y="11718"/>
                    </a:lnTo>
                    <a:cubicBezTo>
                      <a:pt x="1203" y="11106"/>
                      <a:pt x="783" y="10462"/>
                      <a:pt x="472" y="9782"/>
                    </a:cubicBezTo>
                    <a:cubicBezTo>
                      <a:pt x="156" y="9110"/>
                      <a:pt x="0" y="8398"/>
                      <a:pt x="0" y="7647"/>
                    </a:cubicBezTo>
                    <a:cubicBezTo>
                      <a:pt x="0" y="6594"/>
                      <a:pt x="279" y="5601"/>
                      <a:pt x="843" y="4669"/>
                    </a:cubicBezTo>
                    <a:cubicBezTo>
                      <a:pt x="1403" y="3737"/>
                      <a:pt x="2179" y="2921"/>
                      <a:pt x="3164" y="2227"/>
                    </a:cubicBezTo>
                    <a:cubicBezTo>
                      <a:pt x="4143" y="1538"/>
                      <a:pt x="5296" y="990"/>
                      <a:pt x="6615" y="595"/>
                    </a:cubicBezTo>
                    <a:cubicBezTo>
                      <a:pt x="7936" y="197"/>
                      <a:pt x="9344" y="0"/>
                      <a:pt x="10819" y="0"/>
                    </a:cubicBezTo>
                    <a:cubicBezTo>
                      <a:pt x="12315" y="0"/>
                      <a:pt x="13719" y="197"/>
                      <a:pt x="15023" y="595"/>
                    </a:cubicBezTo>
                    <a:cubicBezTo>
                      <a:pt x="16335" y="993"/>
                      <a:pt x="17475" y="1538"/>
                      <a:pt x="18451" y="2227"/>
                    </a:cubicBezTo>
                    <a:cubicBezTo>
                      <a:pt x="19427" y="2921"/>
                      <a:pt x="20200" y="3737"/>
                      <a:pt x="20756" y="4669"/>
                    </a:cubicBezTo>
                    <a:cubicBezTo>
                      <a:pt x="21320" y="5603"/>
                      <a:pt x="21599" y="6594"/>
                      <a:pt x="21599" y="7647"/>
                    </a:cubicBezTo>
                    <a:moveTo>
                      <a:pt x="10819" y="11408"/>
                    </a:moveTo>
                    <a:cubicBezTo>
                      <a:pt x="11547" y="11408"/>
                      <a:pt x="12240" y="11309"/>
                      <a:pt x="12900" y="11114"/>
                    </a:cubicBezTo>
                    <a:cubicBezTo>
                      <a:pt x="13556" y="10922"/>
                      <a:pt x="14127" y="10651"/>
                      <a:pt x="14612" y="10310"/>
                    </a:cubicBezTo>
                    <a:cubicBezTo>
                      <a:pt x="15096" y="9968"/>
                      <a:pt x="15476" y="9564"/>
                      <a:pt x="15748" y="9107"/>
                    </a:cubicBezTo>
                    <a:cubicBezTo>
                      <a:pt x="16028" y="8650"/>
                      <a:pt x="16164" y="8158"/>
                      <a:pt x="16164" y="7645"/>
                    </a:cubicBezTo>
                    <a:cubicBezTo>
                      <a:pt x="16164" y="7131"/>
                      <a:pt x="16028" y="6642"/>
                      <a:pt x="15748" y="6176"/>
                    </a:cubicBezTo>
                    <a:cubicBezTo>
                      <a:pt x="15476" y="5713"/>
                      <a:pt x="15096" y="5304"/>
                      <a:pt x="14612" y="4951"/>
                    </a:cubicBezTo>
                    <a:cubicBezTo>
                      <a:pt x="14128" y="4604"/>
                      <a:pt x="13564" y="4327"/>
                      <a:pt x="12908" y="4135"/>
                    </a:cubicBezTo>
                    <a:cubicBezTo>
                      <a:pt x="12256" y="3943"/>
                      <a:pt x="11564" y="3842"/>
                      <a:pt x="10820" y="3842"/>
                    </a:cubicBezTo>
                    <a:cubicBezTo>
                      <a:pt x="10068" y="3842"/>
                      <a:pt x="9376" y="3940"/>
                      <a:pt x="8736" y="4135"/>
                    </a:cubicBezTo>
                    <a:cubicBezTo>
                      <a:pt x="8092" y="4327"/>
                      <a:pt x="7528" y="4604"/>
                      <a:pt x="7032" y="4951"/>
                    </a:cubicBezTo>
                    <a:cubicBezTo>
                      <a:pt x="6532" y="5304"/>
                      <a:pt x="6148" y="5713"/>
                      <a:pt x="5872" y="6171"/>
                    </a:cubicBezTo>
                    <a:cubicBezTo>
                      <a:pt x="5596" y="6628"/>
                      <a:pt x="5460" y="7119"/>
                      <a:pt x="5460" y="7642"/>
                    </a:cubicBezTo>
                    <a:cubicBezTo>
                      <a:pt x="5460" y="8155"/>
                      <a:pt x="5596" y="8644"/>
                      <a:pt x="5872" y="9104"/>
                    </a:cubicBezTo>
                    <a:cubicBezTo>
                      <a:pt x="6148" y="9561"/>
                      <a:pt x="6532" y="9965"/>
                      <a:pt x="7032" y="10307"/>
                    </a:cubicBezTo>
                    <a:cubicBezTo>
                      <a:pt x="7528" y="10648"/>
                      <a:pt x="8092" y="10919"/>
                      <a:pt x="8736" y="11111"/>
                    </a:cubicBezTo>
                    <a:cubicBezTo>
                      <a:pt x="9376" y="11309"/>
                      <a:pt x="10068" y="11408"/>
                      <a:pt x="10819" y="11408"/>
                    </a:cubicBezTo>
                  </a:path>
                </a:pathLst>
              </a:custGeom>
              <a:solidFill>
                <a:srgbClr val="F08422"/>
              </a:solidFill>
              <a:ln>
                <a:noFill/>
              </a:ln>
              <a:effectLst/>
              <a:extLst/>
            </p:spPr>
            <p:txBody>
              <a:bodyPr lIns="38100" tIns="38100" rIns="38100" bIns="38100" anchor="ctr"/>
              <a:lstStyle/>
              <a:p>
                <a:pPr defTabSz="34252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 sz="2100">
                  <a:solidFill>
                    <a:srgbClr val="44CEB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+mn-ea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33" name="Textfeld 32"/>
              <p:cNvSpPr txBox="1"/>
              <p:nvPr/>
            </p:nvSpPr>
            <p:spPr>
              <a:xfrm flipH="1">
                <a:off x="40475" y="1734681"/>
                <a:ext cx="245335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  <a:latin typeface="Helvetica" charset="0"/>
                    <a:ea typeface="Helvetica" charset="0"/>
                    <a:cs typeface="Helvetica" charset="0"/>
                  </a:rPr>
                  <a:t>DAMA/LIBRA</a:t>
                </a:r>
              </a:p>
              <a:p>
                <a:r>
                  <a:rPr lang="en-US" b="1" dirty="0" smtClean="0">
                    <a:solidFill>
                      <a:schemeClr val="bg1"/>
                    </a:solidFill>
                    <a:latin typeface="Helvetica" charset="0"/>
                    <a:ea typeface="Helvetica" charset="0"/>
                    <a:cs typeface="Helvetica" charset="0"/>
                  </a:rPr>
                  <a:t>@LNGS</a:t>
                </a:r>
                <a:endParaRPr lang="en-US" b="1" dirty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pic>
            <p:nvPicPr>
              <p:cNvPr id="34" name="Picture 32" descr="ildergebnis für flags round icon italy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011" y="159869"/>
                <a:ext cx="927100" cy="9271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" name="Gruppierung 34"/>
            <p:cNvGrpSpPr/>
            <p:nvPr/>
          </p:nvGrpSpPr>
          <p:grpSpPr>
            <a:xfrm>
              <a:off x="16782325" y="457965"/>
              <a:ext cx="2243064" cy="2704336"/>
              <a:chOff x="58822" y="434857"/>
              <a:chExt cx="2243064" cy="2704336"/>
            </a:xfrm>
          </p:grpSpPr>
          <p:sp>
            <p:nvSpPr>
              <p:cNvPr id="36" name="AutoShape 98"/>
              <p:cNvSpPr>
                <a:spLocks/>
              </p:cNvSpPr>
              <p:nvPr/>
            </p:nvSpPr>
            <p:spPr bwMode="auto">
              <a:xfrm>
                <a:off x="220415" y="434857"/>
                <a:ext cx="1296923" cy="177350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599" y="7647"/>
                    </a:moveTo>
                    <a:cubicBezTo>
                      <a:pt x="21599" y="8410"/>
                      <a:pt x="21443" y="9124"/>
                      <a:pt x="21132" y="9804"/>
                    </a:cubicBezTo>
                    <a:cubicBezTo>
                      <a:pt x="20820" y="10488"/>
                      <a:pt x="20404" y="11134"/>
                      <a:pt x="19880" y="11747"/>
                    </a:cubicBezTo>
                    <a:lnTo>
                      <a:pt x="12619" y="20679"/>
                    </a:lnTo>
                    <a:cubicBezTo>
                      <a:pt x="12095" y="21292"/>
                      <a:pt x="11491" y="21599"/>
                      <a:pt x="10804" y="21599"/>
                    </a:cubicBezTo>
                    <a:cubicBezTo>
                      <a:pt x="10112" y="21599"/>
                      <a:pt x="9520" y="21292"/>
                      <a:pt x="9024" y="20679"/>
                    </a:cubicBezTo>
                    <a:lnTo>
                      <a:pt x="1727" y="11718"/>
                    </a:lnTo>
                    <a:cubicBezTo>
                      <a:pt x="1203" y="11106"/>
                      <a:pt x="783" y="10462"/>
                      <a:pt x="472" y="9782"/>
                    </a:cubicBezTo>
                    <a:cubicBezTo>
                      <a:pt x="156" y="9110"/>
                      <a:pt x="0" y="8398"/>
                      <a:pt x="0" y="7647"/>
                    </a:cubicBezTo>
                    <a:cubicBezTo>
                      <a:pt x="0" y="6594"/>
                      <a:pt x="279" y="5601"/>
                      <a:pt x="843" y="4669"/>
                    </a:cubicBezTo>
                    <a:cubicBezTo>
                      <a:pt x="1403" y="3737"/>
                      <a:pt x="2179" y="2921"/>
                      <a:pt x="3164" y="2227"/>
                    </a:cubicBezTo>
                    <a:cubicBezTo>
                      <a:pt x="4143" y="1538"/>
                      <a:pt x="5296" y="990"/>
                      <a:pt x="6615" y="595"/>
                    </a:cubicBezTo>
                    <a:cubicBezTo>
                      <a:pt x="7936" y="197"/>
                      <a:pt x="9344" y="0"/>
                      <a:pt x="10819" y="0"/>
                    </a:cubicBezTo>
                    <a:cubicBezTo>
                      <a:pt x="12315" y="0"/>
                      <a:pt x="13719" y="197"/>
                      <a:pt x="15023" y="595"/>
                    </a:cubicBezTo>
                    <a:cubicBezTo>
                      <a:pt x="16335" y="993"/>
                      <a:pt x="17475" y="1538"/>
                      <a:pt x="18451" y="2227"/>
                    </a:cubicBezTo>
                    <a:cubicBezTo>
                      <a:pt x="19427" y="2921"/>
                      <a:pt x="20200" y="3737"/>
                      <a:pt x="20756" y="4669"/>
                    </a:cubicBezTo>
                    <a:cubicBezTo>
                      <a:pt x="21320" y="5603"/>
                      <a:pt x="21599" y="6594"/>
                      <a:pt x="21599" y="7647"/>
                    </a:cubicBezTo>
                    <a:moveTo>
                      <a:pt x="10819" y="11408"/>
                    </a:moveTo>
                    <a:cubicBezTo>
                      <a:pt x="11547" y="11408"/>
                      <a:pt x="12240" y="11309"/>
                      <a:pt x="12900" y="11114"/>
                    </a:cubicBezTo>
                    <a:cubicBezTo>
                      <a:pt x="13556" y="10922"/>
                      <a:pt x="14127" y="10651"/>
                      <a:pt x="14612" y="10310"/>
                    </a:cubicBezTo>
                    <a:cubicBezTo>
                      <a:pt x="15096" y="9968"/>
                      <a:pt x="15476" y="9564"/>
                      <a:pt x="15748" y="9107"/>
                    </a:cubicBezTo>
                    <a:cubicBezTo>
                      <a:pt x="16028" y="8650"/>
                      <a:pt x="16164" y="8158"/>
                      <a:pt x="16164" y="7645"/>
                    </a:cubicBezTo>
                    <a:cubicBezTo>
                      <a:pt x="16164" y="7131"/>
                      <a:pt x="16028" y="6642"/>
                      <a:pt x="15748" y="6176"/>
                    </a:cubicBezTo>
                    <a:cubicBezTo>
                      <a:pt x="15476" y="5713"/>
                      <a:pt x="15096" y="5304"/>
                      <a:pt x="14612" y="4951"/>
                    </a:cubicBezTo>
                    <a:cubicBezTo>
                      <a:pt x="14128" y="4604"/>
                      <a:pt x="13564" y="4327"/>
                      <a:pt x="12908" y="4135"/>
                    </a:cubicBezTo>
                    <a:cubicBezTo>
                      <a:pt x="12256" y="3943"/>
                      <a:pt x="11564" y="3842"/>
                      <a:pt x="10820" y="3842"/>
                    </a:cubicBezTo>
                    <a:cubicBezTo>
                      <a:pt x="10068" y="3842"/>
                      <a:pt x="9376" y="3940"/>
                      <a:pt x="8736" y="4135"/>
                    </a:cubicBezTo>
                    <a:cubicBezTo>
                      <a:pt x="8092" y="4327"/>
                      <a:pt x="7528" y="4604"/>
                      <a:pt x="7032" y="4951"/>
                    </a:cubicBezTo>
                    <a:cubicBezTo>
                      <a:pt x="6532" y="5304"/>
                      <a:pt x="6148" y="5713"/>
                      <a:pt x="5872" y="6171"/>
                    </a:cubicBezTo>
                    <a:cubicBezTo>
                      <a:pt x="5596" y="6628"/>
                      <a:pt x="5460" y="7119"/>
                      <a:pt x="5460" y="7642"/>
                    </a:cubicBezTo>
                    <a:cubicBezTo>
                      <a:pt x="5460" y="8155"/>
                      <a:pt x="5596" y="8644"/>
                      <a:pt x="5872" y="9104"/>
                    </a:cubicBezTo>
                    <a:cubicBezTo>
                      <a:pt x="6148" y="9561"/>
                      <a:pt x="6532" y="9965"/>
                      <a:pt x="7032" y="10307"/>
                    </a:cubicBezTo>
                    <a:cubicBezTo>
                      <a:pt x="7528" y="10648"/>
                      <a:pt x="8092" y="10919"/>
                      <a:pt x="8736" y="11111"/>
                    </a:cubicBezTo>
                    <a:cubicBezTo>
                      <a:pt x="9376" y="11309"/>
                      <a:pt x="10068" y="11408"/>
                      <a:pt x="10819" y="11408"/>
                    </a:cubicBezTo>
                  </a:path>
                </a:pathLst>
              </a:custGeom>
              <a:solidFill>
                <a:srgbClr val="F08422"/>
              </a:solidFill>
              <a:ln>
                <a:noFill/>
              </a:ln>
              <a:effectLst/>
              <a:extLst/>
            </p:spPr>
            <p:txBody>
              <a:bodyPr lIns="38100" tIns="38100" rIns="38100" bIns="38100" anchor="ctr"/>
              <a:lstStyle/>
              <a:p>
                <a:pPr defTabSz="34252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 sz="2100">
                  <a:solidFill>
                    <a:srgbClr val="44CEB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+mn-ea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37" name="Textfeld 36"/>
              <p:cNvSpPr txBox="1"/>
              <p:nvPr/>
            </p:nvSpPr>
            <p:spPr>
              <a:xfrm flipH="1">
                <a:off x="58822" y="2215863"/>
                <a:ext cx="224306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  <a:latin typeface="Helvetica" charset="0"/>
                    <a:ea typeface="Helvetica" charset="0"/>
                    <a:cs typeface="Helvetica" charset="0"/>
                  </a:rPr>
                  <a:t>CRESST</a:t>
                </a:r>
              </a:p>
              <a:p>
                <a:r>
                  <a:rPr lang="en-US" b="1" dirty="0" smtClean="0">
                    <a:solidFill>
                      <a:schemeClr val="bg1"/>
                    </a:solidFill>
                    <a:latin typeface="Helvetica" charset="0"/>
                    <a:ea typeface="Helvetica" charset="0"/>
                    <a:cs typeface="Helvetica" charset="0"/>
                  </a:rPr>
                  <a:t>@LNGS</a:t>
                </a:r>
                <a:endParaRPr lang="en-US" b="1" dirty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pic>
            <p:nvPicPr>
              <p:cNvPr id="38" name="Picture 32" descr="ildergebnis für flags round icon italy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5326" y="588190"/>
                <a:ext cx="927100" cy="9271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0" name="Gruppierung 39"/>
            <p:cNvGrpSpPr/>
            <p:nvPr/>
          </p:nvGrpSpPr>
          <p:grpSpPr>
            <a:xfrm>
              <a:off x="14283662" y="4372675"/>
              <a:ext cx="3889164" cy="2202167"/>
              <a:chOff x="40476" y="40345"/>
              <a:chExt cx="3889164" cy="2202167"/>
            </a:xfrm>
          </p:grpSpPr>
          <p:sp>
            <p:nvSpPr>
              <p:cNvPr id="41" name="AutoShape 98"/>
              <p:cNvSpPr>
                <a:spLocks/>
              </p:cNvSpPr>
              <p:nvPr/>
            </p:nvSpPr>
            <p:spPr bwMode="auto">
              <a:xfrm>
                <a:off x="152400" y="40345"/>
                <a:ext cx="1296923" cy="177350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599" y="7647"/>
                    </a:moveTo>
                    <a:cubicBezTo>
                      <a:pt x="21599" y="8410"/>
                      <a:pt x="21443" y="9124"/>
                      <a:pt x="21132" y="9804"/>
                    </a:cubicBezTo>
                    <a:cubicBezTo>
                      <a:pt x="20820" y="10488"/>
                      <a:pt x="20404" y="11134"/>
                      <a:pt x="19880" y="11747"/>
                    </a:cubicBezTo>
                    <a:lnTo>
                      <a:pt x="12619" y="20679"/>
                    </a:lnTo>
                    <a:cubicBezTo>
                      <a:pt x="12095" y="21292"/>
                      <a:pt x="11491" y="21599"/>
                      <a:pt x="10804" y="21599"/>
                    </a:cubicBezTo>
                    <a:cubicBezTo>
                      <a:pt x="10112" y="21599"/>
                      <a:pt x="9520" y="21292"/>
                      <a:pt x="9024" y="20679"/>
                    </a:cubicBezTo>
                    <a:lnTo>
                      <a:pt x="1727" y="11718"/>
                    </a:lnTo>
                    <a:cubicBezTo>
                      <a:pt x="1203" y="11106"/>
                      <a:pt x="783" y="10462"/>
                      <a:pt x="472" y="9782"/>
                    </a:cubicBezTo>
                    <a:cubicBezTo>
                      <a:pt x="156" y="9110"/>
                      <a:pt x="0" y="8398"/>
                      <a:pt x="0" y="7647"/>
                    </a:cubicBezTo>
                    <a:cubicBezTo>
                      <a:pt x="0" y="6594"/>
                      <a:pt x="279" y="5601"/>
                      <a:pt x="843" y="4669"/>
                    </a:cubicBezTo>
                    <a:cubicBezTo>
                      <a:pt x="1403" y="3737"/>
                      <a:pt x="2179" y="2921"/>
                      <a:pt x="3164" y="2227"/>
                    </a:cubicBezTo>
                    <a:cubicBezTo>
                      <a:pt x="4143" y="1538"/>
                      <a:pt x="5296" y="990"/>
                      <a:pt x="6615" y="595"/>
                    </a:cubicBezTo>
                    <a:cubicBezTo>
                      <a:pt x="7936" y="197"/>
                      <a:pt x="9344" y="0"/>
                      <a:pt x="10819" y="0"/>
                    </a:cubicBezTo>
                    <a:cubicBezTo>
                      <a:pt x="12315" y="0"/>
                      <a:pt x="13719" y="197"/>
                      <a:pt x="15023" y="595"/>
                    </a:cubicBezTo>
                    <a:cubicBezTo>
                      <a:pt x="16335" y="993"/>
                      <a:pt x="17475" y="1538"/>
                      <a:pt x="18451" y="2227"/>
                    </a:cubicBezTo>
                    <a:cubicBezTo>
                      <a:pt x="19427" y="2921"/>
                      <a:pt x="20200" y="3737"/>
                      <a:pt x="20756" y="4669"/>
                    </a:cubicBezTo>
                    <a:cubicBezTo>
                      <a:pt x="21320" y="5603"/>
                      <a:pt x="21599" y="6594"/>
                      <a:pt x="21599" y="7647"/>
                    </a:cubicBezTo>
                    <a:moveTo>
                      <a:pt x="10819" y="11408"/>
                    </a:moveTo>
                    <a:cubicBezTo>
                      <a:pt x="11547" y="11408"/>
                      <a:pt x="12240" y="11309"/>
                      <a:pt x="12900" y="11114"/>
                    </a:cubicBezTo>
                    <a:cubicBezTo>
                      <a:pt x="13556" y="10922"/>
                      <a:pt x="14127" y="10651"/>
                      <a:pt x="14612" y="10310"/>
                    </a:cubicBezTo>
                    <a:cubicBezTo>
                      <a:pt x="15096" y="9968"/>
                      <a:pt x="15476" y="9564"/>
                      <a:pt x="15748" y="9107"/>
                    </a:cubicBezTo>
                    <a:cubicBezTo>
                      <a:pt x="16028" y="8650"/>
                      <a:pt x="16164" y="8158"/>
                      <a:pt x="16164" y="7645"/>
                    </a:cubicBezTo>
                    <a:cubicBezTo>
                      <a:pt x="16164" y="7131"/>
                      <a:pt x="16028" y="6642"/>
                      <a:pt x="15748" y="6176"/>
                    </a:cubicBezTo>
                    <a:cubicBezTo>
                      <a:pt x="15476" y="5713"/>
                      <a:pt x="15096" y="5304"/>
                      <a:pt x="14612" y="4951"/>
                    </a:cubicBezTo>
                    <a:cubicBezTo>
                      <a:pt x="14128" y="4604"/>
                      <a:pt x="13564" y="4327"/>
                      <a:pt x="12908" y="4135"/>
                    </a:cubicBezTo>
                    <a:cubicBezTo>
                      <a:pt x="12256" y="3943"/>
                      <a:pt x="11564" y="3842"/>
                      <a:pt x="10820" y="3842"/>
                    </a:cubicBezTo>
                    <a:cubicBezTo>
                      <a:pt x="10068" y="3842"/>
                      <a:pt x="9376" y="3940"/>
                      <a:pt x="8736" y="4135"/>
                    </a:cubicBezTo>
                    <a:cubicBezTo>
                      <a:pt x="8092" y="4327"/>
                      <a:pt x="7528" y="4604"/>
                      <a:pt x="7032" y="4951"/>
                    </a:cubicBezTo>
                    <a:cubicBezTo>
                      <a:pt x="6532" y="5304"/>
                      <a:pt x="6148" y="5713"/>
                      <a:pt x="5872" y="6171"/>
                    </a:cubicBezTo>
                    <a:cubicBezTo>
                      <a:pt x="5596" y="6628"/>
                      <a:pt x="5460" y="7119"/>
                      <a:pt x="5460" y="7642"/>
                    </a:cubicBezTo>
                    <a:cubicBezTo>
                      <a:pt x="5460" y="8155"/>
                      <a:pt x="5596" y="8644"/>
                      <a:pt x="5872" y="9104"/>
                    </a:cubicBezTo>
                    <a:cubicBezTo>
                      <a:pt x="6148" y="9561"/>
                      <a:pt x="6532" y="9965"/>
                      <a:pt x="7032" y="10307"/>
                    </a:cubicBezTo>
                    <a:cubicBezTo>
                      <a:pt x="7528" y="10648"/>
                      <a:pt x="8092" y="10919"/>
                      <a:pt x="8736" y="11111"/>
                    </a:cubicBezTo>
                    <a:cubicBezTo>
                      <a:pt x="9376" y="11309"/>
                      <a:pt x="10068" y="11408"/>
                      <a:pt x="10819" y="11408"/>
                    </a:cubicBezTo>
                  </a:path>
                </a:pathLst>
              </a:custGeom>
              <a:solidFill>
                <a:srgbClr val="F08422"/>
              </a:solidFill>
              <a:ln>
                <a:noFill/>
              </a:ln>
              <a:effectLst/>
              <a:extLst/>
            </p:spPr>
            <p:txBody>
              <a:bodyPr lIns="38100" tIns="38100" rIns="38100" bIns="38100" anchor="ctr"/>
              <a:lstStyle/>
              <a:p>
                <a:pPr defTabSz="34252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 sz="2100">
                  <a:solidFill>
                    <a:srgbClr val="44CEB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+mn-ea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42" name="Textfeld 41"/>
              <p:cNvSpPr txBox="1"/>
              <p:nvPr/>
            </p:nvSpPr>
            <p:spPr>
              <a:xfrm flipH="1">
                <a:off x="40476" y="1734681"/>
                <a:ext cx="3889164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  <a:latin typeface="Helvetica" charset="0"/>
                    <a:ea typeface="Helvetica" charset="0"/>
                    <a:cs typeface="Helvetica" charset="0"/>
                  </a:rPr>
                  <a:t>CDMS </a:t>
                </a:r>
                <a:r>
                  <a:rPr lang="en-US" sz="2000" b="1" dirty="0" smtClean="0">
                    <a:solidFill>
                      <a:schemeClr val="bg1"/>
                    </a:solidFill>
                    <a:latin typeface="Helvetica" charset="0"/>
                    <a:ea typeface="Helvetica" charset="0"/>
                    <a:cs typeface="Helvetica" charset="0"/>
                  </a:rPr>
                  <a:t>@SOUDAN</a:t>
                </a:r>
                <a:endParaRPr lang="en-US" b="1" dirty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p:grpSp>
        <p:pic>
          <p:nvPicPr>
            <p:cNvPr id="8230" name="Picture 38" descr="hnliches Foto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48159" y="4524989"/>
              <a:ext cx="991776" cy="991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1" name="Gruppierung 50"/>
            <p:cNvGrpSpPr/>
            <p:nvPr/>
          </p:nvGrpSpPr>
          <p:grpSpPr>
            <a:xfrm>
              <a:off x="10949592" y="4447392"/>
              <a:ext cx="3334070" cy="2617666"/>
              <a:chOff x="40476" y="40345"/>
              <a:chExt cx="3334070" cy="2617666"/>
            </a:xfrm>
          </p:grpSpPr>
          <p:sp>
            <p:nvSpPr>
              <p:cNvPr id="52" name="AutoShape 98"/>
              <p:cNvSpPr>
                <a:spLocks/>
              </p:cNvSpPr>
              <p:nvPr/>
            </p:nvSpPr>
            <p:spPr bwMode="auto">
              <a:xfrm>
                <a:off x="152400" y="40345"/>
                <a:ext cx="1296923" cy="177350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599" y="7647"/>
                    </a:moveTo>
                    <a:cubicBezTo>
                      <a:pt x="21599" y="8410"/>
                      <a:pt x="21443" y="9124"/>
                      <a:pt x="21132" y="9804"/>
                    </a:cubicBezTo>
                    <a:cubicBezTo>
                      <a:pt x="20820" y="10488"/>
                      <a:pt x="20404" y="11134"/>
                      <a:pt x="19880" y="11747"/>
                    </a:cubicBezTo>
                    <a:lnTo>
                      <a:pt x="12619" y="20679"/>
                    </a:lnTo>
                    <a:cubicBezTo>
                      <a:pt x="12095" y="21292"/>
                      <a:pt x="11491" y="21599"/>
                      <a:pt x="10804" y="21599"/>
                    </a:cubicBezTo>
                    <a:cubicBezTo>
                      <a:pt x="10112" y="21599"/>
                      <a:pt x="9520" y="21292"/>
                      <a:pt x="9024" y="20679"/>
                    </a:cubicBezTo>
                    <a:lnTo>
                      <a:pt x="1727" y="11718"/>
                    </a:lnTo>
                    <a:cubicBezTo>
                      <a:pt x="1203" y="11106"/>
                      <a:pt x="783" y="10462"/>
                      <a:pt x="472" y="9782"/>
                    </a:cubicBezTo>
                    <a:cubicBezTo>
                      <a:pt x="156" y="9110"/>
                      <a:pt x="0" y="8398"/>
                      <a:pt x="0" y="7647"/>
                    </a:cubicBezTo>
                    <a:cubicBezTo>
                      <a:pt x="0" y="6594"/>
                      <a:pt x="279" y="5601"/>
                      <a:pt x="843" y="4669"/>
                    </a:cubicBezTo>
                    <a:cubicBezTo>
                      <a:pt x="1403" y="3737"/>
                      <a:pt x="2179" y="2921"/>
                      <a:pt x="3164" y="2227"/>
                    </a:cubicBezTo>
                    <a:cubicBezTo>
                      <a:pt x="4143" y="1538"/>
                      <a:pt x="5296" y="990"/>
                      <a:pt x="6615" y="595"/>
                    </a:cubicBezTo>
                    <a:cubicBezTo>
                      <a:pt x="7936" y="197"/>
                      <a:pt x="9344" y="0"/>
                      <a:pt x="10819" y="0"/>
                    </a:cubicBezTo>
                    <a:cubicBezTo>
                      <a:pt x="12315" y="0"/>
                      <a:pt x="13719" y="197"/>
                      <a:pt x="15023" y="595"/>
                    </a:cubicBezTo>
                    <a:cubicBezTo>
                      <a:pt x="16335" y="993"/>
                      <a:pt x="17475" y="1538"/>
                      <a:pt x="18451" y="2227"/>
                    </a:cubicBezTo>
                    <a:cubicBezTo>
                      <a:pt x="19427" y="2921"/>
                      <a:pt x="20200" y="3737"/>
                      <a:pt x="20756" y="4669"/>
                    </a:cubicBezTo>
                    <a:cubicBezTo>
                      <a:pt x="21320" y="5603"/>
                      <a:pt x="21599" y="6594"/>
                      <a:pt x="21599" y="7647"/>
                    </a:cubicBezTo>
                    <a:moveTo>
                      <a:pt x="10819" y="11408"/>
                    </a:moveTo>
                    <a:cubicBezTo>
                      <a:pt x="11547" y="11408"/>
                      <a:pt x="12240" y="11309"/>
                      <a:pt x="12900" y="11114"/>
                    </a:cubicBezTo>
                    <a:cubicBezTo>
                      <a:pt x="13556" y="10922"/>
                      <a:pt x="14127" y="10651"/>
                      <a:pt x="14612" y="10310"/>
                    </a:cubicBezTo>
                    <a:cubicBezTo>
                      <a:pt x="15096" y="9968"/>
                      <a:pt x="15476" y="9564"/>
                      <a:pt x="15748" y="9107"/>
                    </a:cubicBezTo>
                    <a:cubicBezTo>
                      <a:pt x="16028" y="8650"/>
                      <a:pt x="16164" y="8158"/>
                      <a:pt x="16164" y="7645"/>
                    </a:cubicBezTo>
                    <a:cubicBezTo>
                      <a:pt x="16164" y="7131"/>
                      <a:pt x="16028" y="6642"/>
                      <a:pt x="15748" y="6176"/>
                    </a:cubicBezTo>
                    <a:cubicBezTo>
                      <a:pt x="15476" y="5713"/>
                      <a:pt x="15096" y="5304"/>
                      <a:pt x="14612" y="4951"/>
                    </a:cubicBezTo>
                    <a:cubicBezTo>
                      <a:pt x="14128" y="4604"/>
                      <a:pt x="13564" y="4327"/>
                      <a:pt x="12908" y="4135"/>
                    </a:cubicBezTo>
                    <a:cubicBezTo>
                      <a:pt x="12256" y="3943"/>
                      <a:pt x="11564" y="3842"/>
                      <a:pt x="10820" y="3842"/>
                    </a:cubicBezTo>
                    <a:cubicBezTo>
                      <a:pt x="10068" y="3842"/>
                      <a:pt x="9376" y="3940"/>
                      <a:pt x="8736" y="4135"/>
                    </a:cubicBezTo>
                    <a:cubicBezTo>
                      <a:pt x="8092" y="4327"/>
                      <a:pt x="7528" y="4604"/>
                      <a:pt x="7032" y="4951"/>
                    </a:cubicBezTo>
                    <a:cubicBezTo>
                      <a:pt x="6532" y="5304"/>
                      <a:pt x="6148" y="5713"/>
                      <a:pt x="5872" y="6171"/>
                    </a:cubicBezTo>
                    <a:cubicBezTo>
                      <a:pt x="5596" y="6628"/>
                      <a:pt x="5460" y="7119"/>
                      <a:pt x="5460" y="7642"/>
                    </a:cubicBezTo>
                    <a:cubicBezTo>
                      <a:pt x="5460" y="8155"/>
                      <a:pt x="5596" y="8644"/>
                      <a:pt x="5872" y="9104"/>
                    </a:cubicBezTo>
                    <a:cubicBezTo>
                      <a:pt x="6148" y="9561"/>
                      <a:pt x="6532" y="9965"/>
                      <a:pt x="7032" y="10307"/>
                    </a:cubicBezTo>
                    <a:cubicBezTo>
                      <a:pt x="7528" y="10648"/>
                      <a:pt x="8092" y="10919"/>
                      <a:pt x="8736" y="11111"/>
                    </a:cubicBezTo>
                    <a:cubicBezTo>
                      <a:pt x="9376" y="11309"/>
                      <a:pt x="10068" y="11408"/>
                      <a:pt x="10819" y="11408"/>
                    </a:cubicBezTo>
                  </a:path>
                </a:pathLst>
              </a:custGeom>
              <a:solidFill>
                <a:srgbClr val="F08422"/>
              </a:solidFill>
              <a:ln>
                <a:noFill/>
              </a:ln>
              <a:effectLst/>
              <a:extLst/>
            </p:spPr>
            <p:txBody>
              <a:bodyPr lIns="38100" tIns="38100" rIns="38100" bIns="38100" anchor="ctr"/>
              <a:lstStyle/>
              <a:p>
                <a:pPr defTabSz="34252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 sz="2100">
                  <a:solidFill>
                    <a:srgbClr val="44CEB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+mn-ea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53" name="Textfeld 52"/>
              <p:cNvSpPr txBox="1"/>
              <p:nvPr/>
            </p:nvSpPr>
            <p:spPr>
              <a:xfrm flipH="1">
                <a:off x="40476" y="1734681"/>
                <a:ext cx="333407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  <a:latin typeface="Helvetica" charset="0"/>
                    <a:ea typeface="Helvetica" charset="0"/>
                    <a:cs typeface="Helvetica" charset="0"/>
                  </a:rPr>
                  <a:t>Edelweiss </a:t>
                </a:r>
                <a:r>
                  <a:rPr lang="en-US" sz="2000" b="1" dirty="0" smtClean="0">
                    <a:solidFill>
                      <a:schemeClr val="bg1"/>
                    </a:solidFill>
                    <a:latin typeface="Helvetica" charset="0"/>
                    <a:ea typeface="Helvetica" charset="0"/>
                    <a:cs typeface="Helvetica" charset="0"/>
                  </a:rPr>
                  <a:t>@</a:t>
                </a:r>
                <a:r>
                  <a:rPr lang="en-US" sz="2000" b="1" dirty="0" err="1" smtClean="0">
                    <a:solidFill>
                      <a:schemeClr val="bg1"/>
                    </a:solidFill>
                    <a:latin typeface="Helvetica" charset="0"/>
                    <a:ea typeface="Helvetica" charset="0"/>
                    <a:cs typeface="Helvetica" charset="0"/>
                  </a:rPr>
                  <a:t>Modane</a:t>
                </a:r>
                <a:r>
                  <a:rPr lang="en-US" b="1" dirty="0" smtClean="0">
                    <a:solidFill>
                      <a:schemeClr val="bg1"/>
                    </a:solidFill>
                    <a:latin typeface="Helvetica" charset="0"/>
                    <a:ea typeface="Helvetica" charset="0"/>
                    <a:cs typeface="Helvetica" charset="0"/>
                  </a:rPr>
                  <a:t/>
                </a:r>
                <a:br>
                  <a:rPr lang="en-US" b="1" dirty="0" smtClean="0">
                    <a:solidFill>
                      <a:schemeClr val="bg1"/>
                    </a:solidFill>
                    <a:latin typeface="Helvetica" charset="0"/>
                    <a:ea typeface="Helvetica" charset="0"/>
                    <a:cs typeface="Helvetica" charset="0"/>
                  </a:rPr>
                </a:br>
                <a:endParaRPr lang="en-US" b="1" dirty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p:grpSp>
        <p:pic>
          <p:nvPicPr>
            <p:cNvPr id="8232" name="Picture 40" descr="hnliches Foto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0070" y="4582247"/>
              <a:ext cx="999813" cy="999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feld 1"/>
          <p:cNvSpPr txBox="1"/>
          <p:nvPr/>
        </p:nvSpPr>
        <p:spPr>
          <a:xfrm>
            <a:off x="-16338" y="5484338"/>
            <a:ext cx="5664659" cy="1021556"/>
          </a:xfrm>
          <a:prstGeom prst="round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08422"/>
                </a:solidFill>
              </a:rPr>
              <a:t>t</a:t>
            </a:r>
            <a:r>
              <a:rPr lang="en-US" dirty="0" err="1" smtClean="0">
                <a:solidFill>
                  <a:srgbClr val="F08422"/>
                </a:solidFill>
              </a:rPr>
              <a:t>onne</a:t>
            </a:r>
            <a:r>
              <a:rPr lang="en-US" dirty="0" smtClean="0">
                <a:solidFill>
                  <a:srgbClr val="F08422"/>
                </a:solidFill>
              </a:rPr>
              <a:t>-scale experiment</a:t>
            </a:r>
          </a:p>
          <a:p>
            <a:pPr algn="ctr"/>
            <a:r>
              <a:rPr lang="en-US" dirty="0">
                <a:solidFill>
                  <a:srgbClr val="F08422"/>
                </a:solidFill>
              </a:rPr>
              <a:t>w</a:t>
            </a:r>
            <a:r>
              <a:rPr lang="en-US" dirty="0" smtClean="0">
                <a:solidFill>
                  <a:srgbClr val="F08422"/>
                </a:solidFill>
              </a:rPr>
              <a:t>orld-leading sensitivity</a:t>
            </a:r>
            <a:endParaRPr lang="en-US" dirty="0">
              <a:solidFill>
                <a:srgbClr val="F08422"/>
              </a:solidFill>
            </a:endParaRPr>
          </a:p>
        </p:txBody>
      </p:sp>
      <p:sp>
        <p:nvSpPr>
          <p:cNvPr id="48" name="Textfeld 47"/>
          <p:cNvSpPr txBox="1"/>
          <p:nvPr/>
        </p:nvSpPr>
        <p:spPr>
          <a:xfrm>
            <a:off x="5637254" y="5141922"/>
            <a:ext cx="5358737" cy="561856"/>
          </a:xfrm>
          <a:prstGeom prst="round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08422"/>
                </a:solidFill>
              </a:rPr>
              <a:t>a</a:t>
            </a:r>
            <a:r>
              <a:rPr lang="en-US" dirty="0" smtClean="0">
                <a:solidFill>
                  <a:srgbClr val="F08422"/>
                </a:solidFill>
              </a:rPr>
              <a:t>dvanced technologies</a:t>
            </a:r>
          </a:p>
        </p:txBody>
      </p:sp>
      <p:sp>
        <p:nvSpPr>
          <p:cNvPr id="49" name="Textfeld 48"/>
          <p:cNvSpPr txBox="1"/>
          <p:nvPr/>
        </p:nvSpPr>
        <p:spPr>
          <a:xfrm>
            <a:off x="11143783" y="2340081"/>
            <a:ext cx="5732120" cy="1021556"/>
          </a:xfrm>
          <a:prstGeom prst="round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08422"/>
                </a:solidFill>
              </a:rPr>
              <a:t>c</a:t>
            </a:r>
            <a:r>
              <a:rPr lang="en-US" dirty="0" smtClean="0">
                <a:solidFill>
                  <a:srgbClr val="F08422"/>
                </a:solidFill>
              </a:rPr>
              <a:t>ryogenic detectors</a:t>
            </a:r>
            <a:endParaRPr lang="en-US" dirty="0">
              <a:solidFill>
                <a:srgbClr val="F08422"/>
              </a:solidFill>
            </a:endParaRPr>
          </a:p>
          <a:p>
            <a:pPr algn="ctr"/>
            <a:r>
              <a:rPr lang="en-US" dirty="0">
                <a:solidFill>
                  <a:srgbClr val="F08422"/>
                </a:solidFill>
              </a:rPr>
              <a:t>n</a:t>
            </a:r>
            <a:r>
              <a:rPr lang="en-US" dirty="0" smtClean="0">
                <a:solidFill>
                  <a:srgbClr val="F08422"/>
                </a:solidFill>
              </a:rPr>
              <a:t>ew frontiers at low dark matter mass</a:t>
            </a:r>
          </a:p>
        </p:txBody>
      </p:sp>
    </p:spTree>
    <p:extLst>
      <p:ext uri="{BB962C8B-B14F-4D97-AF65-F5344CB8AC3E}">
        <p14:creationId xmlns:p14="http://schemas.microsoft.com/office/powerpoint/2010/main" val="98115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636525" y="1744265"/>
            <a:ext cx="11394175" cy="1988345"/>
          </a:xfrm>
        </p:spPr>
        <p:txBody>
          <a:bodyPr/>
          <a:lstStyle/>
          <a:p>
            <a:r>
              <a:rPr lang="it-IT" dirty="0" smtClean="0">
                <a:latin typeface="Helvetica" panose="020B0604020202030204" pitchFamily="34" charset="0"/>
              </a:rPr>
              <a:t>Dark </a:t>
            </a:r>
            <a:r>
              <a:rPr lang="it-IT" dirty="0" err="1" smtClean="0">
                <a:latin typeface="Helvetica" panose="020B0604020202030204" pitchFamily="34" charset="0"/>
              </a:rPr>
              <a:t>Matter</a:t>
            </a:r>
            <a:r>
              <a:rPr lang="it-IT" dirty="0" smtClean="0">
                <a:latin typeface="Helvetica" panose="020B0604020202030204" pitchFamily="34" charset="0"/>
              </a:rPr>
              <a:t> </a:t>
            </a:r>
            <a:r>
              <a:rPr lang="it-IT" dirty="0" err="1" smtClean="0">
                <a:latin typeface="Helvetica" panose="020B0604020202030204" pitchFamily="34" charset="0"/>
              </a:rPr>
              <a:t>signatures</a:t>
            </a:r>
            <a:endParaRPr lang="it-IT" dirty="0">
              <a:latin typeface="Helvetica" panose="020B0604020202030204" pitchFamily="34" charset="0"/>
            </a:endParaRPr>
          </a:p>
        </p:txBody>
      </p:sp>
      <p:pic>
        <p:nvPicPr>
          <p:cNvPr id="5122" name="Picture 2" descr="ildergebnis für no sign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5569" cy="803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77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636525" y="1744265"/>
            <a:ext cx="11394175" cy="1988345"/>
          </a:xfrm>
        </p:spPr>
        <p:txBody>
          <a:bodyPr/>
          <a:lstStyle/>
          <a:p>
            <a:r>
              <a:rPr lang="it-IT" dirty="0" smtClean="0">
                <a:latin typeface="Helvetica" panose="020B0604020202030204" pitchFamily="34" charset="0"/>
              </a:rPr>
              <a:t>Dark </a:t>
            </a:r>
            <a:r>
              <a:rPr lang="it-IT" dirty="0" err="1" smtClean="0">
                <a:latin typeface="Helvetica" panose="020B0604020202030204" pitchFamily="34" charset="0"/>
              </a:rPr>
              <a:t>Matter</a:t>
            </a:r>
            <a:r>
              <a:rPr lang="it-IT" dirty="0" smtClean="0">
                <a:latin typeface="Helvetica" panose="020B0604020202030204" pitchFamily="34" charset="0"/>
              </a:rPr>
              <a:t> </a:t>
            </a:r>
            <a:r>
              <a:rPr lang="it-IT" dirty="0" err="1" smtClean="0">
                <a:latin typeface="Helvetica" panose="020B0604020202030204" pitchFamily="34" charset="0"/>
              </a:rPr>
              <a:t>signatures</a:t>
            </a:r>
            <a:endParaRPr lang="it-IT" dirty="0">
              <a:latin typeface="Helvetica" panose="020B0604020202030204" pitchFamily="34" charset="0"/>
            </a:endParaRPr>
          </a:p>
        </p:txBody>
      </p:sp>
      <p:pic>
        <p:nvPicPr>
          <p:cNvPr id="5122" name="Picture 2" descr="ildergebnis für no sign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5569" cy="803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ildergebnis für excep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535171">
            <a:off x="8675681" y="3135125"/>
            <a:ext cx="8470900" cy="52285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3" name="Textfeld 2"/>
          <p:cNvSpPr txBox="1"/>
          <p:nvPr/>
        </p:nvSpPr>
        <p:spPr>
          <a:xfrm>
            <a:off x="9553162" y="250423"/>
            <a:ext cx="4547488" cy="1940957"/>
          </a:xfrm>
          <a:prstGeom prst="roundRect">
            <a:avLst/>
          </a:prstGeom>
          <a:noFill/>
          <a:ln w="1333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There is one</a:t>
            </a:r>
          </a:p>
          <a:p>
            <a:r>
              <a:rPr lang="en-US" sz="54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e</a:t>
            </a:r>
            <a:r>
              <a:rPr lang="en-US" sz="54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xception </a:t>
            </a:r>
            <a:r>
              <a:rPr lang="mr-IN" sz="54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…</a:t>
            </a:r>
            <a:endParaRPr lang="en-US" sz="54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3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8385" y="3000542"/>
            <a:ext cx="11649694" cy="2970196"/>
          </a:xfrm>
          <a:prstGeom prst="rect">
            <a:avLst/>
          </a:prstGeom>
        </p:spPr>
      </p:pic>
      <p:cxnSp>
        <p:nvCxnSpPr>
          <p:cNvPr id="3" name="Straight Connector 12"/>
          <p:cNvCxnSpPr/>
          <p:nvPr/>
        </p:nvCxnSpPr>
        <p:spPr>
          <a:xfrm flipV="1">
            <a:off x="5571997" y="2593107"/>
            <a:ext cx="8664703" cy="1"/>
          </a:xfrm>
          <a:prstGeom prst="line">
            <a:avLst/>
          </a:prstGeom>
          <a:ln w="3175" cap="flat" cmpd="sng">
            <a:noFill/>
            <a:prstDash val="sysDash"/>
            <a:round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13"/>
          <p:cNvCxnSpPr/>
          <p:nvPr/>
        </p:nvCxnSpPr>
        <p:spPr>
          <a:xfrm flipV="1">
            <a:off x="5622797" y="2593107"/>
            <a:ext cx="11490855" cy="1"/>
          </a:xfrm>
          <a:prstGeom prst="line">
            <a:avLst/>
          </a:prstGeom>
          <a:ln w="3175" cap="flat" cmpd="sng">
            <a:gradFill flip="none" rotWithShape="1">
              <a:gsLst>
                <a:gs pos="24000">
                  <a:srgbClr val="595959"/>
                </a:gs>
                <a:gs pos="100000">
                  <a:srgbClr val="FFFFFF"/>
                </a:gs>
              </a:gsLst>
              <a:lin ang="0" scaled="1"/>
              <a:tileRect/>
            </a:gradFill>
            <a:prstDash val="sysDash"/>
            <a:round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2"/>
          <p:cNvCxnSpPr/>
          <p:nvPr/>
        </p:nvCxnSpPr>
        <p:spPr>
          <a:xfrm flipV="1">
            <a:off x="5571997" y="2593107"/>
            <a:ext cx="8664703" cy="1"/>
          </a:xfrm>
          <a:prstGeom prst="line">
            <a:avLst/>
          </a:prstGeom>
          <a:ln w="3175" cap="flat" cmpd="sng">
            <a:noFill/>
            <a:prstDash val="sysDash"/>
            <a:round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hteck 5"/>
          <p:cNvSpPr/>
          <p:nvPr/>
        </p:nvSpPr>
        <p:spPr>
          <a:xfrm>
            <a:off x="12599294" y="2908913"/>
            <a:ext cx="4514358" cy="2588675"/>
          </a:xfrm>
          <a:prstGeom prst="rect">
            <a:avLst/>
          </a:prstGeom>
          <a:solidFill>
            <a:schemeClr val="accent2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hteck 6"/>
          <p:cNvSpPr/>
          <p:nvPr/>
        </p:nvSpPr>
        <p:spPr>
          <a:xfrm>
            <a:off x="6502400" y="2940165"/>
            <a:ext cx="5257800" cy="2557423"/>
          </a:xfrm>
          <a:prstGeom prst="rect">
            <a:avLst/>
          </a:prstGeom>
          <a:solidFill>
            <a:srgbClr val="0070C0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5585140" y="1033344"/>
            <a:ext cx="203802" cy="2853222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6794167" y="3009575"/>
            <a:ext cx="5890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0070C0"/>
                </a:solidFill>
                <a:latin typeface="Helvetica" charset="0"/>
                <a:ea typeface="Helvetica" charset="0"/>
                <a:cs typeface="Helvetica" charset="0"/>
              </a:rPr>
              <a:t>DAMA/LIBRA PHASE 1: 2003-2010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2684215" y="3000542"/>
            <a:ext cx="4386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DAMA/LIBRA PHASE 2: 2011-2017</a:t>
            </a:r>
          </a:p>
        </p:txBody>
      </p:sp>
      <p:sp>
        <p:nvSpPr>
          <p:cNvPr id="11" name="Rechteck 10"/>
          <p:cNvSpPr/>
          <p:nvPr/>
        </p:nvSpPr>
        <p:spPr>
          <a:xfrm>
            <a:off x="4305300" y="6378172"/>
            <a:ext cx="94742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latin typeface="Helvetica" charset="0"/>
                <a:ea typeface="Helvetica" charset="0"/>
                <a:cs typeface="Helvetica" charset="0"/>
              </a:rPr>
              <a:t>Signal with </a:t>
            </a:r>
            <a:r>
              <a:rPr lang="en-US" sz="2800" b="1" dirty="0" smtClean="0">
                <a:latin typeface="Helvetica" charset="0"/>
                <a:ea typeface="Helvetica" charset="0"/>
                <a:cs typeface="Helvetica" charset="0"/>
              </a:rPr>
              <a:t>high statistical significance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latin typeface="Helvetica" charset="0"/>
                <a:ea typeface="Helvetica" charset="0"/>
                <a:cs typeface="Helvetica" charset="0"/>
              </a:rPr>
              <a:t>about </a:t>
            </a:r>
            <a:r>
              <a:rPr lang="en-US" sz="2800" b="1" dirty="0" smtClean="0">
                <a:latin typeface="Helvetica" charset="0"/>
                <a:ea typeface="Helvetica" charset="0"/>
                <a:cs typeface="Helvetica" charset="0"/>
              </a:rPr>
              <a:t>20 </a:t>
            </a:r>
            <a:r>
              <a:rPr lang="en-US" sz="2800" b="1" dirty="0" smtClean="0">
                <a:latin typeface="Helvetica" charset="0"/>
                <a:ea typeface="Helvetica" charset="0"/>
                <a:cs typeface="Helvetica" charset="0"/>
              </a:rPr>
              <a:t>years </a:t>
            </a:r>
            <a:r>
              <a:rPr lang="en-US" sz="2800" dirty="0" smtClean="0">
                <a:latin typeface="Helvetica" charset="0"/>
                <a:ea typeface="Helvetica" charset="0"/>
                <a:cs typeface="Helvetica" charset="0"/>
              </a:rPr>
              <a:t>of data</a:t>
            </a:r>
          </a:p>
          <a:p>
            <a:endParaRPr lang="en-US" sz="2800" b="1" dirty="0" smtClean="0">
              <a:solidFill>
                <a:srgbClr val="F08422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2800" b="1" dirty="0">
                <a:solidFill>
                  <a:srgbClr val="F08422"/>
                </a:solidFill>
                <a:latin typeface="Helvetica" charset="0"/>
                <a:ea typeface="Helvetica" charset="0"/>
                <a:cs typeface="Helvetica" charset="0"/>
              </a:rPr>
              <a:t>	</a:t>
            </a:r>
            <a:r>
              <a:rPr lang="en-US" sz="2800" b="1" dirty="0" smtClean="0">
                <a:solidFill>
                  <a:srgbClr val="F08422"/>
                </a:solidFill>
                <a:latin typeface="Helvetica" charset="0"/>
                <a:ea typeface="Helvetica" charset="0"/>
                <a:cs typeface="Helvetica" charset="0"/>
                <a:sym typeface="Wingdings"/>
              </a:rPr>
              <a:t> </a:t>
            </a:r>
            <a:r>
              <a:rPr lang="en-US" sz="2800" b="1" dirty="0" smtClean="0">
                <a:solidFill>
                  <a:srgbClr val="F08422"/>
                </a:solidFill>
                <a:latin typeface="Helvetica" charset="0"/>
                <a:ea typeface="Helvetica" charset="0"/>
                <a:cs typeface="Helvetica" charset="0"/>
              </a:rPr>
              <a:t>positive </a:t>
            </a:r>
            <a:r>
              <a:rPr lang="en-US" sz="2800" b="1" dirty="0">
                <a:solidFill>
                  <a:srgbClr val="F08422"/>
                </a:solidFill>
                <a:latin typeface="Helvetica" charset="0"/>
                <a:ea typeface="Helvetica" charset="0"/>
                <a:cs typeface="Helvetica" charset="0"/>
              </a:rPr>
              <a:t>evidence </a:t>
            </a:r>
            <a:r>
              <a:rPr lang="en-US" sz="2800" dirty="0">
                <a:latin typeface="Helvetica" charset="0"/>
                <a:ea typeface="Helvetica" charset="0"/>
                <a:cs typeface="Helvetica" charset="0"/>
              </a:rPr>
              <a:t>for the presence of </a:t>
            </a:r>
            <a:r>
              <a:rPr lang="en-US" sz="2800" dirty="0" smtClean="0">
                <a:latin typeface="Helvetica" charset="0"/>
                <a:ea typeface="Helvetica" charset="0"/>
                <a:cs typeface="Helvetica" charset="0"/>
              </a:rPr>
              <a:t>dark    </a:t>
            </a:r>
          </a:p>
          <a:p>
            <a:r>
              <a:rPr lang="en-US" sz="28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800" dirty="0" smtClean="0">
                <a:latin typeface="Helvetica" charset="0"/>
                <a:ea typeface="Helvetica" charset="0"/>
                <a:cs typeface="Helvetica" charset="0"/>
              </a:rPr>
              <a:t>                 matter </a:t>
            </a:r>
            <a:r>
              <a:rPr lang="en-US" sz="2800" dirty="0">
                <a:latin typeface="Helvetica" charset="0"/>
                <a:ea typeface="Helvetica" charset="0"/>
                <a:cs typeface="Helvetica" charset="0"/>
              </a:rPr>
              <a:t>particles in the galactic </a:t>
            </a:r>
            <a:r>
              <a:rPr lang="en-US" sz="2800" dirty="0" smtClean="0">
                <a:latin typeface="Helvetica" charset="0"/>
                <a:ea typeface="Helvetica" charset="0"/>
                <a:cs typeface="Helvetica" charset="0"/>
              </a:rPr>
              <a:t>halo</a:t>
            </a:r>
          </a:p>
          <a:p>
            <a:pPr marL="457200" indent="-457200">
              <a:buFont typeface="Arial" charset="0"/>
              <a:buChar char="•"/>
            </a:pPr>
            <a:endParaRPr lang="en-US" sz="2800" b="1" dirty="0"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buFont typeface="Arial" charset="0"/>
              <a:buChar char="•"/>
            </a:pPr>
            <a:endParaRPr lang="en-GB" sz="28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178300" y="439489"/>
            <a:ext cx="13671210" cy="1061840"/>
          </a:xfrm>
          <a:prstGeom prst="rect">
            <a:avLst/>
          </a:prstGeom>
        </p:spPr>
        <p:txBody>
          <a:bodyPr/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smtClean="0">
                <a:latin typeface="Helvetica" panose="020B0604020202030204" pitchFamily="34" charset="0"/>
              </a:rPr>
              <a:t>DAMA/LIBRA </a:t>
            </a:r>
            <a:r>
              <a:rPr lang="it-IT" dirty="0" err="1" smtClean="0">
                <a:latin typeface="Helvetica" panose="020B0604020202030204" pitchFamily="34" charset="0"/>
              </a:rPr>
              <a:t>experiment</a:t>
            </a:r>
            <a:r>
              <a:rPr lang="it-IT" dirty="0" smtClean="0">
                <a:latin typeface="Helvetica" panose="020B0604020202030204" pitchFamily="34" charset="0"/>
              </a:rPr>
              <a:t> @ LNGS</a:t>
            </a:r>
            <a:endParaRPr lang="it-IT" dirty="0">
              <a:latin typeface="Helvetica" panose="020B0604020202030204" pitchFamily="34" charset="0"/>
            </a:endParaRPr>
          </a:p>
        </p:txBody>
      </p:sp>
      <p:pic>
        <p:nvPicPr>
          <p:cNvPr id="14" name="Picture 2" descr="ildergebnis für exceptio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4679" y="778408"/>
            <a:ext cx="2049383" cy="22311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81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tock-511459498.jpg image 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8288000" cy="102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olo 1"/>
          <p:cNvSpPr txBox="1">
            <a:spLocks/>
          </p:cNvSpPr>
          <p:nvPr/>
        </p:nvSpPr>
        <p:spPr>
          <a:xfrm>
            <a:off x="720364" y="464558"/>
            <a:ext cx="12080685" cy="170021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err="1" smtClean="0">
                <a:solidFill>
                  <a:srgbClr val="F08422"/>
                </a:solidFill>
                <a:latin typeface="Helvetica" panose="020B0604020202030204" pitchFamily="34" charset="0"/>
              </a:rPr>
              <a:t>Ordinary</a:t>
            </a:r>
            <a:r>
              <a:rPr lang="it-IT" dirty="0" smtClean="0">
                <a:solidFill>
                  <a:srgbClr val="F08422"/>
                </a:solidFill>
                <a:latin typeface="Helvetica" panose="020B0604020202030204" pitchFamily="34" charset="0"/>
              </a:rPr>
              <a:t> </a:t>
            </a:r>
            <a:r>
              <a:rPr lang="it-IT" dirty="0" err="1" smtClean="0">
                <a:solidFill>
                  <a:srgbClr val="F08422"/>
                </a:solidFill>
                <a:latin typeface="Helvetica" panose="020B0604020202030204" pitchFamily="34" charset="0"/>
              </a:rPr>
              <a:t>Matter</a:t>
            </a:r>
            <a:endParaRPr lang="it-IT" dirty="0">
              <a:solidFill>
                <a:srgbClr val="F08422"/>
              </a:solidFill>
              <a:latin typeface="Helvetica" panose="020B0604020202030204" pitchFamily="34" charset="0"/>
            </a:endParaRP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1561" y="2807803"/>
            <a:ext cx="5490603" cy="5432959"/>
          </a:xfrm>
          <a:prstGeom prst="ellipse">
            <a:avLst/>
          </a:prstGeom>
        </p:spPr>
      </p:pic>
      <p:grpSp>
        <p:nvGrpSpPr>
          <p:cNvPr id="4" name="Gruppierung 3"/>
          <p:cNvGrpSpPr/>
          <p:nvPr/>
        </p:nvGrpSpPr>
        <p:grpSpPr>
          <a:xfrm>
            <a:off x="11188053" y="2643398"/>
            <a:ext cx="6961104" cy="4736775"/>
            <a:chOff x="11149968" y="3139383"/>
            <a:chExt cx="6961104" cy="4736775"/>
          </a:xfrm>
        </p:grpSpPr>
        <p:graphicFrame>
          <p:nvGraphicFramePr>
            <p:cNvPr id="11" name="Diagramm 10"/>
            <p:cNvGraphicFramePr/>
            <p:nvPr>
              <p:extLst>
                <p:ext uri="{D42A27DB-BD31-4B8C-83A1-F6EECF244321}">
                  <p14:modId xmlns:p14="http://schemas.microsoft.com/office/powerpoint/2010/main" val="1809249219"/>
                </p:ext>
              </p:extLst>
            </p:nvPr>
          </p:nvGraphicFramePr>
          <p:xfrm>
            <a:off x="11149968" y="3139383"/>
            <a:ext cx="6838682" cy="470375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2" name="Rechteck 1"/>
            <p:cNvSpPr/>
            <p:nvPr/>
          </p:nvSpPr>
          <p:spPr>
            <a:xfrm>
              <a:off x="16910102" y="5348818"/>
              <a:ext cx="120097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 sz="1600" b="0" i="0" u="none" strike="noStrike" kern="1200" baseline="0">
                  <a:solidFill>
                    <a:srgbClr val="ED7D31">
                      <a:lumMod val="50000"/>
                    </a:srgbClr>
                  </a:solidFill>
                  <a:effectLst/>
                  <a:latin typeface="+mn-lt"/>
                  <a:ea typeface="+mn-ea"/>
                  <a:cs typeface="+mn-cs"/>
                </a:defRPr>
              </a:pPr>
              <a:r>
                <a:rPr lang="en-US" sz="4000">
                  <a:solidFill>
                    <a:srgbClr val="F08422"/>
                  </a:solidFill>
                </a:rPr>
                <a:t>4.9%</a:t>
              </a:r>
              <a:endParaRPr lang="en-US" sz="4000" dirty="0">
                <a:solidFill>
                  <a:srgbClr val="F08422"/>
                </a:solidFill>
              </a:endParaRPr>
            </a:p>
          </p:txBody>
        </p:sp>
        <p:graphicFrame>
          <p:nvGraphicFramePr>
            <p:cNvPr id="15" name="Diagramm 14"/>
            <p:cNvGraphicFramePr/>
            <p:nvPr>
              <p:extLst>
                <p:ext uri="{D42A27DB-BD31-4B8C-83A1-F6EECF244321}">
                  <p14:modId xmlns:p14="http://schemas.microsoft.com/office/powerpoint/2010/main" val="520932930"/>
                </p:ext>
              </p:extLst>
            </p:nvPr>
          </p:nvGraphicFramePr>
          <p:xfrm>
            <a:off x="11149968" y="3172405"/>
            <a:ext cx="6838682" cy="470375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  <p:sp>
        <p:nvSpPr>
          <p:cNvPr id="5" name="Rechteck 4"/>
          <p:cNvSpPr/>
          <p:nvPr/>
        </p:nvSpPr>
        <p:spPr>
          <a:xfrm rot="16200000">
            <a:off x="16444683" y="1434909"/>
            <a:ext cx="30088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2">
                    <a:lumMod val="90000"/>
                  </a:schemeClr>
                </a:solidFill>
              </a:rPr>
              <a:t>www.photographytalk.com</a:t>
            </a:r>
            <a:endParaRPr lang="en-US" sz="2000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7211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01595" y="-14127"/>
            <a:ext cx="11394175" cy="1988345"/>
          </a:xfrm>
        </p:spPr>
        <p:txBody>
          <a:bodyPr/>
          <a:lstStyle/>
          <a:p>
            <a:r>
              <a:rPr lang="it-IT" dirty="0" smtClean="0">
                <a:latin typeface="Helvetica" panose="020B0604020202030204" pitchFamily="34" charset="0"/>
              </a:rPr>
              <a:t>The COSINUS </a:t>
            </a:r>
            <a:r>
              <a:rPr lang="it-IT" dirty="0" err="1" smtClean="0">
                <a:latin typeface="Helvetica" panose="020B0604020202030204" pitchFamily="34" charset="0"/>
              </a:rPr>
              <a:t>experiment</a:t>
            </a:r>
            <a:endParaRPr lang="it-IT" dirty="0">
              <a:latin typeface="Helvetica" panose="020B0604020202030204" pitchFamily="34" charset="0"/>
            </a:endParaRPr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5101595" y="4366747"/>
            <a:ext cx="9346991" cy="4777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 smtClean="0">
                <a:latin typeface="Helvetica" panose="020B0604020202030204" pitchFamily="34" charset="0"/>
              </a:rPr>
              <a:t>Same</a:t>
            </a:r>
            <a:r>
              <a:rPr lang="it-IT" dirty="0" smtClean="0">
                <a:latin typeface="Helvetica" panose="020B0604020202030204" pitchFamily="34" charset="0"/>
              </a:rPr>
              <a:t> </a:t>
            </a:r>
            <a:r>
              <a:rPr lang="it-IT" dirty="0" err="1" smtClean="0">
                <a:latin typeface="Helvetica" panose="020B0604020202030204" pitchFamily="34" charset="0"/>
              </a:rPr>
              <a:t>crystal</a:t>
            </a:r>
            <a:r>
              <a:rPr lang="it-IT" dirty="0" smtClean="0">
                <a:latin typeface="Helvetica" panose="020B0604020202030204" pitchFamily="34" charset="0"/>
              </a:rPr>
              <a:t> </a:t>
            </a:r>
            <a:r>
              <a:rPr lang="it-IT" dirty="0" err="1" smtClean="0">
                <a:latin typeface="Helvetica" panose="020B0604020202030204" pitchFamily="34" charset="0"/>
              </a:rPr>
              <a:t>as</a:t>
            </a:r>
            <a:r>
              <a:rPr lang="it-IT" dirty="0" smtClean="0">
                <a:latin typeface="Helvetica" panose="020B0604020202030204" pitchFamily="34" charset="0"/>
              </a:rPr>
              <a:t> DAMA/LIBRA</a:t>
            </a:r>
          </a:p>
          <a:p>
            <a:endParaRPr lang="it-IT" dirty="0">
              <a:latin typeface="Helvetica" panose="020B0604020202030204" pitchFamily="34" charset="0"/>
            </a:endParaRPr>
          </a:p>
          <a:p>
            <a:endParaRPr lang="it-IT" b="1" dirty="0" smtClean="0">
              <a:latin typeface="Helvetica" panose="020B0604020202030204" pitchFamily="34" charset="0"/>
            </a:endParaRPr>
          </a:p>
          <a:p>
            <a:endParaRPr lang="it-IT" b="1" dirty="0">
              <a:latin typeface="Helvetica" panose="020B0604020202030204" pitchFamily="34" charset="0"/>
            </a:endParaRPr>
          </a:p>
          <a:p>
            <a:r>
              <a:rPr lang="it-IT" dirty="0" err="1" smtClean="0">
                <a:latin typeface="Helvetica" panose="020B0604020202030204" pitchFamily="34" charset="0"/>
              </a:rPr>
              <a:t>Different</a:t>
            </a:r>
            <a:r>
              <a:rPr lang="it-IT" dirty="0" smtClean="0">
                <a:latin typeface="Helvetica" panose="020B0604020202030204" pitchFamily="34" charset="0"/>
              </a:rPr>
              <a:t> </a:t>
            </a:r>
            <a:r>
              <a:rPr lang="it-IT" dirty="0" err="1" smtClean="0">
                <a:latin typeface="Helvetica" panose="020B0604020202030204" pitchFamily="34" charset="0"/>
              </a:rPr>
              <a:t>experimental</a:t>
            </a:r>
            <a:r>
              <a:rPr lang="it-IT" dirty="0" smtClean="0">
                <a:latin typeface="Helvetica" panose="020B0604020202030204" pitchFamily="34" charset="0"/>
              </a:rPr>
              <a:t> </a:t>
            </a:r>
            <a:r>
              <a:rPr lang="it-IT" dirty="0" err="1" smtClean="0">
                <a:latin typeface="Helvetica" panose="020B0604020202030204" pitchFamily="34" charset="0"/>
              </a:rPr>
              <a:t>technology</a:t>
            </a:r>
            <a:endParaRPr lang="it-IT" dirty="0" smtClean="0">
              <a:latin typeface="Helvetica" panose="020B0604020202030204" pitchFamily="34" charset="0"/>
            </a:endParaRPr>
          </a:p>
          <a:p>
            <a:pPr marL="1371600" lvl="2" indent="0">
              <a:buNone/>
            </a:pPr>
            <a:r>
              <a:rPr lang="it-IT" sz="4400" b="1" dirty="0" smtClean="0">
                <a:solidFill>
                  <a:srgbClr val="F08422"/>
                </a:solidFill>
                <a:latin typeface="Helvetica" panose="020B0604020202030204" pitchFamily="34" charset="0"/>
                <a:sym typeface="Wingdings"/>
              </a:rPr>
              <a:t> </a:t>
            </a:r>
            <a:r>
              <a:rPr lang="it-IT" sz="4400" b="1" dirty="0" err="1" smtClean="0">
                <a:solidFill>
                  <a:srgbClr val="F08422"/>
                </a:solidFill>
                <a:latin typeface="Helvetica" panose="020B0604020202030204" pitchFamily="34" charset="0"/>
                <a:sym typeface="Wingdings"/>
              </a:rPr>
              <a:t>cryogenic</a:t>
            </a:r>
            <a:r>
              <a:rPr lang="it-IT" sz="4400" b="1" dirty="0" smtClean="0">
                <a:solidFill>
                  <a:srgbClr val="F08422"/>
                </a:solidFill>
                <a:latin typeface="Helvetica" panose="020B0604020202030204" pitchFamily="34" charset="0"/>
                <a:sym typeface="Wingdings"/>
              </a:rPr>
              <a:t> detector </a:t>
            </a:r>
            <a:endParaRPr lang="it-IT" sz="4400" b="1" dirty="0" smtClean="0">
              <a:solidFill>
                <a:srgbClr val="F08422"/>
              </a:solidFill>
              <a:latin typeface="Helvetica" panose="020B0604020202030204" pitchFamily="34" charset="0"/>
            </a:endParaRPr>
          </a:p>
          <a:p>
            <a:endParaRPr lang="it-IT" dirty="0">
              <a:latin typeface="Helvetica" panose="020B0604020202030204" pitchFamily="34" charset="0"/>
            </a:endParaRP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39842" y="2990218"/>
            <a:ext cx="2511831" cy="3240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2093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"/>
          <p:cNvSpPr txBox="1">
            <a:spLocks/>
          </p:cNvSpPr>
          <p:nvPr/>
        </p:nvSpPr>
        <p:spPr>
          <a:xfrm>
            <a:off x="4505059" y="436083"/>
            <a:ext cx="9703956" cy="2388509"/>
          </a:xfrm>
          <a:prstGeom prst="rect">
            <a:avLst/>
          </a:prstGeom>
        </p:spPr>
        <p:txBody>
          <a:bodyPr/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 err="1" smtClean="0">
                <a:latin typeface="Helvetica" panose="020B0604020202030204" pitchFamily="34" charset="0"/>
              </a:rPr>
              <a:t>Cryogenic</a:t>
            </a:r>
            <a:r>
              <a:rPr lang="it-IT" dirty="0" smtClean="0">
                <a:latin typeface="Helvetica" panose="020B0604020202030204" pitchFamily="34" charset="0"/>
              </a:rPr>
              <a:t> Detectors</a:t>
            </a:r>
          </a:p>
          <a:p>
            <a:pPr algn="ctr"/>
            <a:r>
              <a:rPr lang="it-IT" sz="3200" b="1" dirty="0" smtClean="0">
                <a:solidFill>
                  <a:srgbClr val="F08422"/>
                </a:solidFill>
                <a:latin typeface="Helvetica" panose="020B0604020202030204" pitchFamily="34" charset="0"/>
              </a:rPr>
              <a:t>The Kelvin temperature scale</a:t>
            </a:r>
            <a:r>
              <a:rPr lang="it-IT" b="1" dirty="0" smtClean="0">
                <a:solidFill>
                  <a:srgbClr val="F08422"/>
                </a:solidFill>
                <a:latin typeface="Helvetica" panose="020B0604020202030204" pitchFamily="34" charset="0"/>
              </a:rPr>
              <a:t> </a:t>
            </a:r>
            <a:endParaRPr lang="it-IT" b="1" dirty="0">
              <a:solidFill>
                <a:srgbClr val="F08422"/>
              </a:solidFill>
              <a:latin typeface="Helvetica" panose="020B0604020202030204" pitchFamily="34" charset="0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7835899" y="5404742"/>
            <a:ext cx="9553405" cy="419100"/>
          </a:xfrm>
          <a:prstGeom prst="rect">
            <a:avLst/>
          </a:prstGeom>
          <a:solidFill>
            <a:schemeClr val="accent1">
              <a:alpha val="1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hteck 15"/>
          <p:cNvSpPr/>
          <p:nvPr/>
        </p:nvSpPr>
        <p:spPr>
          <a:xfrm>
            <a:off x="4988102" y="5404742"/>
            <a:ext cx="2558701" cy="419100"/>
          </a:xfrm>
          <a:prstGeom prst="rect">
            <a:avLst/>
          </a:prstGeom>
          <a:solidFill>
            <a:schemeClr val="accent1">
              <a:alpha val="1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feld 16"/>
          <p:cNvSpPr txBox="1"/>
          <p:nvPr/>
        </p:nvSpPr>
        <p:spPr>
          <a:xfrm>
            <a:off x="15665405" y="6782212"/>
            <a:ext cx="1159324" cy="1675924"/>
          </a:xfrm>
          <a:prstGeom prst="roundRect">
            <a:avLst/>
          </a:prstGeom>
          <a:noFill/>
          <a:ln w="28575">
            <a:solidFill>
              <a:srgbClr val="F08422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w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ater</a:t>
            </a:r>
          </a:p>
          <a:p>
            <a:pPr algn="ctr"/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boils</a:t>
            </a:r>
          </a:p>
          <a:p>
            <a:pPr algn="ctr"/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100℃</a:t>
            </a:r>
          </a:p>
          <a:p>
            <a:pPr algn="ctr"/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373K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3763600" y="2671921"/>
            <a:ext cx="2080719" cy="1736646"/>
          </a:xfrm>
          <a:prstGeom prst="roundRect">
            <a:avLst/>
          </a:prstGeom>
          <a:noFill/>
          <a:ln w="28575">
            <a:solidFill>
              <a:srgbClr val="F0842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h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uman body</a:t>
            </a:r>
          </a:p>
          <a:p>
            <a:pPr algn="ctr"/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t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emperature</a:t>
            </a:r>
          </a:p>
          <a:p>
            <a:pPr algn="ctr"/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37℃</a:t>
            </a:r>
          </a:p>
          <a:p>
            <a:pPr algn="ctr"/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310K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8132630" y="4993804"/>
            <a:ext cx="109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50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9305888" y="5006105"/>
            <a:ext cx="109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100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10407791" y="4993804"/>
            <a:ext cx="109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150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11529214" y="4968441"/>
            <a:ext cx="109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200</a:t>
            </a:r>
          </a:p>
        </p:txBody>
      </p:sp>
      <p:cxnSp>
        <p:nvCxnSpPr>
          <p:cNvPr id="29" name="Gerade Verbindung 28"/>
          <p:cNvCxnSpPr/>
          <p:nvPr/>
        </p:nvCxnSpPr>
        <p:spPr>
          <a:xfrm>
            <a:off x="8963203" y="5407471"/>
            <a:ext cx="0" cy="413642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29"/>
          <p:cNvCxnSpPr/>
          <p:nvPr/>
        </p:nvCxnSpPr>
        <p:spPr>
          <a:xfrm>
            <a:off x="10055403" y="5407471"/>
            <a:ext cx="0" cy="413642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/>
          <p:cNvCxnSpPr/>
          <p:nvPr/>
        </p:nvCxnSpPr>
        <p:spPr>
          <a:xfrm>
            <a:off x="11119206" y="5407471"/>
            <a:ext cx="0" cy="413642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/>
          <p:cNvCxnSpPr/>
          <p:nvPr/>
        </p:nvCxnSpPr>
        <p:spPr>
          <a:xfrm>
            <a:off x="12236806" y="5407471"/>
            <a:ext cx="0" cy="413642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/>
          <p:cNvCxnSpPr/>
          <p:nvPr/>
        </p:nvCxnSpPr>
        <p:spPr>
          <a:xfrm>
            <a:off x="13303605" y="5407471"/>
            <a:ext cx="0" cy="413642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>
          <a:xfrm>
            <a:off x="12570715" y="4973965"/>
            <a:ext cx="109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250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13662915" y="4993803"/>
            <a:ext cx="109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3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00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14752119" y="5006105"/>
            <a:ext cx="109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350</a:t>
            </a:r>
          </a:p>
        </p:txBody>
      </p:sp>
      <p:cxnSp>
        <p:nvCxnSpPr>
          <p:cNvPr id="37" name="Gerade Verbindung 36"/>
          <p:cNvCxnSpPr/>
          <p:nvPr/>
        </p:nvCxnSpPr>
        <p:spPr>
          <a:xfrm>
            <a:off x="14371335" y="5421063"/>
            <a:ext cx="0" cy="413642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7"/>
          <p:cNvCxnSpPr/>
          <p:nvPr/>
        </p:nvCxnSpPr>
        <p:spPr>
          <a:xfrm>
            <a:off x="15463535" y="5416449"/>
            <a:ext cx="0" cy="413642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39"/>
          <p:cNvCxnSpPr/>
          <p:nvPr/>
        </p:nvCxnSpPr>
        <p:spPr>
          <a:xfrm flipH="1" flipV="1">
            <a:off x="16171956" y="5623270"/>
            <a:ext cx="3314" cy="1158942"/>
          </a:xfrm>
          <a:prstGeom prst="straightConnector1">
            <a:avLst/>
          </a:prstGeom>
          <a:ln w="41275">
            <a:solidFill>
              <a:srgbClr val="F084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/>
          <p:cNvCxnSpPr/>
          <p:nvPr/>
        </p:nvCxnSpPr>
        <p:spPr>
          <a:xfrm>
            <a:off x="14765194" y="4431035"/>
            <a:ext cx="10292" cy="1247995"/>
          </a:xfrm>
          <a:prstGeom prst="straightConnector1">
            <a:avLst/>
          </a:prstGeom>
          <a:ln w="41275">
            <a:solidFill>
              <a:srgbClr val="F084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feld 45"/>
          <p:cNvSpPr txBox="1"/>
          <p:nvPr/>
        </p:nvSpPr>
        <p:spPr>
          <a:xfrm>
            <a:off x="13052792" y="6795408"/>
            <a:ext cx="1321638" cy="1691104"/>
          </a:xfrm>
          <a:prstGeom prst="roundRect">
            <a:avLst/>
          </a:prstGeom>
          <a:noFill/>
          <a:ln w="28575">
            <a:solidFill>
              <a:srgbClr val="F0842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w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ater</a:t>
            </a:r>
          </a:p>
          <a:p>
            <a:pPr algn="ctr"/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f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reezes</a:t>
            </a:r>
          </a:p>
          <a:p>
            <a:pPr algn="ctr"/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0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℃</a:t>
            </a:r>
          </a:p>
          <a:p>
            <a:pPr algn="ctr"/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273K</a:t>
            </a: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47" name="Gerade Verbindung mit Pfeil 46"/>
          <p:cNvCxnSpPr/>
          <p:nvPr/>
        </p:nvCxnSpPr>
        <p:spPr>
          <a:xfrm flipH="1" flipV="1">
            <a:off x="13713611" y="5623270"/>
            <a:ext cx="3314" cy="1158942"/>
          </a:xfrm>
          <a:prstGeom prst="straightConnector1">
            <a:avLst/>
          </a:prstGeom>
          <a:ln w="41275">
            <a:solidFill>
              <a:srgbClr val="F084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feld 47"/>
          <p:cNvSpPr txBox="1"/>
          <p:nvPr/>
        </p:nvSpPr>
        <p:spPr>
          <a:xfrm>
            <a:off x="9023608" y="6758626"/>
            <a:ext cx="1370376" cy="1691104"/>
          </a:xfrm>
          <a:prstGeom prst="roundRect">
            <a:avLst/>
          </a:prstGeom>
          <a:noFill/>
          <a:ln w="28575">
            <a:solidFill>
              <a:srgbClr val="F0842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l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iquid</a:t>
            </a:r>
          </a:p>
          <a:p>
            <a:pPr algn="ctr"/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N</a:t>
            </a:r>
            <a:r>
              <a:rPr lang="en-US" sz="2400" baseline="-25000" dirty="0" smtClean="0">
                <a:latin typeface="Helvetica" charset="0"/>
                <a:ea typeface="Helvetica" charset="0"/>
                <a:cs typeface="Helvetica" charset="0"/>
              </a:rPr>
              <a:t>2</a:t>
            </a:r>
          </a:p>
          <a:p>
            <a:pPr algn="ctr"/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-196 ℃</a:t>
            </a:r>
          </a:p>
          <a:p>
            <a:pPr algn="ctr"/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77K</a:t>
            </a: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49" name="Gerade Verbindung mit Pfeil 48"/>
          <p:cNvCxnSpPr/>
          <p:nvPr/>
        </p:nvCxnSpPr>
        <p:spPr>
          <a:xfrm flipH="1" flipV="1">
            <a:off x="9530159" y="5599684"/>
            <a:ext cx="3314" cy="1158942"/>
          </a:xfrm>
          <a:prstGeom prst="straightConnector1">
            <a:avLst/>
          </a:prstGeom>
          <a:ln w="41275">
            <a:solidFill>
              <a:srgbClr val="F084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49"/>
          <p:cNvCxnSpPr/>
          <p:nvPr/>
        </p:nvCxnSpPr>
        <p:spPr>
          <a:xfrm>
            <a:off x="6054903" y="5417341"/>
            <a:ext cx="0" cy="413642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50"/>
          <p:cNvCxnSpPr/>
          <p:nvPr/>
        </p:nvCxnSpPr>
        <p:spPr>
          <a:xfrm>
            <a:off x="7032111" y="5416449"/>
            <a:ext cx="0" cy="413642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feld 51"/>
          <p:cNvSpPr txBox="1"/>
          <p:nvPr/>
        </p:nvSpPr>
        <p:spPr>
          <a:xfrm>
            <a:off x="6347853" y="6758626"/>
            <a:ext cx="1362430" cy="1691104"/>
          </a:xfrm>
          <a:prstGeom prst="roundRect">
            <a:avLst/>
          </a:prstGeom>
          <a:noFill/>
          <a:ln w="28575">
            <a:solidFill>
              <a:srgbClr val="F0842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l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iquid</a:t>
            </a:r>
          </a:p>
          <a:p>
            <a:pPr algn="ctr"/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He</a:t>
            </a:r>
          </a:p>
          <a:p>
            <a:pPr algn="ctr"/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-296 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℃</a:t>
            </a:r>
          </a:p>
          <a:p>
            <a:pPr algn="ctr"/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4K</a:t>
            </a: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53" name="Gerade Verbindung mit Pfeil 52"/>
          <p:cNvCxnSpPr/>
          <p:nvPr/>
        </p:nvCxnSpPr>
        <p:spPr>
          <a:xfrm flipH="1" flipV="1">
            <a:off x="7038799" y="5599684"/>
            <a:ext cx="3314" cy="1158942"/>
          </a:xfrm>
          <a:prstGeom prst="straightConnector1">
            <a:avLst/>
          </a:prstGeom>
          <a:ln w="41275">
            <a:solidFill>
              <a:srgbClr val="F084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feld 53"/>
          <p:cNvSpPr txBox="1"/>
          <p:nvPr/>
        </p:nvSpPr>
        <p:spPr>
          <a:xfrm>
            <a:off x="6100062" y="4980537"/>
            <a:ext cx="109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>
                <a:latin typeface="Helvetica" charset="0"/>
                <a:ea typeface="Helvetica" charset="0"/>
                <a:cs typeface="Helvetica" charset="0"/>
              </a:rPr>
              <a:t>4</a:t>
            </a:r>
            <a:endParaRPr lang="en-US" sz="2400" dirty="0" smtClean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5" name="Textfeld 54"/>
          <p:cNvSpPr txBox="1"/>
          <p:nvPr/>
        </p:nvSpPr>
        <p:spPr>
          <a:xfrm>
            <a:off x="5149025" y="3015149"/>
            <a:ext cx="2343009" cy="919401"/>
          </a:xfrm>
          <a:prstGeom prst="roundRect">
            <a:avLst/>
          </a:prstGeom>
          <a:noFill/>
          <a:ln w="28575">
            <a:solidFill>
              <a:srgbClr val="F08422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t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emperature</a:t>
            </a:r>
          </a:p>
          <a:p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of the Universe</a:t>
            </a:r>
          </a:p>
        </p:txBody>
      </p:sp>
      <p:cxnSp>
        <p:nvCxnSpPr>
          <p:cNvPr id="56" name="Gerade Verbindung mit Pfeil 55"/>
          <p:cNvCxnSpPr/>
          <p:nvPr/>
        </p:nvCxnSpPr>
        <p:spPr>
          <a:xfrm flipH="1">
            <a:off x="6278001" y="3953850"/>
            <a:ext cx="13111" cy="1473630"/>
          </a:xfrm>
          <a:prstGeom prst="straightConnector1">
            <a:avLst/>
          </a:prstGeom>
          <a:ln w="41275">
            <a:solidFill>
              <a:srgbClr val="F084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feld 59"/>
          <p:cNvSpPr txBox="1"/>
          <p:nvPr/>
        </p:nvSpPr>
        <p:spPr>
          <a:xfrm>
            <a:off x="5122996" y="4968440"/>
            <a:ext cx="109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2</a:t>
            </a:r>
          </a:p>
        </p:txBody>
      </p:sp>
      <p:cxnSp>
        <p:nvCxnSpPr>
          <p:cNvPr id="61" name="Gerade Verbindung 60"/>
          <p:cNvCxnSpPr/>
          <p:nvPr/>
        </p:nvCxnSpPr>
        <p:spPr>
          <a:xfrm>
            <a:off x="4988103" y="5416449"/>
            <a:ext cx="0" cy="413642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AutoShape 14"/>
          <p:cNvSpPr>
            <a:spLocks/>
          </p:cNvSpPr>
          <p:nvPr/>
        </p:nvSpPr>
        <p:spPr bwMode="auto">
          <a:xfrm>
            <a:off x="7492034" y="4514161"/>
            <a:ext cx="594425" cy="80880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561" y="5503"/>
                </a:moveTo>
                <a:cubicBezTo>
                  <a:pt x="20836" y="5503"/>
                  <a:pt x="21078" y="5553"/>
                  <a:pt x="21285" y="5656"/>
                </a:cubicBezTo>
                <a:cubicBezTo>
                  <a:pt x="21498" y="5760"/>
                  <a:pt x="21599" y="5889"/>
                  <a:pt x="21599" y="6045"/>
                </a:cubicBezTo>
                <a:cubicBezTo>
                  <a:pt x="21599" y="6136"/>
                  <a:pt x="21585" y="6208"/>
                  <a:pt x="21556" y="6261"/>
                </a:cubicBezTo>
                <a:lnTo>
                  <a:pt x="8488" y="21266"/>
                </a:lnTo>
                <a:cubicBezTo>
                  <a:pt x="8333" y="21489"/>
                  <a:pt x="8000" y="21599"/>
                  <a:pt x="7493" y="21599"/>
                </a:cubicBezTo>
                <a:cubicBezTo>
                  <a:pt x="7217" y="21599"/>
                  <a:pt x="6961" y="21549"/>
                  <a:pt x="6729" y="21446"/>
                </a:cubicBezTo>
                <a:cubicBezTo>
                  <a:pt x="6497" y="21343"/>
                  <a:pt x="6381" y="21213"/>
                  <a:pt x="6381" y="21057"/>
                </a:cubicBezTo>
                <a:cubicBezTo>
                  <a:pt x="6381" y="21014"/>
                  <a:pt x="6406" y="20973"/>
                  <a:pt x="6454" y="20947"/>
                </a:cubicBezTo>
                <a:lnTo>
                  <a:pt x="11169" y="10444"/>
                </a:lnTo>
                <a:cubicBezTo>
                  <a:pt x="10985" y="10473"/>
                  <a:pt x="10613" y="10531"/>
                  <a:pt x="10058" y="10610"/>
                </a:cubicBezTo>
                <a:cubicBezTo>
                  <a:pt x="9502" y="10689"/>
                  <a:pt x="8874" y="10776"/>
                  <a:pt x="8164" y="10867"/>
                </a:cubicBezTo>
                <a:cubicBezTo>
                  <a:pt x="7454" y="10960"/>
                  <a:pt x="6705" y="11061"/>
                  <a:pt x="5922" y="11171"/>
                </a:cubicBezTo>
                <a:cubicBezTo>
                  <a:pt x="5135" y="11284"/>
                  <a:pt x="4401" y="11387"/>
                  <a:pt x="3724" y="11483"/>
                </a:cubicBezTo>
                <a:cubicBezTo>
                  <a:pt x="3043" y="11579"/>
                  <a:pt x="2459" y="11654"/>
                  <a:pt x="1966" y="11707"/>
                </a:cubicBezTo>
                <a:cubicBezTo>
                  <a:pt x="1473" y="11760"/>
                  <a:pt x="1178" y="11786"/>
                  <a:pt x="1087" y="11786"/>
                </a:cubicBezTo>
                <a:cubicBezTo>
                  <a:pt x="777" y="11786"/>
                  <a:pt x="521" y="11733"/>
                  <a:pt x="314" y="11623"/>
                </a:cubicBezTo>
                <a:cubicBezTo>
                  <a:pt x="106" y="11510"/>
                  <a:pt x="0" y="11385"/>
                  <a:pt x="0" y="11248"/>
                </a:cubicBezTo>
                <a:cubicBezTo>
                  <a:pt x="0" y="11186"/>
                  <a:pt x="14" y="11150"/>
                  <a:pt x="43" y="11133"/>
                </a:cubicBezTo>
                <a:lnTo>
                  <a:pt x="4879" y="424"/>
                </a:lnTo>
                <a:cubicBezTo>
                  <a:pt x="4942" y="302"/>
                  <a:pt x="5067" y="201"/>
                  <a:pt x="5261" y="120"/>
                </a:cubicBezTo>
                <a:cubicBezTo>
                  <a:pt x="5454" y="40"/>
                  <a:pt x="5671" y="0"/>
                  <a:pt x="5922" y="0"/>
                </a:cubicBezTo>
                <a:lnTo>
                  <a:pt x="13874" y="0"/>
                </a:lnTo>
                <a:cubicBezTo>
                  <a:pt x="14155" y="0"/>
                  <a:pt x="14396" y="52"/>
                  <a:pt x="14604" y="153"/>
                </a:cubicBezTo>
                <a:cubicBezTo>
                  <a:pt x="14812" y="256"/>
                  <a:pt x="14918" y="386"/>
                  <a:pt x="14918" y="539"/>
                </a:cubicBezTo>
                <a:cubicBezTo>
                  <a:pt x="14918" y="585"/>
                  <a:pt x="14908" y="623"/>
                  <a:pt x="14894" y="652"/>
                </a:cubicBezTo>
                <a:cubicBezTo>
                  <a:pt x="14879" y="686"/>
                  <a:pt x="14855" y="729"/>
                  <a:pt x="14821" y="779"/>
                </a:cubicBezTo>
                <a:lnTo>
                  <a:pt x="10662" y="6801"/>
                </a:lnTo>
                <a:cubicBezTo>
                  <a:pt x="10845" y="6770"/>
                  <a:pt x="11208" y="6719"/>
                  <a:pt x="11749" y="6647"/>
                </a:cubicBezTo>
                <a:cubicBezTo>
                  <a:pt x="12290" y="6573"/>
                  <a:pt x="12913" y="6491"/>
                  <a:pt x="13618" y="6398"/>
                </a:cubicBezTo>
                <a:cubicBezTo>
                  <a:pt x="14329" y="6307"/>
                  <a:pt x="15063" y="6206"/>
                  <a:pt x="15821" y="6095"/>
                </a:cubicBezTo>
                <a:cubicBezTo>
                  <a:pt x="16575" y="5983"/>
                  <a:pt x="17290" y="5884"/>
                  <a:pt x="17971" y="5800"/>
                </a:cubicBezTo>
                <a:cubicBezTo>
                  <a:pt x="18648" y="5719"/>
                  <a:pt x="19227" y="5647"/>
                  <a:pt x="19706" y="5589"/>
                </a:cubicBezTo>
                <a:cubicBezTo>
                  <a:pt x="20179" y="5534"/>
                  <a:pt x="20464" y="5503"/>
                  <a:pt x="20561" y="5503"/>
                </a:cubicBezTo>
              </a:path>
            </a:pathLst>
          </a:custGeom>
          <a:solidFill>
            <a:srgbClr val="F08422"/>
          </a:solidFill>
          <a:ln>
            <a:noFill/>
          </a:ln>
          <a:effectLst/>
          <a:extLst/>
        </p:spPr>
        <p:txBody>
          <a:bodyPr lIns="38100" tIns="38100" rIns="38100" bIns="38100" anchor="ctr"/>
          <a:lstStyle/>
          <a:p>
            <a:pPr defTabSz="342528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210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+mn-ea"/>
              <a:cs typeface="Gill Sans" charset="0"/>
              <a:sym typeface="Gill Sans" charset="0"/>
            </a:endParaRPr>
          </a:p>
        </p:txBody>
      </p:sp>
      <p:sp>
        <p:nvSpPr>
          <p:cNvPr id="63" name="Textfeld 62"/>
          <p:cNvSpPr txBox="1"/>
          <p:nvPr/>
        </p:nvSpPr>
        <p:spPr>
          <a:xfrm>
            <a:off x="10865580" y="2671921"/>
            <a:ext cx="1877054" cy="1736646"/>
          </a:xfrm>
          <a:prstGeom prst="roundRect">
            <a:avLst/>
          </a:prstGeom>
          <a:noFill/>
          <a:ln w="28575">
            <a:solidFill>
              <a:srgbClr val="F0842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Antarctica</a:t>
            </a:r>
          </a:p>
          <a:p>
            <a:pPr algn="ctr"/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21.07.1983</a:t>
            </a:r>
          </a:p>
          <a:p>
            <a:pPr algn="ctr"/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-89℃</a:t>
            </a:r>
          </a:p>
          <a:p>
            <a:pPr algn="ctr"/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184K</a:t>
            </a: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64" name="Gerade Verbindung mit Pfeil 63"/>
          <p:cNvCxnSpPr/>
          <p:nvPr/>
        </p:nvCxnSpPr>
        <p:spPr>
          <a:xfrm>
            <a:off x="11793815" y="4411296"/>
            <a:ext cx="10292" cy="1247995"/>
          </a:xfrm>
          <a:prstGeom prst="straightConnector1">
            <a:avLst/>
          </a:prstGeom>
          <a:ln w="41275">
            <a:solidFill>
              <a:srgbClr val="F084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feld 64"/>
          <p:cNvSpPr txBox="1"/>
          <p:nvPr/>
        </p:nvSpPr>
        <p:spPr>
          <a:xfrm>
            <a:off x="4450745" y="6758626"/>
            <a:ext cx="1835964" cy="2464594"/>
          </a:xfrm>
          <a:prstGeom prst="roundRect">
            <a:avLst/>
          </a:prstGeom>
          <a:noFill/>
          <a:ln w="28575">
            <a:solidFill>
              <a:srgbClr val="F0842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08422"/>
                </a:solidFill>
                <a:latin typeface="Helvetica" charset="0"/>
                <a:ea typeface="Helvetica" charset="0"/>
                <a:cs typeface="Helvetica" charset="0"/>
              </a:rPr>
              <a:t>COSINUS</a:t>
            </a:r>
          </a:p>
          <a:p>
            <a:pPr algn="ctr"/>
            <a:r>
              <a:rPr lang="en-US" sz="2400" b="1" dirty="0" smtClean="0">
                <a:solidFill>
                  <a:srgbClr val="F08422"/>
                </a:solidFill>
                <a:latin typeface="Helvetica" charset="0"/>
                <a:ea typeface="Helvetica" charset="0"/>
                <a:cs typeface="Helvetica" charset="0"/>
              </a:rPr>
              <a:t>detectors</a:t>
            </a:r>
            <a:endParaRPr lang="en-US" sz="2400" b="1" dirty="0">
              <a:solidFill>
                <a:srgbClr val="F08422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algn="ctr"/>
            <a:r>
              <a:rPr lang="en-US" sz="2400" b="1" dirty="0">
                <a:solidFill>
                  <a:srgbClr val="F08422"/>
                </a:solidFill>
                <a:latin typeface="Helvetica" charset="0"/>
                <a:ea typeface="Helvetica" charset="0"/>
                <a:cs typeface="Helvetica" charset="0"/>
              </a:rPr>
              <a:t>0.01K</a:t>
            </a:r>
          </a:p>
          <a:p>
            <a:pPr algn="ctr"/>
            <a:endParaRPr lang="en-US" sz="2400" b="1" dirty="0">
              <a:solidFill>
                <a:srgbClr val="F08422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algn="ctr"/>
            <a:r>
              <a:rPr lang="en-US" sz="2400" b="1" dirty="0" smtClean="0">
                <a:solidFill>
                  <a:srgbClr val="F08422"/>
                </a:solidFill>
                <a:latin typeface="Helvetica" charset="0"/>
                <a:ea typeface="Helvetica" charset="0"/>
                <a:cs typeface="Helvetica" charset="0"/>
              </a:rPr>
              <a:t>-273.14 </a:t>
            </a:r>
            <a:r>
              <a:rPr lang="en-US" sz="2400" b="1" dirty="0">
                <a:solidFill>
                  <a:srgbClr val="F08422"/>
                </a:solidFill>
                <a:latin typeface="Helvetica" charset="0"/>
                <a:ea typeface="Helvetica" charset="0"/>
                <a:cs typeface="Helvetica" charset="0"/>
              </a:rPr>
              <a:t>℃</a:t>
            </a:r>
          </a:p>
          <a:p>
            <a:pPr algn="ctr"/>
            <a:r>
              <a:rPr lang="en-US" sz="2400" b="1" dirty="0" smtClean="0">
                <a:solidFill>
                  <a:srgbClr val="F08422"/>
                </a:solidFill>
                <a:latin typeface="Helvetica" charset="0"/>
                <a:ea typeface="Helvetica" charset="0"/>
                <a:cs typeface="Helvetica" charset="0"/>
              </a:rPr>
              <a:t>0.01K</a:t>
            </a:r>
            <a:endParaRPr lang="en-US" sz="2400" b="1" dirty="0">
              <a:solidFill>
                <a:srgbClr val="F08422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66" name="Gerade Verbindung mit Pfeil 65"/>
          <p:cNvCxnSpPr/>
          <p:nvPr/>
        </p:nvCxnSpPr>
        <p:spPr>
          <a:xfrm flipH="1" flipV="1">
            <a:off x="5031432" y="5599684"/>
            <a:ext cx="3314" cy="1158942"/>
          </a:xfrm>
          <a:prstGeom prst="straightConnector1">
            <a:avLst/>
          </a:prstGeom>
          <a:ln w="41275">
            <a:solidFill>
              <a:srgbClr val="F084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feld 66"/>
          <p:cNvSpPr txBox="1"/>
          <p:nvPr/>
        </p:nvSpPr>
        <p:spPr>
          <a:xfrm>
            <a:off x="1248013" y="4935672"/>
            <a:ext cx="2202067" cy="1328023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Absolute zero </a:t>
            </a:r>
          </a:p>
          <a:p>
            <a:pPr algn="ctr"/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-273.15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℃</a:t>
            </a:r>
          </a:p>
          <a:p>
            <a:pPr algn="ctr"/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0 K</a:t>
            </a:r>
          </a:p>
        </p:txBody>
      </p:sp>
      <p:cxnSp>
        <p:nvCxnSpPr>
          <p:cNvPr id="68" name="Gerade Verbindung mit Pfeil 67"/>
          <p:cNvCxnSpPr>
            <a:stCxn id="67" idx="3"/>
            <a:endCxn id="16" idx="1"/>
          </p:cNvCxnSpPr>
          <p:nvPr/>
        </p:nvCxnSpPr>
        <p:spPr>
          <a:xfrm>
            <a:off x="3450080" y="5599684"/>
            <a:ext cx="1538022" cy="14608"/>
          </a:xfrm>
          <a:prstGeom prst="straightConnector1">
            <a:avLst/>
          </a:prstGeom>
          <a:ln w="412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278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650171" y="0"/>
            <a:ext cx="12080685" cy="1700214"/>
          </a:xfrm>
        </p:spPr>
        <p:txBody>
          <a:bodyPr anchor="ctr">
            <a:normAutofit/>
          </a:bodyPr>
          <a:lstStyle/>
          <a:p>
            <a:r>
              <a:rPr lang="it-IT" sz="6600" dirty="0" smtClean="0">
                <a:latin typeface="Helvetica" panose="020B0604020202030204" pitchFamily="34" charset="0"/>
              </a:rPr>
              <a:t>The COSINUS detector</a:t>
            </a:r>
            <a:endParaRPr lang="it-IT" sz="6600" dirty="0">
              <a:latin typeface="Helvetica" panose="020B0604020202030204" pitchFamily="34" charset="0"/>
            </a:endParaRPr>
          </a:p>
        </p:txBody>
      </p:sp>
      <p:sp>
        <p:nvSpPr>
          <p:cNvPr id="4" name="Can 8"/>
          <p:cNvSpPr/>
          <p:nvPr/>
        </p:nvSpPr>
        <p:spPr>
          <a:xfrm>
            <a:off x="7110976" y="3325257"/>
            <a:ext cx="1889810" cy="2220538"/>
          </a:xfrm>
          <a:prstGeom prst="ca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177359">
            <a:off x="8257941" y="1954770"/>
            <a:ext cx="2059985" cy="1231700"/>
          </a:xfrm>
          <a:prstGeom prst="rect">
            <a:avLst/>
          </a:prstGeom>
        </p:spPr>
      </p:pic>
      <p:pic>
        <p:nvPicPr>
          <p:cNvPr id="6" name="Picture 15"/>
          <p:cNvPicPr>
            <a:picLocks noChangeAspect="1"/>
          </p:cNvPicPr>
          <p:nvPr/>
        </p:nvPicPr>
        <p:blipFill rotWithShape="1">
          <a:blip r:embed="rId6" cstate="screen">
            <a:alphaModFix amt="7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525503" y="4116116"/>
            <a:ext cx="957839" cy="12902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7" name="Straight Connector 16"/>
          <p:cNvCxnSpPr/>
          <p:nvPr/>
        </p:nvCxnSpPr>
        <p:spPr>
          <a:xfrm flipH="1" flipV="1">
            <a:off x="5762497" y="3468141"/>
            <a:ext cx="2179236" cy="1235081"/>
          </a:xfrm>
          <a:prstGeom prst="line">
            <a:avLst/>
          </a:prstGeom>
          <a:ln>
            <a:solidFill>
              <a:srgbClr val="FF00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3654813"/>
              </p:ext>
            </p:extLst>
          </p:nvPr>
        </p:nvGraphicFramePr>
        <p:xfrm>
          <a:off x="10001250" y="4078804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6" name="Equation" r:id="rId7" imgW="114300" imgH="165100" progId="Equation.3">
                  <p:embed/>
                </p:oleObj>
              </mc:Choice>
              <mc:Fallback>
                <p:oleObj name="Equation" r:id="rId7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001250" y="4078804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24"/>
          <p:cNvSpPr txBox="1"/>
          <p:nvPr/>
        </p:nvSpPr>
        <p:spPr>
          <a:xfrm rot="1785301">
            <a:off x="4399737" y="3052642"/>
            <a:ext cx="2873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Dark matter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 particle</a:t>
            </a:r>
            <a:endParaRPr lang="en-US" sz="2400" b="1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10" name="Group 72"/>
          <p:cNvGrpSpPr/>
          <p:nvPr/>
        </p:nvGrpSpPr>
        <p:grpSpPr>
          <a:xfrm>
            <a:off x="9023376" y="3979577"/>
            <a:ext cx="1845489" cy="1576111"/>
            <a:chOff x="3325281" y="2788859"/>
            <a:chExt cx="1845489" cy="1576111"/>
          </a:xfrm>
        </p:grpSpPr>
        <p:pic>
          <p:nvPicPr>
            <p:cNvPr id="11" name="Picture 39"/>
            <p:cNvPicPr>
              <a:picLocks noChangeAspect="1"/>
            </p:cNvPicPr>
            <p:nvPr/>
          </p:nvPicPr>
          <p:blipFill>
            <a:blip r:embed="rId9" cstate="screen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90593" y="2788859"/>
              <a:ext cx="1028495" cy="897345"/>
            </a:xfrm>
            <a:prstGeom prst="rect">
              <a:avLst/>
            </a:prstGeom>
          </p:spPr>
        </p:pic>
        <p:sp>
          <p:nvSpPr>
            <p:cNvPr id="12" name="Freeform 22"/>
            <p:cNvSpPr>
              <a:spLocks/>
            </p:cNvSpPr>
            <p:nvPr/>
          </p:nvSpPr>
          <p:spPr bwMode="auto">
            <a:xfrm rot="5400000">
              <a:off x="3328583" y="3292620"/>
              <a:ext cx="558708" cy="565311"/>
            </a:xfrm>
            <a:custGeom>
              <a:avLst/>
              <a:gdLst>
                <a:gd name="T0" fmla="*/ 10 w 52"/>
                <a:gd name="T1" fmla="*/ 0 h 408"/>
                <a:gd name="T2" fmla="*/ 10 w 52"/>
                <a:gd name="T3" fmla="*/ 236 h 408"/>
                <a:gd name="T4" fmla="*/ 0 w 52"/>
                <a:gd name="T5" fmla="*/ 312 h 408"/>
                <a:gd name="T6" fmla="*/ 17 w 52"/>
                <a:gd name="T7" fmla="*/ 398 h 408"/>
                <a:gd name="T8" fmla="*/ 2 w 52"/>
                <a:gd name="T9" fmla="*/ 513 h 408"/>
                <a:gd name="T10" fmla="*/ 17 w 52"/>
                <a:gd name="T11" fmla="*/ 605 h 408"/>
                <a:gd name="T12" fmla="*/ 2 w 52"/>
                <a:gd name="T13" fmla="*/ 705 h 408"/>
                <a:gd name="T14" fmla="*/ 17 w 52"/>
                <a:gd name="T15" fmla="*/ 792 h 408"/>
                <a:gd name="T16" fmla="*/ 2 w 52"/>
                <a:gd name="T17" fmla="*/ 884 h 408"/>
                <a:gd name="T18" fmla="*/ 18 w 52"/>
                <a:gd name="T19" fmla="*/ 962 h 408"/>
                <a:gd name="T20" fmla="*/ 2 w 52"/>
                <a:gd name="T21" fmla="*/ 1069 h 408"/>
                <a:gd name="T22" fmla="*/ 17 w 52"/>
                <a:gd name="T23" fmla="*/ 1140 h 408"/>
                <a:gd name="T24" fmla="*/ 9 w 52"/>
                <a:gd name="T25" fmla="*/ 1220 h 408"/>
                <a:gd name="T26" fmla="*/ 10 w 52"/>
                <a:gd name="T27" fmla="*/ 1453 h 40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2"/>
                <a:gd name="T43" fmla="*/ 0 h 408"/>
                <a:gd name="T44" fmla="*/ 52 w 52"/>
                <a:gd name="T45" fmla="*/ 408 h 40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2" h="408">
                  <a:moveTo>
                    <a:pt x="27" y="0"/>
                  </a:moveTo>
                  <a:lnTo>
                    <a:pt x="28" y="66"/>
                  </a:lnTo>
                  <a:lnTo>
                    <a:pt x="0" y="88"/>
                  </a:lnTo>
                  <a:lnTo>
                    <a:pt x="48" y="112"/>
                  </a:lnTo>
                  <a:lnTo>
                    <a:pt x="2" y="144"/>
                  </a:lnTo>
                  <a:lnTo>
                    <a:pt x="48" y="170"/>
                  </a:lnTo>
                  <a:lnTo>
                    <a:pt x="4" y="198"/>
                  </a:lnTo>
                  <a:lnTo>
                    <a:pt x="48" y="222"/>
                  </a:lnTo>
                  <a:lnTo>
                    <a:pt x="2" y="248"/>
                  </a:lnTo>
                  <a:lnTo>
                    <a:pt x="52" y="270"/>
                  </a:lnTo>
                  <a:lnTo>
                    <a:pt x="4" y="300"/>
                  </a:lnTo>
                  <a:lnTo>
                    <a:pt x="48" y="320"/>
                  </a:lnTo>
                  <a:lnTo>
                    <a:pt x="26" y="342"/>
                  </a:lnTo>
                  <a:lnTo>
                    <a:pt x="28" y="408"/>
                  </a:lnTo>
                </a:path>
              </a:pathLst>
            </a:custGeom>
            <a:noFill/>
            <a:ln w="28575">
              <a:solidFill>
                <a:srgbClr val="660066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 sz="1200" kern="1200" dirty="0">
                <a:ln>
                  <a:solidFill>
                    <a:schemeClr val="accent1"/>
                  </a:solidFill>
                </a:ln>
                <a:solidFill>
                  <a:srgbClr val="FF0000"/>
                </a:solidFill>
                <a:latin typeface="Gotham Light"/>
                <a:cs typeface="Gotham Light"/>
              </a:endParaRPr>
            </a:p>
          </p:txBody>
        </p:sp>
        <p:sp>
          <p:nvSpPr>
            <p:cNvPr id="13" name="TextBox 37"/>
            <p:cNvSpPr txBox="1"/>
            <p:nvPr/>
          </p:nvSpPr>
          <p:spPr>
            <a:xfrm>
              <a:off x="3664139" y="3657084"/>
              <a:ext cx="150663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660066"/>
                  </a:solidFill>
                </a:rPr>
                <a:t>Cryogenic </a:t>
              </a:r>
            </a:p>
            <a:p>
              <a:pPr algn="ctr"/>
              <a:r>
                <a:rPr lang="en-US" sz="2000" dirty="0" smtClean="0">
                  <a:solidFill>
                    <a:srgbClr val="660066"/>
                  </a:solidFill>
                </a:rPr>
                <a:t>temperature</a:t>
              </a:r>
              <a:endParaRPr lang="en-US" sz="2000" dirty="0">
                <a:solidFill>
                  <a:srgbClr val="660066"/>
                </a:solidFill>
              </a:endParaRPr>
            </a:p>
          </p:txBody>
        </p:sp>
      </p:grpSp>
      <p:sp>
        <p:nvSpPr>
          <p:cNvPr id="14" name="TextBox 40"/>
          <p:cNvSpPr txBox="1"/>
          <p:nvPr/>
        </p:nvSpPr>
        <p:spPr>
          <a:xfrm>
            <a:off x="755916" y="1700214"/>
            <a:ext cx="43011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Helvetica Neue"/>
                <a:cs typeface="Helvetica Neue"/>
              </a:rPr>
              <a:t>Cryogenic bolometer</a:t>
            </a:r>
            <a:endParaRPr lang="en-US" sz="3200" b="1" dirty="0">
              <a:latin typeface="Helvetica Neue"/>
              <a:cs typeface="Helvetica Neue"/>
            </a:endParaRPr>
          </a:p>
        </p:txBody>
      </p:sp>
      <p:sp>
        <p:nvSpPr>
          <p:cNvPr id="15" name="TextBox 56"/>
          <p:cNvSpPr txBox="1"/>
          <p:nvPr/>
        </p:nvSpPr>
        <p:spPr>
          <a:xfrm>
            <a:off x="5223725" y="4890651"/>
            <a:ext cx="157447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Crystal</a:t>
            </a:r>
          </a:p>
          <a:p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NaI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23" name="Group 68"/>
          <p:cNvGrpSpPr/>
          <p:nvPr/>
        </p:nvGrpSpPr>
        <p:grpSpPr>
          <a:xfrm>
            <a:off x="11246175" y="2974656"/>
            <a:ext cx="6614174" cy="2661942"/>
            <a:chOff x="3872750" y="995662"/>
            <a:chExt cx="6614174" cy="2661942"/>
          </a:xfrm>
        </p:grpSpPr>
        <p:pic>
          <p:nvPicPr>
            <p:cNvPr id="24" name="Picture 20" descr="NaI_60keV.png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05399" y="1773771"/>
              <a:ext cx="2269067" cy="1690499"/>
            </a:xfrm>
            <a:prstGeom prst="rect">
              <a:avLst/>
            </a:prstGeom>
          </p:spPr>
        </p:pic>
        <p:graphicFrame>
          <p:nvGraphicFramePr>
            <p:cNvPr id="26" name="Object 3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89701095"/>
                </p:ext>
              </p:extLst>
            </p:nvPr>
          </p:nvGraphicFramePr>
          <p:xfrm>
            <a:off x="4994280" y="2433636"/>
            <a:ext cx="503237" cy="3444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87" name="Equation" r:id="rId11" imgW="241300" imgH="165100" progId="Equation.3">
                    <p:embed/>
                  </p:oleObj>
                </mc:Choice>
                <mc:Fallback>
                  <p:oleObj name="Equation" r:id="rId11" imgW="241300" imgH="1651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4994280" y="2433636"/>
                          <a:ext cx="503237" cy="3444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7" name="Right Arrow 38"/>
            <p:cNvSpPr/>
            <p:nvPr/>
          </p:nvSpPr>
          <p:spPr>
            <a:xfrm>
              <a:off x="3872750" y="2380062"/>
              <a:ext cx="965200" cy="517866"/>
            </a:xfrm>
            <a:prstGeom prst="rightArrow">
              <a:avLst/>
            </a:prstGeom>
            <a:solidFill>
              <a:srgbClr val="FF0000">
                <a:alpha val="40000"/>
              </a:srgbClr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Arrow Connector 49"/>
            <p:cNvCxnSpPr/>
            <p:nvPr/>
          </p:nvCxnSpPr>
          <p:spPr>
            <a:xfrm flipH="1">
              <a:off x="5503335" y="1854204"/>
              <a:ext cx="16932" cy="1389373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50"/>
            <p:cNvSpPr txBox="1"/>
            <p:nvPr/>
          </p:nvSpPr>
          <p:spPr>
            <a:xfrm>
              <a:off x="7475749" y="1620539"/>
              <a:ext cx="301117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measurement</a:t>
              </a:r>
            </a:p>
            <a:p>
              <a:r>
                <a:rPr lang="en-US" dirty="0"/>
                <a:t>o</a:t>
              </a:r>
              <a:r>
                <a:rPr lang="en-US" dirty="0" smtClean="0"/>
                <a:t>f the </a:t>
              </a:r>
              <a:r>
                <a:rPr lang="en-US" dirty="0" smtClean="0"/>
                <a:t>energ</a:t>
              </a:r>
              <a:r>
                <a:rPr lang="en-US" dirty="0" smtClean="0"/>
                <a:t>y deposited by the </a:t>
              </a:r>
              <a:r>
                <a:rPr lang="en-US" dirty="0" smtClean="0"/>
                <a:t>particles</a:t>
              </a:r>
              <a:endParaRPr lang="en-US" dirty="0" smtClean="0"/>
            </a:p>
          </p:txBody>
        </p:sp>
        <p:sp>
          <p:nvSpPr>
            <p:cNvPr id="30" name="TextBox 54"/>
            <p:cNvSpPr txBox="1"/>
            <p:nvPr/>
          </p:nvSpPr>
          <p:spPr>
            <a:xfrm>
              <a:off x="4915986" y="995662"/>
              <a:ext cx="25855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0000"/>
                  </a:solidFill>
                  <a:latin typeface="Helvetica" charset="0"/>
                  <a:ea typeface="Helvetica" charset="0"/>
                  <a:cs typeface="Helvetica" charset="0"/>
                </a:rPr>
                <a:t>HEAT signal</a:t>
              </a:r>
              <a:endParaRPr lang="en-US" sz="3200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31" name="Rectangle 59"/>
            <p:cNvSpPr/>
            <p:nvPr/>
          </p:nvSpPr>
          <p:spPr>
            <a:xfrm>
              <a:off x="4910667" y="1337800"/>
              <a:ext cx="4123266" cy="231980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9335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650171" y="0"/>
            <a:ext cx="12080685" cy="1700214"/>
          </a:xfrm>
        </p:spPr>
        <p:txBody>
          <a:bodyPr anchor="ctr">
            <a:normAutofit/>
          </a:bodyPr>
          <a:lstStyle/>
          <a:p>
            <a:r>
              <a:rPr lang="it-IT" sz="6600" dirty="0" smtClean="0">
                <a:latin typeface="Helvetica" panose="020B0604020202030204" pitchFamily="34" charset="0"/>
              </a:rPr>
              <a:t>The COSINUS detector</a:t>
            </a:r>
            <a:endParaRPr lang="it-IT" sz="6600" dirty="0">
              <a:latin typeface="Helvetica" panose="020B0604020202030204" pitchFamily="34" charset="0"/>
            </a:endParaRPr>
          </a:p>
        </p:txBody>
      </p:sp>
      <p:sp>
        <p:nvSpPr>
          <p:cNvPr id="4" name="Can 8"/>
          <p:cNvSpPr/>
          <p:nvPr/>
        </p:nvSpPr>
        <p:spPr>
          <a:xfrm>
            <a:off x="7110976" y="3325257"/>
            <a:ext cx="1889810" cy="2220538"/>
          </a:xfrm>
          <a:prstGeom prst="ca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177359">
            <a:off x="8257941" y="1954770"/>
            <a:ext cx="2059985" cy="1231700"/>
          </a:xfrm>
          <a:prstGeom prst="rect">
            <a:avLst/>
          </a:prstGeom>
        </p:spPr>
      </p:pic>
      <p:pic>
        <p:nvPicPr>
          <p:cNvPr id="6" name="Picture 15"/>
          <p:cNvPicPr>
            <a:picLocks noChangeAspect="1"/>
          </p:cNvPicPr>
          <p:nvPr/>
        </p:nvPicPr>
        <p:blipFill rotWithShape="1">
          <a:blip r:embed="rId6" cstate="screen">
            <a:alphaModFix amt="7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525503" y="4116116"/>
            <a:ext cx="957839" cy="12902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7" name="Straight Connector 16"/>
          <p:cNvCxnSpPr/>
          <p:nvPr/>
        </p:nvCxnSpPr>
        <p:spPr>
          <a:xfrm flipH="1" flipV="1">
            <a:off x="5762497" y="3468141"/>
            <a:ext cx="2179236" cy="1235081"/>
          </a:xfrm>
          <a:prstGeom prst="line">
            <a:avLst/>
          </a:prstGeom>
          <a:ln>
            <a:solidFill>
              <a:srgbClr val="FF00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3654813"/>
              </p:ext>
            </p:extLst>
          </p:nvPr>
        </p:nvGraphicFramePr>
        <p:xfrm>
          <a:off x="10001250" y="4078804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00" name="Equation" r:id="rId7" imgW="114300" imgH="165100" progId="Equation.3">
                  <p:embed/>
                </p:oleObj>
              </mc:Choice>
              <mc:Fallback>
                <p:oleObj name="Equation" r:id="rId7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001250" y="4078804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72"/>
          <p:cNvGrpSpPr/>
          <p:nvPr/>
        </p:nvGrpSpPr>
        <p:grpSpPr>
          <a:xfrm>
            <a:off x="9023376" y="3979577"/>
            <a:ext cx="1845489" cy="1576111"/>
            <a:chOff x="3325281" y="2788859"/>
            <a:chExt cx="1845489" cy="1576111"/>
          </a:xfrm>
        </p:grpSpPr>
        <p:pic>
          <p:nvPicPr>
            <p:cNvPr id="11" name="Picture 39"/>
            <p:cNvPicPr>
              <a:picLocks noChangeAspect="1"/>
            </p:cNvPicPr>
            <p:nvPr/>
          </p:nvPicPr>
          <p:blipFill>
            <a:blip r:embed="rId9" cstate="screen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90593" y="2788859"/>
              <a:ext cx="1028495" cy="897345"/>
            </a:xfrm>
            <a:prstGeom prst="rect">
              <a:avLst/>
            </a:prstGeom>
          </p:spPr>
        </p:pic>
        <p:sp>
          <p:nvSpPr>
            <p:cNvPr id="12" name="Freeform 22"/>
            <p:cNvSpPr>
              <a:spLocks/>
            </p:cNvSpPr>
            <p:nvPr/>
          </p:nvSpPr>
          <p:spPr bwMode="auto">
            <a:xfrm rot="5400000">
              <a:off x="3328583" y="3292620"/>
              <a:ext cx="558708" cy="565311"/>
            </a:xfrm>
            <a:custGeom>
              <a:avLst/>
              <a:gdLst>
                <a:gd name="T0" fmla="*/ 10 w 52"/>
                <a:gd name="T1" fmla="*/ 0 h 408"/>
                <a:gd name="T2" fmla="*/ 10 w 52"/>
                <a:gd name="T3" fmla="*/ 236 h 408"/>
                <a:gd name="T4" fmla="*/ 0 w 52"/>
                <a:gd name="T5" fmla="*/ 312 h 408"/>
                <a:gd name="T6" fmla="*/ 17 w 52"/>
                <a:gd name="T7" fmla="*/ 398 h 408"/>
                <a:gd name="T8" fmla="*/ 2 w 52"/>
                <a:gd name="T9" fmla="*/ 513 h 408"/>
                <a:gd name="T10" fmla="*/ 17 w 52"/>
                <a:gd name="T11" fmla="*/ 605 h 408"/>
                <a:gd name="T12" fmla="*/ 2 w 52"/>
                <a:gd name="T13" fmla="*/ 705 h 408"/>
                <a:gd name="T14" fmla="*/ 17 w 52"/>
                <a:gd name="T15" fmla="*/ 792 h 408"/>
                <a:gd name="T16" fmla="*/ 2 w 52"/>
                <a:gd name="T17" fmla="*/ 884 h 408"/>
                <a:gd name="T18" fmla="*/ 18 w 52"/>
                <a:gd name="T19" fmla="*/ 962 h 408"/>
                <a:gd name="T20" fmla="*/ 2 w 52"/>
                <a:gd name="T21" fmla="*/ 1069 h 408"/>
                <a:gd name="T22" fmla="*/ 17 w 52"/>
                <a:gd name="T23" fmla="*/ 1140 h 408"/>
                <a:gd name="T24" fmla="*/ 9 w 52"/>
                <a:gd name="T25" fmla="*/ 1220 h 408"/>
                <a:gd name="T26" fmla="*/ 10 w 52"/>
                <a:gd name="T27" fmla="*/ 1453 h 40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2"/>
                <a:gd name="T43" fmla="*/ 0 h 408"/>
                <a:gd name="T44" fmla="*/ 52 w 52"/>
                <a:gd name="T45" fmla="*/ 408 h 40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2" h="408">
                  <a:moveTo>
                    <a:pt x="27" y="0"/>
                  </a:moveTo>
                  <a:lnTo>
                    <a:pt x="28" y="66"/>
                  </a:lnTo>
                  <a:lnTo>
                    <a:pt x="0" y="88"/>
                  </a:lnTo>
                  <a:lnTo>
                    <a:pt x="48" y="112"/>
                  </a:lnTo>
                  <a:lnTo>
                    <a:pt x="2" y="144"/>
                  </a:lnTo>
                  <a:lnTo>
                    <a:pt x="48" y="170"/>
                  </a:lnTo>
                  <a:lnTo>
                    <a:pt x="4" y="198"/>
                  </a:lnTo>
                  <a:lnTo>
                    <a:pt x="48" y="222"/>
                  </a:lnTo>
                  <a:lnTo>
                    <a:pt x="2" y="248"/>
                  </a:lnTo>
                  <a:lnTo>
                    <a:pt x="52" y="270"/>
                  </a:lnTo>
                  <a:lnTo>
                    <a:pt x="4" y="300"/>
                  </a:lnTo>
                  <a:lnTo>
                    <a:pt x="48" y="320"/>
                  </a:lnTo>
                  <a:lnTo>
                    <a:pt x="26" y="342"/>
                  </a:lnTo>
                  <a:lnTo>
                    <a:pt x="28" y="408"/>
                  </a:lnTo>
                </a:path>
              </a:pathLst>
            </a:custGeom>
            <a:noFill/>
            <a:ln w="28575">
              <a:solidFill>
                <a:srgbClr val="660066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 sz="1200" kern="1200" dirty="0">
                <a:ln>
                  <a:solidFill>
                    <a:schemeClr val="accent1"/>
                  </a:solidFill>
                </a:ln>
                <a:solidFill>
                  <a:srgbClr val="FF0000"/>
                </a:solidFill>
                <a:latin typeface="Gotham Light"/>
                <a:cs typeface="Gotham Light"/>
              </a:endParaRPr>
            </a:p>
          </p:txBody>
        </p:sp>
        <p:sp>
          <p:nvSpPr>
            <p:cNvPr id="13" name="TextBox 37"/>
            <p:cNvSpPr txBox="1"/>
            <p:nvPr/>
          </p:nvSpPr>
          <p:spPr>
            <a:xfrm>
              <a:off x="3664139" y="3657084"/>
              <a:ext cx="150663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660066"/>
                  </a:solidFill>
                </a:rPr>
                <a:t>Cryogenic </a:t>
              </a:r>
            </a:p>
            <a:p>
              <a:pPr algn="ctr"/>
              <a:r>
                <a:rPr lang="en-US" sz="2000" dirty="0" smtClean="0">
                  <a:solidFill>
                    <a:srgbClr val="660066"/>
                  </a:solidFill>
                </a:rPr>
                <a:t>temperature</a:t>
              </a:r>
              <a:endParaRPr lang="en-US" sz="2000" dirty="0">
                <a:solidFill>
                  <a:srgbClr val="660066"/>
                </a:solidFill>
              </a:endParaRPr>
            </a:p>
          </p:txBody>
        </p:sp>
      </p:grpSp>
      <p:sp>
        <p:nvSpPr>
          <p:cNvPr id="15" name="TextBox 56"/>
          <p:cNvSpPr txBox="1"/>
          <p:nvPr/>
        </p:nvSpPr>
        <p:spPr>
          <a:xfrm>
            <a:off x="5223725" y="4890651"/>
            <a:ext cx="157447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Crystal</a:t>
            </a:r>
          </a:p>
          <a:p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NaI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21" name="Picture 4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767757">
            <a:off x="7480587" y="5891560"/>
            <a:ext cx="1128961" cy="1443259"/>
          </a:xfrm>
          <a:prstGeom prst="rect">
            <a:avLst/>
          </a:prstGeom>
        </p:spPr>
      </p:pic>
      <p:grpSp>
        <p:nvGrpSpPr>
          <p:cNvPr id="23" name="Group 68"/>
          <p:cNvGrpSpPr/>
          <p:nvPr/>
        </p:nvGrpSpPr>
        <p:grpSpPr>
          <a:xfrm>
            <a:off x="12284092" y="2974656"/>
            <a:ext cx="4123266" cy="2661942"/>
            <a:chOff x="4910667" y="995662"/>
            <a:chExt cx="4123266" cy="2661942"/>
          </a:xfrm>
        </p:grpSpPr>
        <p:pic>
          <p:nvPicPr>
            <p:cNvPr id="24" name="Picture 20" descr="NaI_60keV.png"/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05399" y="1773771"/>
              <a:ext cx="2269067" cy="1690499"/>
            </a:xfrm>
            <a:prstGeom prst="rect">
              <a:avLst/>
            </a:prstGeom>
          </p:spPr>
        </p:pic>
        <p:graphicFrame>
          <p:nvGraphicFramePr>
            <p:cNvPr id="26" name="Object 3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89701095"/>
                </p:ext>
              </p:extLst>
            </p:nvPr>
          </p:nvGraphicFramePr>
          <p:xfrm>
            <a:off x="4994280" y="2433636"/>
            <a:ext cx="503237" cy="3444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501" name="Equation" r:id="rId12" imgW="241300" imgH="165100" progId="Equation.3">
                    <p:embed/>
                  </p:oleObj>
                </mc:Choice>
                <mc:Fallback>
                  <p:oleObj name="Equation" r:id="rId12" imgW="241300" imgH="1651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4994280" y="2433636"/>
                          <a:ext cx="503237" cy="3444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8" name="Straight Arrow Connector 49"/>
            <p:cNvCxnSpPr/>
            <p:nvPr/>
          </p:nvCxnSpPr>
          <p:spPr>
            <a:xfrm flipH="1">
              <a:off x="5503335" y="1854204"/>
              <a:ext cx="16932" cy="1389373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54"/>
            <p:cNvSpPr txBox="1"/>
            <p:nvPr/>
          </p:nvSpPr>
          <p:spPr>
            <a:xfrm>
              <a:off x="4915986" y="995662"/>
              <a:ext cx="25855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0000"/>
                  </a:solidFill>
                  <a:latin typeface="Helvetica" charset="0"/>
                  <a:ea typeface="Helvetica" charset="0"/>
                  <a:cs typeface="Helvetica" charset="0"/>
                </a:rPr>
                <a:t>HEAT signal</a:t>
              </a:r>
              <a:endParaRPr lang="en-US" sz="3200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31" name="Rectangle 59"/>
            <p:cNvSpPr/>
            <p:nvPr/>
          </p:nvSpPr>
          <p:spPr>
            <a:xfrm>
              <a:off x="4910667" y="1337800"/>
              <a:ext cx="4123266" cy="231980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 rot="1785301">
            <a:off x="4399737" y="3052642"/>
            <a:ext cx="2873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Dark matter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 particle</a:t>
            </a:r>
            <a:endParaRPr lang="en-US" sz="2400" b="1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2" name="TextBox 40"/>
          <p:cNvSpPr txBox="1"/>
          <p:nvPr/>
        </p:nvSpPr>
        <p:spPr>
          <a:xfrm>
            <a:off x="755916" y="1700214"/>
            <a:ext cx="43011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Helvetica Neue"/>
                <a:cs typeface="Helvetica Neue"/>
              </a:rPr>
              <a:t>Cryogenic bolometer</a:t>
            </a:r>
            <a:endParaRPr lang="en-US" sz="3200" b="1" dirty="0">
              <a:latin typeface="Helvetica Neue"/>
              <a:cs typeface="Helvetica Neue"/>
            </a:endParaRPr>
          </a:p>
        </p:txBody>
      </p:sp>
      <p:sp>
        <p:nvSpPr>
          <p:cNvPr id="33" name="TextBox 50"/>
          <p:cNvSpPr txBox="1"/>
          <p:nvPr/>
        </p:nvSpPr>
        <p:spPr>
          <a:xfrm>
            <a:off x="14849174" y="3599533"/>
            <a:ext cx="30111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measurement</a:t>
            </a:r>
          </a:p>
          <a:p>
            <a:r>
              <a:rPr lang="en-US" dirty="0"/>
              <a:t>o</a:t>
            </a:r>
            <a:r>
              <a:rPr lang="en-US" dirty="0" smtClean="0"/>
              <a:t>f the </a:t>
            </a:r>
            <a:r>
              <a:rPr lang="en-US" dirty="0" smtClean="0"/>
              <a:t>energ</a:t>
            </a:r>
            <a:r>
              <a:rPr lang="en-US" dirty="0" smtClean="0"/>
              <a:t>y deposited by the </a:t>
            </a:r>
            <a:r>
              <a:rPr lang="en-US" dirty="0" smtClean="0"/>
              <a:t>particles</a:t>
            </a:r>
            <a:endParaRPr lang="en-US" dirty="0" smtClean="0"/>
          </a:p>
        </p:txBody>
      </p:sp>
      <p:sp>
        <p:nvSpPr>
          <p:cNvPr id="34" name="Right Arrow 38"/>
          <p:cNvSpPr/>
          <p:nvPr/>
        </p:nvSpPr>
        <p:spPr>
          <a:xfrm>
            <a:off x="11246175" y="4359056"/>
            <a:ext cx="965200" cy="517866"/>
          </a:xfrm>
          <a:prstGeom prst="rightArrow">
            <a:avLst/>
          </a:prstGeom>
          <a:solidFill>
            <a:srgbClr val="FF0000">
              <a:alpha val="40000"/>
            </a:srgb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6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650171" y="0"/>
            <a:ext cx="12080685" cy="1700214"/>
          </a:xfrm>
        </p:spPr>
        <p:txBody>
          <a:bodyPr anchor="ctr">
            <a:normAutofit/>
          </a:bodyPr>
          <a:lstStyle/>
          <a:p>
            <a:r>
              <a:rPr lang="it-IT" sz="6600" dirty="0" smtClean="0">
                <a:latin typeface="Helvetica" panose="020B0604020202030204" pitchFamily="34" charset="0"/>
              </a:rPr>
              <a:t>The COSINUS detector</a:t>
            </a:r>
            <a:endParaRPr lang="it-IT" sz="6600" dirty="0">
              <a:latin typeface="Helvetica" panose="020B0604020202030204" pitchFamily="34" charset="0"/>
            </a:endParaRPr>
          </a:p>
        </p:txBody>
      </p:sp>
      <p:sp>
        <p:nvSpPr>
          <p:cNvPr id="4" name="Can 8"/>
          <p:cNvSpPr/>
          <p:nvPr/>
        </p:nvSpPr>
        <p:spPr>
          <a:xfrm>
            <a:off x="7110976" y="3325257"/>
            <a:ext cx="1889810" cy="2220538"/>
          </a:xfrm>
          <a:prstGeom prst="ca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177359">
            <a:off x="8257941" y="1954770"/>
            <a:ext cx="2059985" cy="1231700"/>
          </a:xfrm>
          <a:prstGeom prst="rect">
            <a:avLst/>
          </a:prstGeom>
        </p:spPr>
      </p:pic>
      <p:pic>
        <p:nvPicPr>
          <p:cNvPr id="6" name="Picture 15"/>
          <p:cNvPicPr>
            <a:picLocks noChangeAspect="1"/>
          </p:cNvPicPr>
          <p:nvPr/>
        </p:nvPicPr>
        <p:blipFill rotWithShape="1">
          <a:blip r:embed="rId6" cstate="screen">
            <a:alphaModFix amt="7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525503" y="4116116"/>
            <a:ext cx="957839" cy="12902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7" name="Straight Connector 16"/>
          <p:cNvCxnSpPr/>
          <p:nvPr/>
        </p:nvCxnSpPr>
        <p:spPr>
          <a:xfrm flipH="1" flipV="1">
            <a:off x="5762497" y="3468141"/>
            <a:ext cx="2179236" cy="1235081"/>
          </a:xfrm>
          <a:prstGeom prst="line">
            <a:avLst/>
          </a:prstGeom>
          <a:ln>
            <a:solidFill>
              <a:srgbClr val="FF00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3654813"/>
              </p:ext>
            </p:extLst>
          </p:nvPr>
        </p:nvGraphicFramePr>
        <p:xfrm>
          <a:off x="10001250" y="4078804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68" name="Equation" r:id="rId7" imgW="114300" imgH="165100" progId="Equation.3">
                  <p:embed/>
                </p:oleObj>
              </mc:Choice>
              <mc:Fallback>
                <p:oleObj name="Equation" r:id="rId7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001250" y="4078804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72"/>
          <p:cNvGrpSpPr/>
          <p:nvPr/>
        </p:nvGrpSpPr>
        <p:grpSpPr>
          <a:xfrm>
            <a:off x="9023376" y="3979577"/>
            <a:ext cx="1845489" cy="1576111"/>
            <a:chOff x="3325281" y="2788859"/>
            <a:chExt cx="1845489" cy="1576111"/>
          </a:xfrm>
        </p:grpSpPr>
        <p:pic>
          <p:nvPicPr>
            <p:cNvPr id="11" name="Picture 39"/>
            <p:cNvPicPr>
              <a:picLocks noChangeAspect="1"/>
            </p:cNvPicPr>
            <p:nvPr/>
          </p:nvPicPr>
          <p:blipFill>
            <a:blip r:embed="rId9" cstate="screen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90593" y="2788859"/>
              <a:ext cx="1028495" cy="897345"/>
            </a:xfrm>
            <a:prstGeom prst="rect">
              <a:avLst/>
            </a:prstGeom>
          </p:spPr>
        </p:pic>
        <p:sp>
          <p:nvSpPr>
            <p:cNvPr id="12" name="Freeform 22"/>
            <p:cNvSpPr>
              <a:spLocks/>
            </p:cNvSpPr>
            <p:nvPr/>
          </p:nvSpPr>
          <p:spPr bwMode="auto">
            <a:xfrm rot="5400000">
              <a:off x="3328583" y="3292620"/>
              <a:ext cx="558708" cy="565311"/>
            </a:xfrm>
            <a:custGeom>
              <a:avLst/>
              <a:gdLst>
                <a:gd name="T0" fmla="*/ 10 w 52"/>
                <a:gd name="T1" fmla="*/ 0 h 408"/>
                <a:gd name="T2" fmla="*/ 10 w 52"/>
                <a:gd name="T3" fmla="*/ 236 h 408"/>
                <a:gd name="T4" fmla="*/ 0 w 52"/>
                <a:gd name="T5" fmla="*/ 312 h 408"/>
                <a:gd name="T6" fmla="*/ 17 w 52"/>
                <a:gd name="T7" fmla="*/ 398 h 408"/>
                <a:gd name="T8" fmla="*/ 2 w 52"/>
                <a:gd name="T9" fmla="*/ 513 h 408"/>
                <a:gd name="T10" fmla="*/ 17 w 52"/>
                <a:gd name="T11" fmla="*/ 605 h 408"/>
                <a:gd name="T12" fmla="*/ 2 w 52"/>
                <a:gd name="T13" fmla="*/ 705 h 408"/>
                <a:gd name="T14" fmla="*/ 17 w 52"/>
                <a:gd name="T15" fmla="*/ 792 h 408"/>
                <a:gd name="T16" fmla="*/ 2 w 52"/>
                <a:gd name="T17" fmla="*/ 884 h 408"/>
                <a:gd name="T18" fmla="*/ 18 w 52"/>
                <a:gd name="T19" fmla="*/ 962 h 408"/>
                <a:gd name="T20" fmla="*/ 2 w 52"/>
                <a:gd name="T21" fmla="*/ 1069 h 408"/>
                <a:gd name="T22" fmla="*/ 17 w 52"/>
                <a:gd name="T23" fmla="*/ 1140 h 408"/>
                <a:gd name="T24" fmla="*/ 9 w 52"/>
                <a:gd name="T25" fmla="*/ 1220 h 408"/>
                <a:gd name="T26" fmla="*/ 10 w 52"/>
                <a:gd name="T27" fmla="*/ 1453 h 40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2"/>
                <a:gd name="T43" fmla="*/ 0 h 408"/>
                <a:gd name="T44" fmla="*/ 52 w 52"/>
                <a:gd name="T45" fmla="*/ 408 h 40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2" h="408">
                  <a:moveTo>
                    <a:pt x="27" y="0"/>
                  </a:moveTo>
                  <a:lnTo>
                    <a:pt x="28" y="66"/>
                  </a:lnTo>
                  <a:lnTo>
                    <a:pt x="0" y="88"/>
                  </a:lnTo>
                  <a:lnTo>
                    <a:pt x="48" y="112"/>
                  </a:lnTo>
                  <a:lnTo>
                    <a:pt x="2" y="144"/>
                  </a:lnTo>
                  <a:lnTo>
                    <a:pt x="48" y="170"/>
                  </a:lnTo>
                  <a:lnTo>
                    <a:pt x="4" y="198"/>
                  </a:lnTo>
                  <a:lnTo>
                    <a:pt x="48" y="222"/>
                  </a:lnTo>
                  <a:lnTo>
                    <a:pt x="2" y="248"/>
                  </a:lnTo>
                  <a:lnTo>
                    <a:pt x="52" y="270"/>
                  </a:lnTo>
                  <a:lnTo>
                    <a:pt x="4" y="300"/>
                  </a:lnTo>
                  <a:lnTo>
                    <a:pt x="48" y="320"/>
                  </a:lnTo>
                  <a:lnTo>
                    <a:pt x="26" y="342"/>
                  </a:lnTo>
                  <a:lnTo>
                    <a:pt x="28" y="408"/>
                  </a:lnTo>
                </a:path>
              </a:pathLst>
            </a:custGeom>
            <a:noFill/>
            <a:ln w="28575">
              <a:solidFill>
                <a:srgbClr val="660066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 sz="1200" kern="1200" dirty="0">
                <a:ln>
                  <a:solidFill>
                    <a:schemeClr val="accent1"/>
                  </a:solidFill>
                </a:ln>
                <a:solidFill>
                  <a:srgbClr val="FF0000"/>
                </a:solidFill>
                <a:latin typeface="Gotham Light"/>
                <a:cs typeface="Gotham Light"/>
              </a:endParaRPr>
            </a:p>
          </p:txBody>
        </p:sp>
        <p:sp>
          <p:nvSpPr>
            <p:cNvPr id="13" name="TextBox 37"/>
            <p:cNvSpPr txBox="1"/>
            <p:nvPr/>
          </p:nvSpPr>
          <p:spPr>
            <a:xfrm>
              <a:off x="3664139" y="3657084"/>
              <a:ext cx="150663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660066"/>
                  </a:solidFill>
                </a:rPr>
                <a:t>Cryogenic </a:t>
              </a:r>
            </a:p>
            <a:p>
              <a:pPr algn="ctr"/>
              <a:r>
                <a:rPr lang="en-US" sz="2000" dirty="0" smtClean="0">
                  <a:solidFill>
                    <a:srgbClr val="660066"/>
                  </a:solidFill>
                </a:rPr>
                <a:t>temperature</a:t>
              </a:r>
              <a:endParaRPr lang="en-US" sz="2000" dirty="0">
                <a:solidFill>
                  <a:srgbClr val="660066"/>
                </a:solidFill>
              </a:endParaRPr>
            </a:p>
          </p:txBody>
        </p:sp>
      </p:grpSp>
      <p:sp>
        <p:nvSpPr>
          <p:cNvPr id="15" name="TextBox 56"/>
          <p:cNvSpPr txBox="1"/>
          <p:nvPr/>
        </p:nvSpPr>
        <p:spPr>
          <a:xfrm>
            <a:off x="5223725" y="4890651"/>
            <a:ext cx="157447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Crystal</a:t>
            </a:r>
          </a:p>
          <a:p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NaI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16" name="Group 71"/>
          <p:cNvGrpSpPr/>
          <p:nvPr/>
        </p:nvGrpSpPr>
        <p:grpSpPr>
          <a:xfrm>
            <a:off x="4655598" y="7655669"/>
            <a:ext cx="4393034" cy="1188663"/>
            <a:chOff x="457200" y="5669872"/>
            <a:chExt cx="2929553" cy="612634"/>
          </a:xfrm>
        </p:grpSpPr>
        <p:sp>
          <p:nvSpPr>
            <p:cNvPr id="17" name="Can 41"/>
            <p:cNvSpPr/>
            <p:nvPr/>
          </p:nvSpPr>
          <p:spPr>
            <a:xfrm>
              <a:off x="2082887" y="6113173"/>
              <a:ext cx="1303866" cy="169333"/>
            </a:xfrm>
            <a:prstGeom prst="can">
              <a:avLst>
                <a:gd name="adj" fmla="val 54911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19" name="TextBox 57"/>
            <p:cNvSpPr txBox="1"/>
            <p:nvPr/>
          </p:nvSpPr>
          <p:spPr>
            <a:xfrm>
              <a:off x="457200" y="5669872"/>
              <a:ext cx="1276581" cy="5551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>
                      <a:lumMod val="50000"/>
                    </a:schemeClr>
                  </a:solidFill>
                  <a:latin typeface="Helvetica" charset="0"/>
                  <a:ea typeface="Helvetica" charset="0"/>
                  <a:cs typeface="Helvetica" charset="0"/>
                </a:rPr>
                <a:t>Light</a:t>
              </a:r>
            </a:p>
            <a:p>
              <a:r>
                <a:rPr lang="en-US" sz="3200" b="1" dirty="0" smtClean="0">
                  <a:solidFill>
                    <a:schemeClr val="bg1">
                      <a:lumMod val="50000"/>
                    </a:schemeClr>
                  </a:solidFill>
                  <a:latin typeface="Helvetica" charset="0"/>
                  <a:ea typeface="Helvetica" charset="0"/>
                  <a:cs typeface="Helvetica" charset="0"/>
                </a:rPr>
                <a:t>detector </a:t>
              </a:r>
              <a:endParaRPr lang="en-US" sz="3200" b="1" dirty="0">
                <a:solidFill>
                  <a:schemeClr val="bg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pic>
        <p:nvPicPr>
          <p:cNvPr id="21" name="Picture 4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767757">
            <a:off x="7480587" y="5891560"/>
            <a:ext cx="1128961" cy="1443259"/>
          </a:xfrm>
          <a:prstGeom prst="rect">
            <a:avLst/>
          </a:prstGeom>
        </p:spPr>
      </p:pic>
      <p:grpSp>
        <p:nvGrpSpPr>
          <p:cNvPr id="23" name="Group 68"/>
          <p:cNvGrpSpPr/>
          <p:nvPr/>
        </p:nvGrpSpPr>
        <p:grpSpPr>
          <a:xfrm>
            <a:off x="12284092" y="2974656"/>
            <a:ext cx="4123266" cy="2661942"/>
            <a:chOff x="4910667" y="995662"/>
            <a:chExt cx="4123266" cy="2661942"/>
          </a:xfrm>
        </p:grpSpPr>
        <p:pic>
          <p:nvPicPr>
            <p:cNvPr id="24" name="Picture 20" descr="NaI_60keV.png"/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05399" y="1773771"/>
              <a:ext cx="2269067" cy="1690499"/>
            </a:xfrm>
            <a:prstGeom prst="rect">
              <a:avLst/>
            </a:prstGeom>
          </p:spPr>
        </p:pic>
        <p:graphicFrame>
          <p:nvGraphicFramePr>
            <p:cNvPr id="26" name="Object 3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89701095"/>
                </p:ext>
              </p:extLst>
            </p:nvPr>
          </p:nvGraphicFramePr>
          <p:xfrm>
            <a:off x="4994280" y="2433636"/>
            <a:ext cx="503237" cy="3444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569" name="Equation" r:id="rId12" imgW="241300" imgH="165100" progId="Equation.3">
                    <p:embed/>
                  </p:oleObj>
                </mc:Choice>
                <mc:Fallback>
                  <p:oleObj name="Equation" r:id="rId12" imgW="241300" imgH="1651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4994280" y="2433636"/>
                          <a:ext cx="503237" cy="3444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8" name="Straight Arrow Connector 49"/>
            <p:cNvCxnSpPr/>
            <p:nvPr/>
          </p:nvCxnSpPr>
          <p:spPr>
            <a:xfrm flipH="1">
              <a:off x="5503335" y="1854204"/>
              <a:ext cx="16932" cy="1389373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54"/>
            <p:cNvSpPr txBox="1"/>
            <p:nvPr/>
          </p:nvSpPr>
          <p:spPr>
            <a:xfrm>
              <a:off x="4915986" y="995662"/>
              <a:ext cx="25855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0000"/>
                  </a:solidFill>
                  <a:latin typeface="Helvetica" charset="0"/>
                  <a:ea typeface="Helvetica" charset="0"/>
                  <a:cs typeface="Helvetica" charset="0"/>
                </a:rPr>
                <a:t>HEAT signal</a:t>
              </a:r>
              <a:endParaRPr lang="en-US" sz="3200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31" name="Rectangle 59"/>
            <p:cNvSpPr/>
            <p:nvPr/>
          </p:nvSpPr>
          <p:spPr>
            <a:xfrm>
              <a:off x="4910667" y="1337800"/>
              <a:ext cx="4123266" cy="231980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69"/>
          <p:cNvGrpSpPr/>
          <p:nvPr/>
        </p:nvGrpSpPr>
        <p:grpSpPr>
          <a:xfrm>
            <a:off x="10001250" y="6613189"/>
            <a:ext cx="6216083" cy="2577601"/>
            <a:chOff x="3874719" y="3960520"/>
            <a:chExt cx="6216083" cy="2577601"/>
          </a:xfrm>
        </p:grpSpPr>
        <p:cxnSp>
          <p:nvCxnSpPr>
            <p:cNvPr id="33" name="Straight Arrow Connector 31"/>
            <p:cNvCxnSpPr/>
            <p:nvPr/>
          </p:nvCxnSpPr>
          <p:spPr>
            <a:xfrm flipH="1">
              <a:off x="5723469" y="4699000"/>
              <a:ext cx="16932" cy="1389373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46" descr="LD_NaI_60keVee.png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23933" y="4616753"/>
              <a:ext cx="2150533" cy="1596984"/>
            </a:xfrm>
            <a:prstGeom prst="rect">
              <a:avLst/>
            </a:prstGeom>
          </p:spPr>
        </p:pic>
        <p:sp>
          <p:nvSpPr>
            <p:cNvPr id="35" name="Right Arrow 47"/>
            <p:cNvSpPr/>
            <p:nvPr/>
          </p:nvSpPr>
          <p:spPr>
            <a:xfrm>
              <a:off x="3874719" y="5248586"/>
              <a:ext cx="965200" cy="517866"/>
            </a:xfrm>
            <a:prstGeom prst="rightArrow">
              <a:avLst/>
            </a:prstGeom>
            <a:solidFill>
              <a:srgbClr val="0000FF">
                <a:alpha val="45000"/>
              </a:srgbClr>
            </a:solidFill>
            <a:ln>
              <a:solidFill>
                <a:srgbClr val="0000FF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51"/>
            <p:cNvSpPr txBox="1"/>
            <p:nvPr/>
          </p:nvSpPr>
          <p:spPr>
            <a:xfrm>
              <a:off x="7322578" y="4667166"/>
              <a:ext cx="2768224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Helvetica" charset="0"/>
                  <a:ea typeface="Helvetica" charset="0"/>
                  <a:cs typeface="Helvetica" charset="0"/>
                </a:rPr>
                <a:t>measurement</a:t>
              </a:r>
            </a:p>
            <a:p>
              <a:r>
                <a:rPr lang="en-US" dirty="0" smtClean="0">
                  <a:latin typeface="Helvetica" charset="0"/>
                  <a:ea typeface="Helvetica" charset="0"/>
                  <a:cs typeface="Helvetica" charset="0"/>
                </a:rPr>
                <a:t>of the emitted</a:t>
              </a:r>
            </a:p>
            <a:p>
              <a:r>
                <a:rPr lang="en-US" dirty="0">
                  <a:latin typeface="Helvetica" charset="0"/>
                  <a:ea typeface="Helvetica" charset="0"/>
                  <a:cs typeface="Helvetica" charset="0"/>
                </a:rPr>
                <a:t>s</a:t>
              </a:r>
              <a:r>
                <a:rPr lang="en-US" dirty="0" smtClean="0">
                  <a:latin typeface="Helvetica" charset="0"/>
                  <a:ea typeface="Helvetica" charset="0"/>
                  <a:cs typeface="Helvetica" charset="0"/>
                </a:rPr>
                <a:t>cintillation light</a:t>
              </a:r>
            </a:p>
          </p:txBody>
        </p:sp>
        <p:cxnSp>
          <p:nvCxnSpPr>
            <p:cNvPr id="37" name="Straight Arrow Connector 52"/>
            <p:cNvCxnSpPr/>
            <p:nvPr/>
          </p:nvCxnSpPr>
          <p:spPr>
            <a:xfrm flipH="1">
              <a:off x="5520269" y="4694151"/>
              <a:ext cx="16932" cy="1389373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38" name="Object 5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69272760"/>
                </p:ext>
              </p:extLst>
            </p:nvPr>
          </p:nvGraphicFramePr>
          <p:xfrm>
            <a:off x="5028144" y="5311383"/>
            <a:ext cx="503237" cy="3444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570" name="Equation" r:id="rId15" imgW="241300" imgH="165100" progId="Equation.3">
                    <p:embed/>
                  </p:oleObj>
                </mc:Choice>
                <mc:Fallback>
                  <p:oleObj name="Equation" r:id="rId15" imgW="241300" imgH="1651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5028144" y="5311383"/>
                          <a:ext cx="503237" cy="3444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" name="TextBox 55"/>
            <p:cNvSpPr txBox="1"/>
            <p:nvPr/>
          </p:nvSpPr>
          <p:spPr>
            <a:xfrm>
              <a:off x="5133368" y="3960520"/>
              <a:ext cx="286988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rgbClr val="0000FF"/>
                  </a:solidFill>
                  <a:latin typeface="Helvetica" charset="0"/>
                  <a:ea typeface="Helvetica" charset="0"/>
                  <a:cs typeface="Helvetica" charset="0"/>
                </a:rPr>
                <a:t>LIGHT signal</a:t>
              </a:r>
              <a:endParaRPr lang="en-US" sz="3600" dirty="0">
                <a:solidFill>
                  <a:srgbClr val="0000FF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40" name="Rectangle 60"/>
            <p:cNvSpPr/>
            <p:nvPr/>
          </p:nvSpPr>
          <p:spPr>
            <a:xfrm>
              <a:off x="4910667" y="4218317"/>
              <a:ext cx="4123266" cy="231980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6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177359">
            <a:off x="8312017" y="6984075"/>
            <a:ext cx="2059985" cy="1231700"/>
          </a:xfrm>
          <a:prstGeom prst="rect">
            <a:avLst/>
          </a:prstGeom>
        </p:spPr>
      </p:pic>
      <p:sp>
        <p:nvSpPr>
          <p:cNvPr id="41" name="TextBox 24"/>
          <p:cNvSpPr txBox="1"/>
          <p:nvPr/>
        </p:nvSpPr>
        <p:spPr>
          <a:xfrm rot="1785301">
            <a:off x="4399737" y="3052642"/>
            <a:ext cx="2873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Dark matter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 particle</a:t>
            </a:r>
            <a:endParaRPr lang="en-US" sz="2400" b="1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2" name="TextBox 40"/>
          <p:cNvSpPr txBox="1"/>
          <p:nvPr/>
        </p:nvSpPr>
        <p:spPr>
          <a:xfrm>
            <a:off x="755916" y="1700214"/>
            <a:ext cx="43011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Helvetica Neue"/>
                <a:cs typeface="Helvetica Neue"/>
              </a:rPr>
              <a:t>Cryogenic bolometer</a:t>
            </a:r>
            <a:endParaRPr lang="en-US" sz="3200" b="1" dirty="0">
              <a:latin typeface="Helvetica Neue"/>
              <a:cs typeface="Helvetica Neue"/>
            </a:endParaRPr>
          </a:p>
        </p:txBody>
      </p:sp>
      <p:sp>
        <p:nvSpPr>
          <p:cNvPr id="43" name="TextBox 50"/>
          <p:cNvSpPr txBox="1"/>
          <p:nvPr/>
        </p:nvSpPr>
        <p:spPr>
          <a:xfrm>
            <a:off x="14849174" y="3599533"/>
            <a:ext cx="30111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measurement</a:t>
            </a:r>
          </a:p>
          <a:p>
            <a:r>
              <a:rPr lang="en-US" dirty="0"/>
              <a:t>o</a:t>
            </a:r>
            <a:r>
              <a:rPr lang="en-US" dirty="0" smtClean="0"/>
              <a:t>f the </a:t>
            </a:r>
            <a:r>
              <a:rPr lang="en-US" dirty="0" smtClean="0"/>
              <a:t>energ</a:t>
            </a:r>
            <a:r>
              <a:rPr lang="en-US" dirty="0" smtClean="0"/>
              <a:t>y deposited by the </a:t>
            </a:r>
            <a:r>
              <a:rPr lang="en-US" dirty="0" smtClean="0"/>
              <a:t>particles</a:t>
            </a:r>
            <a:endParaRPr lang="en-US" dirty="0" smtClean="0"/>
          </a:p>
        </p:txBody>
      </p:sp>
      <p:sp>
        <p:nvSpPr>
          <p:cNvPr id="44" name="Right Arrow 38"/>
          <p:cNvSpPr/>
          <p:nvPr/>
        </p:nvSpPr>
        <p:spPr>
          <a:xfrm>
            <a:off x="11246175" y="4359056"/>
            <a:ext cx="965200" cy="517866"/>
          </a:xfrm>
          <a:prstGeom prst="rightArrow">
            <a:avLst/>
          </a:prstGeom>
          <a:solidFill>
            <a:srgbClr val="FF0000">
              <a:alpha val="40000"/>
            </a:srgb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2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5455" y="6938842"/>
            <a:ext cx="5294624" cy="2960709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650171" y="0"/>
            <a:ext cx="12080685" cy="1700214"/>
          </a:xfrm>
        </p:spPr>
        <p:txBody>
          <a:bodyPr anchor="ctr">
            <a:normAutofit/>
          </a:bodyPr>
          <a:lstStyle/>
          <a:p>
            <a:r>
              <a:rPr lang="it-IT" sz="6600" dirty="0" err="1" smtClean="0">
                <a:solidFill>
                  <a:srgbClr val="F08422"/>
                </a:solidFill>
                <a:latin typeface="Helvetica" panose="020B0604020202030204" pitchFamily="34" charset="0"/>
              </a:rPr>
              <a:t>Avantages</a:t>
            </a:r>
            <a:r>
              <a:rPr lang="it-IT" sz="6600" dirty="0" smtClean="0">
                <a:solidFill>
                  <a:srgbClr val="F08422"/>
                </a:solidFill>
                <a:latin typeface="Helvetica" panose="020B0604020202030204" pitchFamily="34" charset="0"/>
              </a:rPr>
              <a:t> of COSINUS</a:t>
            </a:r>
            <a:endParaRPr lang="it-IT" sz="6600" dirty="0">
              <a:solidFill>
                <a:srgbClr val="F08422"/>
              </a:solidFill>
              <a:latin typeface="Helvetica" panose="020B0604020202030204" pitchFamily="34" charset="0"/>
            </a:endParaRPr>
          </a:p>
        </p:txBody>
      </p:sp>
      <p:sp>
        <p:nvSpPr>
          <p:cNvPr id="41" name="TextBox 5"/>
          <p:cNvSpPr txBox="1"/>
          <p:nvPr/>
        </p:nvSpPr>
        <p:spPr>
          <a:xfrm>
            <a:off x="5650170" y="2249390"/>
            <a:ext cx="645292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 smtClean="0"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P</a:t>
            </a:r>
            <a:r>
              <a:rPr lang="en-US" sz="3200" dirty="0" smtClean="0">
                <a:latin typeface="Helvetica" charset="0"/>
                <a:ea typeface="Helvetica" charset="0"/>
                <a:cs typeface="Helvetica" charset="0"/>
              </a:rPr>
              <a:t>recise measurement of the energy of the interacting particle</a:t>
            </a:r>
          </a:p>
          <a:p>
            <a:endParaRPr lang="en-US" sz="3200" dirty="0" smtClean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42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30520" y="1681139"/>
            <a:ext cx="3576380" cy="2682285"/>
          </a:xfrm>
          <a:prstGeom prst="rect">
            <a:avLst/>
          </a:prstGeom>
        </p:spPr>
      </p:pic>
      <p:grpSp>
        <p:nvGrpSpPr>
          <p:cNvPr id="43" name="Group 31"/>
          <p:cNvGrpSpPr/>
          <p:nvPr/>
        </p:nvGrpSpPr>
        <p:grpSpPr>
          <a:xfrm>
            <a:off x="4977037" y="4431799"/>
            <a:ext cx="11006691" cy="2386737"/>
            <a:chOff x="-1879614" y="3276702"/>
            <a:chExt cx="7546755" cy="1427008"/>
          </a:xfrm>
        </p:grpSpPr>
        <p:grpSp>
          <p:nvGrpSpPr>
            <p:cNvPr id="44" name="Group 32"/>
            <p:cNvGrpSpPr/>
            <p:nvPr/>
          </p:nvGrpSpPr>
          <p:grpSpPr>
            <a:xfrm>
              <a:off x="2563864" y="3276702"/>
              <a:ext cx="1524487" cy="1427008"/>
              <a:chOff x="4032251" y="2158587"/>
              <a:chExt cx="1261532" cy="1261532"/>
            </a:xfrm>
          </p:grpSpPr>
          <p:pic>
            <p:nvPicPr>
              <p:cNvPr id="53" name="Picture 3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32251" y="2158587"/>
                <a:ext cx="1261532" cy="1261532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54" name="Oval 53"/>
              <p:cNvSpPr/>
              <p:nvPr/>
            </p:nvSpPr>
            <p:spPr>
              <a:xfrm>
                <a:off x="4265083" y="2499232"/>
                <a:ext cx="76200" cy="73025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4468282" y="2496057"/>
                <a:ext cx="76200" cy="73025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56" name="Block Arc 36"/>
              <p:cNvSpPr/>
              <p:nvPr/>
            </p:nvSpPr>
            <p:spPr>
              <a:xfrm rot="10800000">
                <a:off x="4290483" y="2521457"/>
                <a:ext cx="241300" cy="207571"/>
              </a:xfrm>
              <a:prstGeom prst="blockArc">
                <a:avLst/>
              </a:prstGeom>
              <a:ln w="3175" cmpd="sng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p:grpSp>
        <p:grpSp>
          <p:nvGrpSpPr>
            <p:cNvPr id="45" name="Group 43"/>
            <p:cNvGrpSpPr/>
            <p:nvPr/>
          </p:nvGrpSpPr>
          <p:grpSpPr>
            <a:xfrm>
              <a:off x="4917841" y="3672244"/>
              <a:ext cx="749300" cy="738853"/>
              <a:chOff x="3266488" y="2038630"/>
              <a:chExt cx="1261532" cy="1261532"/>
            </a:xfrm>
          </p:grpSpPr>
          <p:pic>
            <p:nvPicPr>
              <p:cNvPr id="49" name="Picture 4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66488" y="2038630"/>
                <a:ext cx="1261532" cy="1261532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50" name="Oval 49"/>
              <p:cNvSpPr/>
              <p:nvPr/>
            </p:nvSpPr>
            <p:spPr>
              <a:xfrm>
                <a:off x="3499322" y="2379275"/>
                <a:ext cx="76200" cy="73026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3702522" y="2376100"/>
                <a:ext cx="76200" cy="73026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52" name="Block Arc 49"/>
              <p:cNvSpPr/>
              <p:nvPr/>
            </p:nvSpPr>
            <p:spPr>
              <a:xfrm rot="10800000">
                <a:off x="3524723" y="2401499"/>
                <a:ext cx="241299" cy="207570"/>
              </a:xfrm>
              <a:prstGeom prst="blockArc">
                <a:avLst/>
              </a:prstGeom>
              <a:ln w="3175" cmpd="sng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p:grpSp>
        <p:sp>
          <p:nvSpPr>
            <p:cNvPr id="47" name="Right Arrow 26"/>
            <p:cNvSpPr/>
            <p:nvPr/>
          </p:nvSpPr>
          <p:spPr>
            <a:xfrm>
              <a:off x="4079641" y="3778560"/>
              <a:ext cx="647701" cy="40475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48" name="TextBox 50"/>
            <p:cNvSpPr txBox="1"/>
            <p:nvPr/>
          </p:nvSpPr>
          <p:spPr>
            <a:xfrm>
              <a:off x="-1879614" y="3562561"/>
              <a:ext cx="3962400" cy="644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200" dirty="0">
                <a:latin typeface="Helvetica" charset="0"/>
                <a:ea typeface="Helvetica" charset="0"/>
                <a:cs typeface="Helvetica" charset="0"/>
              </a:endParaRPr>
            </a:p>
            <a:p>
              <a:pPr marL="285750" indent="-285750">
                <a:buFont typeface="Arial"/>
                <a:buChar char="•"/>
              </a:pPr>
              <a:r>
                <a:rPr lang="en-US" sz="3200" dirty="0">
                  <a:latin typeface="Helvetica" charset="0"/>
                  <a:ea typeface="Helvetica" charset="0"/>
                  <a:cs typeface="Helvetica" charset="0"/>
                </a:rPr>
                <a:t>L</a:t>
              </a:r>
              <a:r>
                <a:rPr lang="en-US" sz="3200" dirty="0" smtClean="0">
                  <a:latin typeface="Helvetica" charset="0"/>
                  <a:ea typeface="Helvetica" charset="0"/>
                  <a:cs typeface="Helvetica" charset="0"/>
                </a:rPr>
                <a:t>ow energy threshold</a:t>
              </a:r>
            </a:p>
          </p:txBody>
        </p:sp>
      </p:grpSp>
      <p:sp>
        <p:nvSpPr>
          <p:cNvPr id="57" name="TextBox 51"/>
          <p:cNvSpPr txBox="1"/>
          <p:nvPr/>
        </p:nvSpPr>
        <p:spPr>
          <a:xfrm>
            <a:off x="3809375" y="7583575"/>
            <a:ext cx="53466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P</a:t>
            </a:r>
            <a:r>
              <a:rPr lang="en-US" sz="3200" dirty="0" smtClean="0">
                <a:latin typeface="Helvetica" charset="0"/>
                <a:ea typeface="Helvetica" charset="0"/>
                <a:cs typeface="Helvetica" charset="0"/>
              </a:rPr>
              <a:t>article discrimination</a:t>
            </a:r>
          </a:p>
          <a:p>
            <a:endParaRPr lang="en-US" sz="3200" dirty="0" smtClean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8487926" y="8072902"/>
            <a:ext cx="1593015" cy="968994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9" name="TextBox 52"/>
          <p:cNvSpPr txBox="1"/>
          <p:nvPr/>
        </p:nvSpPr>
        <p:spPr>
          <a:xfrm rot="16200000">
            <a:off x="16005977" y="5771969"/>
            <a:ext cx="3736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Pictures taken from 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particlezoo.net</a:t>
            </a:r>
            <a:endParaRPr lang="en-US" sz="1800" dirty="0">
              <a:solidFill>
                <a:schemeClr val="bg1">
                  <a:lumMod val="75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61" name="Group 25"/>
          <p:cNvGrpSpPr/>
          <p:nvPr/>
        </p:nvGrpSpPr>
        <p:grpSpPr>
          <a:xfrm>
            <a:off x="15690764" y="2371027"/>
            <a:ext cx="1520256" cy="1449779"/>
            <a:chOff x="4758268" y="2259543"/>
            <a:chExt cx="1261532" cy="1261532"/>
          </a:xfrm>
        </p:grpSpPr>
        <p:pic>
          <p:nvPicPr>
            <p:cNvPr id="62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58268" y="2259543"/>
              <a:ext cx="1261532" cy="126153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3" name="Oval 62"/>
            <p:cNvSpPr/>
            <p:nvPr/>
          </p:nvSpPr>
          <p:spPr>
            <a:xfrm>
              <a:off x="4991100" y="2600188"/>
              <a:ext cx="76200" cy="7302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5194300" y="2597013"/>
              <a:ext cx="76200" cy="7302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Block Arc 23"/>
            <p:cNvSpPr/>
            <p:nvPr/>
          </p:nvSpPr>
          <p:spPr>
            <a:xfrm rot="10800000">
              <a:off x="5016500" y="2622412"/>
              <a:ext cx="241300" cy="207571"/>
            </a:xfrm>
            <a:prstGeom prst="blockArc">
              <a:avLst/>
            </a:prstGeom>
            <a:ln w="31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66" name="Oval 65"/>
          <p:cNvSpPr/>
          <p:nvPr/>
        </p:nvSpPr>
        <p:spPr>
          <a:xfrm>
            <a:off x="9134710" y="8284549"/>
            <a:ext cx="66010" cy="7153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9310737" y="8281438"/>
            <a:ext cx="66010" cy="7153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8" name="Block Arc 49"/>
          <p:cNvSpPr/>
          <p:nvPr/>
        </p:nvSpPr>
        <p:spPr>
          <a:xfrm rot="10800000">
            <a:off x="9156715" y="8306319"/>
            <a:ext cx="209030" cy="203331"/>
          </a:xfrm>
          <a:prstGeom prst="blockArc">
            <a:avLst/>
          </a:prstGeom>
          <a:ln w="31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51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92700" y="-50392"/>
            <a:ext cx="12080685" cy="1700214"/>
          </a:xfrm>
        </p:spPr>
        <p:txBody>
          <a:bodyPr anchor="ctr">
            <a:normAutofit/>
          </a:bodyPr>
          <a:lstStyle/>
          <a:p>
            <a:r>
              <a:rPr lang="it-IT" sz="6600" dirty="0" smtClean="0">
                <a:solidFill>
                  <a:srgbClr val="F08422"/>
                </a:solidFill>
                <a:latin typeface="Helvetica" panose="020B0604020202030204" pitchFamily="34" charset="0"/>
              </a:rPr>
              <a:t>How to </a:t>
            </a:r>
            <a:r>
              <a:rPr lang="it-IT" sz="6600" dirty="0" err="1" smtClean="0">
                <a:solidFill>
                  <a:srgbClr val="F08422"/>
                </a:solidFill>
                <a:latin typeface="Helvetica" panose="020B0604020202030204" pitchFamily="34" charset="0"/>
              </a:rPr>
              <a:t>win</a:t>
            </a:r>
            <a:r>
              <a:rPr lang="it-IT" sz="6600" dirty="0" smtClean="0">
                <a:solidFill>
                  <a:srgbClr val="F08422"/>
                </a:solidFill>
                <a:latin typeface="Helvetica" panose="020B0604020202030204" pitchFamily="34" charset="0"/>
              </a:rPr>
              <a:t> a </a:t>
            </a:r>
            <a:r>
              <a:rPr lang="it-IT" sz="6600" dirty="0" err="1" smtClean="0">
                <a:solidFill>
                  <a:srgbClr val="F08422"/>
                </a:solidFill>
                <a:latin typeface="Helvetica" panose="020B0604020202030204" pitchFamily="34" charset="0"/>
              </a:rPr>
              <a:t>research</a:t>
            </a:r>
            <a:r>
              <a:rPr lang="it-IT" sz="6600" dirty="0" smtClean="0">
                <a:solidFill>
                  <a:srgbClr val="F08422"/>
                </a:solidFill>
                <a:latin typeface="Helvetica" panose="020B0604020202030204" pitchFamily="34" charset="0"/>
              </a:rPr>
              <a:t> </a:t>
            </a:r>
            <a:r>
              <a:rPr lang="it-IT" sz="6600" dirty="0" err="1" smtClean="0">
                <a:solidFill>
                  <a:srgbClr val="F08422"/>
                </a:solidFill>
                <a:latin typeface="Helvetica" panose="020B0604020202030204" pitchFamily="34" charset="0"/>
              </a:rPr>
              <a:t>grant</a:t>
            </a:r>
            <a:r>
              <a:rPr lang="it-IT" sz="6600" dirty="0" smtClean="0">
                <a:solidFill>
                  <a:srgbClr val="F08422"/>
                </a:solidFill>
                <a:latin typeface="Helvetica" panose="020B0604020202030204" pitchFamily="34" charset="0"/>
              </a:rPr>
              <a:t>?</a:t>
            </a:r>
            <a:endParaRPr lang="it-IT" sz="6600" dirty="0">
              <a:solidFill>
                <a:srgbClr val="F08422"/>
              </a:solidFill>
              <a:latin typeface="Helvetica" panose="020B0604020202030204" pitchFamily="34" charset="0"/>
            </a:endParaRPr>
          </a:p>
        </p:txBody>
      </p:sp>
      <p:sp>
        <p:nvSpPr>
          <p:cNvPr id="41" name="TextBox 5"/>
          <p:cNvSpPr txBox="1"/>
          <p:nvPr/>
        </p:nvSpPr>
        <p:spPr>
          <a:xfrm>
            <a:off x="856872" y="2411816"/>
            <a:ext cx="158055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4400" dirty="0" smtClean="0">
                <a:latin typeface="Helvetica" charset="0"/>
                <a:ea typeface="Helvetica" charset="0"/>
                <a:cs typeface="Helvetica" charset="0"/>
              </a:rPr>
              <a:t>Idea</a:t>
            </a:r>
          </a:p>
          <a:p>
            <a:pPr marL="457200" indent="-457200">
              <a:buFont typeface="Arial" charset="0"/>
              <a:buChar char="•"/>
            </a:pPr>
            <a:endParaRPr lang="en-US" sz="44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31" name="Picture 44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7887" y="1383507"/>
            <a:ext cx="1608750" cy="205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61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92700" y="-50392"/>
            <a:ext cx="12080685" cy="1700214"/>
          </a:xfrm>
        </p:spPr>
        <p:txBody>
          <a:bodyPr anchor="ctr">
            <a:normAutofit/>
          </a:bodyPr>
          <a:lstStyle/>
          <a:p>
            <a:r>
              <a:rPr lang="it-IT" sz="6600" dirty="0" smtClean="0">
                <a:solidFill>
                  <a:srgbClr val="F08422"/>
                </a:solidFill>
                <a:latin typeface="Helvetica" panose="020B0604020202030204" pitchFamily="34" charset="0"/>
              </a:rPr>
              <a:t>How to </a:t>
            </a:r>
            <a:r>
              <a:rPr lang="it-IT" sz="6600" dirty="0" err="1" smtClean="0">
                <a:solidFill>
                  <a:srgbClr val="F08422"/>
                </a:solidFill>
                <a:latin typeface="Helvetica" panose="020B0604020202030204" pitchFamily="34" charset="0"/>
              </a:rPr>
              <a:t>win</a:t>
            </a:r>
            <a:r>
              <a:rPr lang="it-IT" sz="6600" dirty="0" smtClean="0">
                <a:solidFill>
                  <a:srgbClr val="F08422"/>
                </a:solidFill>
                <a:latin typeface="Helvetica" panose="020B0604020202030204" pitchFamily="34" charset="0"/>
              </a:rPr>
              <a:t> a </a:t>
            </a:r>
            <a:r>
              <a:rPr lang="it-IT" sz="6600" dirty="0" err="1" smtClean="0">
                <a:solidFill>
                  <a:srgbClr val="F08422"/>
                </a:solidFill>
                <a:latin typeface="Helvetica" panose="020B0604020202030204" pitchFamily="34" charset="0"/>
              </a:rPr>
              <a:t>research</a:t>
            </a:r>
            <a:r>
              <a:rPr lang="it-IT" sz="6600" dirty="0" smtClean="0">
                <a:solidFill>
                  <a:srgbClr val="F08422"/>
                </a:solidFill>
                <a:latin typeface="Helvetica" panose="020B0604020202030204" pitchFamily="34" charset="0"/>
              </a:rPr>
              <a:t> </a:t>
            </a:r>
            <a:r>
              <a:rPr lang="it-IT" sz="6600" dirty="0" err="1" smtClean="0">
                <a:solidFill>
                  <a:srgbClr val="F08422"/>
                </a:solidFill>
                <a:latin typeface="Helvetica" panose="020B0604020202030204" pitchFamily="34" charset="0"/>
              </a:rPr>
              <a:t>grant</a:t>
            </a:r>
            <a:r>
              <a:rPr lang="it-IT" sz="6600" dirty="0" smtClean="0">
                <a:solidFill>
                  <a:srgbClr val="F08422"/>
                </a:solidFill>
                <a:latin typeface="Helvetica" panose="020B0604020202030204" pitchFamily="34" charset="0"/>
              </a:rPr>
              <a:t>?</a:t>
            </a:r>
            <a:endParaRPr lang="it-IT" sz="6600" dirty="0">
              <a:solidFill>
                <a:srgbClr val="F08422"/>
              </a:solidFill>
              <a:latin typeface="Helvetica" panose="020B0604020202030204" pitchFamily="34" charset="0"/>
            </a:endParaRPr>
          </a:p>
        </p:txBody>
      </p:sp>
      <p:sp>
        <p:nvSpPr>
          <p:cNvPr id="41" name="TextBox 5"/>
          <p:cNvSpPr txBox="1"/>
          <p:nvPr/>
        </p:nvSpPr>
        <p:spPr>
          <a:xfrm>
            <a:off x="856872" y="2411816"/>
            <a:ext cx="1580552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4400" dirty="0" smtClean="0">
                <a:latin typeface="Helvetica" charset="0"/>
                <a:ea typeface="Helvetica" charset="0"/>
                <a:cs typeface="Helvetica" charset="0"/>
              </a:rPr>
              <a:t>Idea</a:t>
            </a:r>
          </a:p>
          <a:p>
            <a:pPr marL="457200" indent="-457200">
              <a:buFont typeface="Arial" charset="0"/>
              <a:buChar char="•"/>
            </a:pPr>
            <a:endParaRPr lang="en-US" sz="4400" dirty="0"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4400" dirty="0" smtClean="0">
                <a:latin typeface="Helvetica" charset="0"/>
                <a:ea typeface="Helvetica" charset="0"/>
                <a:cs typeface="Helvetica" charset="0"/>
              </a:rPr>
              <a:t>Strong collaborators</a:t>
            </a:r>
          </a:p>
          <a:p>
            <a:pPr marL="457200" indent="-457200">
              <a:buFont typeface="Arial" charset="0"/>
              <a:buChar char="•"/>
            </a:pPr>
            <a:endParaRPr lang="en-US" sz="4400" dirty="0" smtClean="0"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buFont typeface="Arial" charset="0"/>
              <a:buChar char="•"/>
            </a:pPr>
            <a:endParaRPr lang="en-US" sz="4400" dirty="0" smtClean="0"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buFont typeface="Arial" charset="0"/>
              <a:buChar char="•"/>
            </a:pPr>
            <a:endParaRPr lang="en-US" sz="44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31" name="Picture 44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7887" y="1383507"/>
            <a:ext cx="1608750" cy="2056619"/>
          </a:xfrm>
          <a:prstGeom prst="rect">
            <a:avLst/>
          </a:prstGeom>
        </p:spPr>
      </p:pic>
      <p:pic>
        <p:nvPicPr>
          <p:cNvPr id="20482" name="Picture 2" descr="http://cosinus.lngs.infn.it/people/Florian_Reind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1300" y="26035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://cosinus.lngs.infn.it/people/godehard_angloh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6300" y="26035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://cosinus.lngs.infn.it/people/claudio_gotti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01300" y="262810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http://cosinus.lngs.infn.it/people/michael_kiefer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06300" y="264080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 descr="http://cosinus.lngs.infn.it/people/michele_mancus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30728" y="264080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2" name="Picture 12" descr="http://cosinus.lngs.infn.it/people/natalia_diMarc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16300" y="262810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4" name="Picture 14" descr="http://cosinus.lngs.infn.it/people/lorenzo_pagnanini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168" y="449697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6" name="Picture 16" descr="http://cosinus.lngs.infn.it/people/gianluigi_pessina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4636" y="454580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8" name="Picture 18" descr="http://cosinus.lngs.infn.it/people/federica_petricca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2176" y="454580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0" name="Picture 20" descr="http://cosinus.lngs.infn.it/people/stefano_pirro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3104" y="454580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2" name="Picture 22" descr="http://cosinus.lngs.infn.it/people/franz_proebst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3184" y="4582723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4" name="Picture 24" descr="http://cosinus.lngs.infn.it/people/jochen_schieck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4112" y="4557714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6" name="Picture 26" descr="http://cosinus.lngs.infn.it/people/martin_stahlberg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88264" y="462161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8" name="Picture 28" descr="http://cosinus.lngs.infn.it/people/vanessa_zema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49192" y="462161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0" name="Picture 30" descr="http://cosinus.lngs.infn.it/people/yong_zhu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54192" y="4646631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49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92700" y="-50392"/>
            <a:ext cx="12080685" cy="1700214"/>
          </a:xfrm>
        </p:spPr>
        <p:txBody>
          <a:bodyPr anchor="ctr">
            <a:normAutofit/>
          </a:bodyPr>
          <a:lstStyle/>
          <a:p>
            <a:r>
              <a:rPr lang="it-IT" sz="6600" dirty="0" smtClean="0">
                <a:solidFill>
                  <a:srgbClr val="F08422"/>
                </a:solidFill>
                <a:latin typeface="Helvetica" panose="020B0604020202030204" pitchFamily="34" charset="0"/>
              </a:rPr>
              <a:t>How to </a:t>
            </a:r>
            <a:r>
              <a:rPr lang="it-IT" sz="6600" dirty="0" err="1" smtClean="0">
                <a:solidFill>
                  <a:srgbClr val="F08422"/>
                </a:solidFill>
                <a:latin typeface="Helvetica" panose="020B0604020202030204" pitchFamily="34" charset="0"/>
              </a:rPr>
              <a:t>win</a:t>
            </a:r>
            <a:r>
              <a:rPr lang="it-IT" sz="6600" dirty="0" smtClean="0">
                <a:solidFill>
                  <a:srgbClr val="F08422"/>
                </a:solidFill>
                <a:latin typeface="Helvetica" panose="020B0604020202030204" pitchFamily="34" charset="0"/>
              </a:rPr>
              <a:t> a </a:t>
            </a:r>
            <a:r>
              <a:rPr lang="it-IT" sz="6600" dirty="0" err="1" smtClean="0">
                <a:solidFill>
                  <a:srgbClr val="F08422"/>
                </a:solidFill>
                <a:latin typeface="Helvetica" panose="020B0604020202030204" pitchFamily="34" charset="0"/>
              </a:rPr>
              <a:t>research</a:t>
            </a:r>
            <a:r>
              <a:rPr lang="it-IT" sz="6600" dirty="0" smtClean="0">
                <a:solidFill>
                  <a:srgbClr val="F08422"/>
                </a:solidFill>
                <a:latin typeface="Helvetica" panose="020B0604020202030204" pitchFamily="34" charset="0"/>
              </a:rPr>
              <a:t> </a:t>
            </a:r>
            <a:r>
              <a:rPr lang="it-IT" sz="6600" dirty="0" err="1" smtClean="0">
                <a:solidFill>
                  <a:srgbClr val="F08422"/>
                </a:solidFill>
                <a:latin typeface="Helvetica" panose="020B0604020202030204" pitchFamily="34" charset="0"/>
              </a:rPr>
              <a:t>grant</a:t>
            </a:r>
            <a:r>
              <a:rPr lang="it-IT" sz="6600" dirty="0" smtClean="0">
                <a:solidFill>
                  <a:srgbClr val="F08422"/>
                </a:solidFill>
                <a:latin typeface="Helvetica" panose="020B0604020202030204" pitchFamily="34" charset="0"/>
              </a:rPr>
              <a:t>?</a:t>
            </a:r>
            <a:endParaRPr lang="it-IT" sz="6600" dirty="0">
              <a:solidFill>
                <a:srgbClr val="F08422"/>
              </a:solidFill>
              <a:latin typeface="Helvetica" panose="020B0604020202030204" pitchFamily="34" charset="0"/>
            </a:endParaRPr>
          </a:p>
        </p:txBody>
      </p:sp>
      <p:sp>
        <p:nvSpPr>
          <p:cNvPr id="41" name="TextBox 5"/>
          <p:cNvSpPr txBox="1"/>
          <p:nvPr/>
        </p:nvSpPr>
        <p:spPr>
          <a:xfrm>
            <a:off x="856872" y="2411816"/>
            <a:ext cx="15805528" cy="754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4400" dirty="0" smtClean="0">
                <a:latin typeface="Helvetica" charset="0"/>
                <a:ea typeface="Helvetica" charset="0"/>
                <a:cs typeface="Helvetica" charset="0"/>
              </a:rPr>
              <a:t>Idea</a:t>
            </a:r>
          </a:p>
          <a:p>
            <a:pPr marL="457200" indent="-457200">
              <a:buFont typeface="Arial" charset="0"/>
              <a:buChar char="•"/>
            </a:pPr>
            <a:endParaRPr lang="en-US" sz="4400" dirty="0"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4400" dirty="0" smtClean="0">
                <a:latin typeface="Helvetica" charset="0"/>
                <a:ea typeface="Helvetica" charset="0"/>
                <a:cs typeface="Helvetica" charset="0"/>
              </a:rPr>
              <a:t>Strong collaborators</a:t>
            </a:r>
          </a:p>
          <a:p>
            <a:pPr marL="457200" indent="-457200">
              <a:buFont typeface="Arial" charset="0"/>
              <a:buChar char="•"/>
            </a:pPr>
            <a:endParaRPr lang="en-US" sz="4400" dirty="0" smtClean="0"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buFont typeface="Arial" charset="0"/>
              <a:buChar char="•"/>
            </a:pPr>
            <a:endParaRPr lang="en-US" sz="4400" dirty="0" smtClean="0"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buFont typeface="Arial" charset="0"/>
              <a:buChar char="•"/>
            </a:pPr>
            <a:endParaRPr lang="en-US" sz="4400" dirty="0"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buFont typeface="Arial" charset="0"/>
              <a:buChar char="•"/>
            </a:pPr>
            <a:endParaRPr lang="en-US" sz="4400" dirty="0" smtClean="0"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4400" dirty="0" smtClean="0">
                <a:latin typeface="Helvetica" charset="0"/>
                <a:ea typeface="Helvetica" charset="0"/>
                <a:cs typeface="Helvetica" charset="0"/>
              </a:rPr>
              <a:t>Scientific infrastructure and expertise </a:t>
            </a:r>
            <a:endParaRPr lang="en-US" sz="44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4400" dirty="0">
                <a:latin typeface="Helvetica" charset="0"/>
                <a:ea typeface="Helvetica" charset="0"/>
                <a:cs typeface="Helvetica" charset="0"/>
                <a:sym typeface="Wingdings"/>
              </a:rPr>
              <a:t> </a:t>
            </a:r>
            <a:r>
              <a:rPr lang="en-US" sz="4400" dirty="0" smtClean="0">
                <a:latin typeface="Helvetica" charset="0"/>
                <a:ea typeface="Helvetica" charset="0"/>
                <a:cs typeface="Helvetica" charset="0"/>
                <a:sym typeface="Wingdings"/>
              </a:rPr>
              <a:t>   </a:t>
            </a:r>
            <a:r>
              <a:rPr lang="en-US" sz="3200" dirty="0" smtClean="0">
                <a:latin typeface="Helvetica" charset="0"/>
                <a:ea typeface="Helvetica" charset="0"/>
                <a:cs typeface="Helvetica" charset="0"/>
                <a:sym typeface="Wingdings"/>
              </a:rPr>
              <a:t>mechanical workshop, chemistry department, low-radioactivity lab STELLA </a:t>
            </a:r>
            <a:endParaRPr lang="en-US" sz="3200" dirty="0" smtClean="0"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buFont typeface="Arial" charset="0"/>
              <a:buChar char="•"/>
            </a:pPr>
            <a:endParaRPr lang="en-US" sz="4400" dirty="0">
              <a:latin typeface="Helvetica" charset="0"/>
              <a:ea typeface="Helvetica" charset="0"/>
              <a:cs typeface="Helvetica" charset="0"/>
            </a:endParaRPr>
          </a:p>
          <a:p>
            <a:pPr lvl="8"/>
            <a:r>
              <a:rPr lang="en-US" sz="4400" dirty="0" smtClean="0">
                <a:latin typeface="Helvetica" charset="0"/>
                <a:ea typeface="Helvetica" charset="0"/>
                <a:cs typeface="Helvetica" charset="0"/>
              </a:rPr>
              <a:t>		      </a:t>
            </a:r>
            <a:r>
              <a:rPr lang="mr-IN" sz="4400" dirty="0" smtClean="0">
                <a:latin typeface="Helvetica" charset="0"/>
                <a:ea typeface="Helvetica" charset="0"/>
                <a:cs typeface="Helvetica" charset="0"/>
              </a:rPr>
              <a:t>…</a:t>
            </a:r>
            <a:r>
              <a:rPr lang="en-US" sz="4400" dirty="0" smtClean="0">
                <a:latin typeface="Helvetica" charset="0"/>
                <a:ea typeface="Helvetica" charset="0"/>
                <a:cs typeface="Helvetica" charset="0"/>
              </a:rPr>
              <a:t> and a bit of luck!</a:t>
            </a:r>
          </a:p>
        </p:txBody>
      </p:sp>
      <p:pic>
        <p:nvPicPr>
          <p:cNvPr id="31" name="Picture 44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7887" y="1383507"/>
            <a:ext cx="1608750" cy="2056619"/>
          </a:xfrm>
          <a:prstGeom prst="rect">
            <a:avLst/>
          </a:prstGeom>
        </p:spPr>
      </p:pic>
      <p:pic>
        <p:nvPicPr>
          <p:cNvPr id="20482" name="Picture 2" descr="http://cosinus.lngs.infn.it/people/Florian_Reind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1300" y="26035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://cosinus.lngs.infn.it/people/godehard_angloh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6300" y="26035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://cosinus.lngs.infn.it/people/claudio_gotti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01300" y="262810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http://cosinus.lngs.infn.it/people/michael_kiefer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06300" y="264080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 descr="http://cosinus.lngs.infn.it/people/michele_mancus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30728" y="264080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2" name="Picture 12" descr="http://cosinus.lngs.infn.it/people/natalia_diMarc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16300" y="262810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4" name="Picture 14" descr="http://cosinus.lngs.infn.it/people/lorenzo_pagnanini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168" y="449697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6" name="Picture 16" descr="http://cosinus.lngs.infn.it/people/gianluigi_pessina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4636" y="454580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8" name="Picture 18" descr="http://cosinus.lngs.infn.it/people/federica_petricca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2176" y="454580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0" name="Picture 20" descr="http://cosinus.lngs.infn.it/people/stefano_pirro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3104" y="454580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2" name="Picture 22" descr="http://cosinus.lngs.infn.it/people/franz_proebst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3184" y="4582723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4" name="Picture 24" descr="http://cosinus.lngs.infn.it/people/jochen_schieck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4112" y="4557714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6" name="Picture 26" descr="http://cosinus.lngs.infn.it/people/martin_stahlberg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88264" y="462161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8" name="Picture 28" descr="http://cosinus.lngs.infn.it/people/vanessa_zema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49192" y="462161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0" name="Picture 30" descr="http://cosinus.lngs.infn.it/people/yong_zhu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54192" y="4646631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03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mmagine correlat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666"/>
            <a:ext cx="18288000" cy="1029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12"/>
          <p:cNvCxnSpPr/>
          <p:nvPr/>
        </p:nvCxnSpPr>
        <p:spPr>
          <a:xfrm flipV="1">
            <a:off x="414146" y="1470311"/>
            <a:ext cx="12997055" cy="2"/>
          </a:xfrm>
          <a:prstGeom prst="line">
            <a:avLst/>
          </a:prstGeom>
          <a:ln w="3175" cap="flat" cmpd="sng">
            <a:noFill/>
            <a:prstDash val="sysDash"/>
            <a:round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2"/>
          <p:cNvCxnSpPr/>
          <p:nvPr/>
        </p:nvCxnSpPr>
        <p:spPr>
          <a:xfrm flipV="1">
            <a:off x="414146" y="1470311"/>
            <a:ext cx="12997055" cy="2"/>
          </a:xfrm>
          <a:prstGeom prst="line">
            <a:avLst/>
          </a:prstGeom>
          <a:ln w="3175" cap="flat" cmpd="sng">
            <a:noFill/>
            <a:prstDash val="sysDash"/>
            <a:round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AutoShape 2" descr="blob:https://web.whatsapp.com/7cf9e314-200d-764c-9504-7ed3cdfcc50b"/>
          <p:cNvSpPr>
            <a:spLocks noChangeAspect="1" noChangeArrowheads="1"/>
          </p:cNvSpPr>
          <p:nvPr/>
        </p:nvSpPr>
        <p:spPr bwMode="auto">
          <a:xfrm>
            <a:off x="0" y="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de-DE" sz="405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257301" y="1201244"/>
            <a:ext cx="15936413" cy="3244821"/>
          </a:xfrm>
        </p:spPr>
        <p:txBody>
          <a:bodyPr>
            <a:normAutofit/>
          </a:bodyPr>
          <a:lstStyle/>
          <a:p>
            <a:pPr algn="r"/>
            <a:r>
              <a:rPr lang="en-US" sz="7200" dirty="0">
                <a:solidFill>
                  <a:schemeClr val="bg1"/>
                </a:solidFill>
                <a:latin typeface="Century Gothic"/>
                <a:cs typeface="Century Gothic"/>
              </a:rPr>
              <a:t>Thank you for your </a:t>
            </a:r>
            <a:r>
              <a:rPr lang="en-US" sz="7200" dirty="0" smtClean="0">
                <a:solidFill>
                  <a:schemeClr val="bg1"/>
                </a:solidFill>
                <a:latin typeface="Century Gothic"/>
                <a:cs typeface="Century Gothic"/>
              </a:rPr>
              <a:t>attention</a:t>
            </a:r>
            <a:br>
              <a:rPr lang="en-US" sz="7200" dirty="0" smtClean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sz="7200" dirty="0" smtClean="0">
                <a:solidFill>
                  <a:schemeClr val="bg1"/>
                </a:solidFill>
                <a:latin typeface="Century Gothic"/>
                <a:cs typeface="Century Gothic"/>
              </a:rPr>
              <a:t>Grazie per </a:t>
            </a:r>
            <a:r>
              <a:rPr lang="en-US" sz="72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l’attenzione</a:t>
            </a:r>
            <a:r>
              <a:rPr lang="en-US" sz="7200" dirty="0">
                <a:solidFill>
                  <a:schemeClr val="bg1"/>
                </a:solidFill>
                <a:latin typeface="Century Gothic"/>
                <a:cs typeface="Century Gothic"/>
              </a:rPr>
              <a:t/>
            </a:r>
            <a:br>
              <a:rPr lang="en-US" sz="7200" dirty="0">
                <a:solidFill>
                  <a:schemeClr val="bg1"/>
                </a:solidFill>
                <a:latin typeface="Century Gothic"/>
                <a:cs typeface="Century Gothic"/>
              </a:rPr>
            </a:br>
            <a:endParaRPr lang="en-US" sz="72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cxnSp>
        <p:nvCxnSpPr>
          <p:cNvPr id="11" name="Straight Connector 12"/>
          <p:cNvCxnSpPr/>
          <p:nvPr/>
        </p:nvCxnSpPr>
        <p:spPr>
          <a:xfrm>
            <a:off x="1230670" y="1963233"/>
            <a:ext cx="9747791" cy="0"/>
          </a:xfrm>
          <a:prstGeom prst="line">
            <a:avLst/>
          </a:prstGeom>
          <a:ln w="3175" cap="flat" cmpd="sng">
            <a:noFill/>
            <a:prstDash val="sysDash"/>
            <a:round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354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6" descr="Stock-511459498.jpg image 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8288000" cy="102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hteck 20"/>
          <p:cNvSpPr/>
          <p:nvPr/>
        </p:nvSpPr>
        <p:spPr>
          <a:xfrm rot="16200000">
            <a:off x="16444683" y="1434909"/>
            <a:ext cx="30088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2">
                    <a:lumMod val="90000"/>
                  </a:schemeClr>
                </a:solidFill>
              </a:rPr>
              <a:t>www.photographytalk.com</a:t>
            </a:r>
            <a:endParaRPr lang="en-US" sz="20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720364" y="464558"/>
            <a:ext cx="12080685" cy="170021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err="1" smtClean="0">
                <a:solidFill>
                  <a:srgbClr val="F08422"/>
                </a:solidFill>
                <a:latin typeface="Helvetica" panose="020B0604020202030204" pitchFamily="34" charset="0"/>
              </a:rPr>
              <a:t>Ordinary</a:t>
            </a:r>
            <a:r>
              <a:rPr lang="it-IT" dirty="0" smtClean="0">
                <a:solidFill>
                  <a:srgbClr val="F08422"/>
                </a:solidFill>
                <a:latin typeface="Helvetica" panose="020B0604020202030204" pitchFamily="34" charset="0"/>
              </a:rPr>
              <a:t> </a:t>
            </a:r>
            <a:r>
              <a:rPr lang="it-IT" dirty="0" err="1" smtClean="0">
                <a:solidFill>
                  <a:srgbClr val="F08422"/>
                </a:solidFill>
                <a:latin typeface="Helvetica" panose="020B0604020202030204" pitchFamily="34" charset="0"/>
              </a:rPr>
              <a:t>Matter</a:t>
            </a:r>
            <a:endParaRPr lang="it-IT" dirty="0">
              <a:solidFill>
                <a:srgbClr val="F08422"/>
              </a:solidFill>
              <a:latin typeface="Helvetica" panose="020B0604020202030204" pitchFamily="34" charset="0"/>
            </a:endParaRP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1561" y="2807803"/>
            <a:ext cx="5490603" cy="5432959"/>
          </a:xfrm>
          <a:prstGeom prst="ellipse">
            <a:avLst/>
          </a:prstGeom>
        </p:spPr>
      </p:pic>
      <p:grpSp>
        <p:nvGrpSpPr>
          <p:cNvPr id="11" name="Gruppierung 10"/>
          <p:cNvGrpSpPr/>
          <p:nvPr/>
        </p:nvGrpSpPr>
        <p:grpSpPr>
          <a:xfrm>
            <a:off x="11188053" y="2647223"/>
            <a:ext cx="6961104" cy="4736775"/>
            <a:chOff x="11149968" y="3139383"/>
            <a:chExt cx="6961104" cy="4736775"/>
          </a:xfrm>
        </p:grpSpPr>
        <p:graphicFrame>
          <p:nvGraphicFramePr>
            <p:cNvPr id="12" name="Diagramm 11"/>
            <p:cNvGraphicFramePr/>
            <p:nvPr>
              <p:extLst>
                <p:ext uri="{D42A27DB-BD31-4B8C-83A1-F6EECF244321}">
                  <p14:modId xmlns:p14="http://schemas.microsoft.com/office/powerpoint/2010/main" val="822784415"/>
                </p:ext>
              </p:extLst>
            </p:nvPr>
          </p:nvGraphicFramePr>
          <p:xfrm>
            <a:off x="11149968" y="3139383"/>
            <a:ext cx="6838682" cy="470375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3" name="Rechteck 12"/>
            <p:cNvSpPr/>
            <p:nvPr/>
          </p:nvSpPr>
          <p:spPr>
            <a:xfrm>
              <a:off x="16910102" y="5348818"/>
              <a:ext cx="120097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 sz="1600" b="0" i="0" u="none" strike="noStrike" kern="1200" baseline="0">
                  <a:solidFill>
                    <a:srgbClr val="ED7D31">
                      <a:lumMod val="50000"/>
                    </a:srgbClr>
                  </a:solidFill>
                  <a:effectLst/>
                  <a:latin typeface="+mn-lt"/>
                  <a:ea typeface="+mn-ea"/>
                  <a:cs typeface="+mn-cs"/>
                </a:defRPr>
              </a:pPr>
              <a:r>
                <a:rPr lang="en-US" sz="4000">
                  <a:solidFill>
                    <a:srgbClr val="F08422"/>
                  </a:solidFill>
                </a:rPr>
                <a:t>4.9%</a:t>
              </a:r>
              <a:endParaRPr lang="en-US" sz="4000" dirty="0">
                <a:solidFill>
                  <a:srgbClr val="F08422"/>
                </a:solidFill>
              </a:endParaRPr>
            </a:p>
          </p:txBody>
        </p:sp>
        <p:graphicFrame>
          <p:nvGraphicFramePr>
            <p:cNvPr id="14" name="Diagramm 13"/>
            <p:cNvGraphicFramePr/>
            <p:nvPr>
              <p:extLst>
                <p:ext uri="{D42A27DB-BD31-4B8C-83A1-F6EECF244321}">
                  <p14:modId xmlns:p14="http://schemas.microsoft.com/office/powerpoint/2010/main" val="890459872"/>
                </p:ext>
              </p:extLst>
            </p:nvPr>
          </p:nvGraphicFramePr>
          <p:xfrm>
            <a:off x="11149968" y="3172405"/>
            <a:ext cx="6838682" cy="470375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</p:grpSp>
      <p:pic>
        <p:nvPicPr>
          <p:cNvPr id="15" name="Picture 2" descr="arlo Rubbia 201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889" y="1910999"/>
            <a:ext cx="1433451" cy="2206625"/>
          </a:xfrm>
          <a:prstGeom prst="rect">
            <a:avLst/>
          </a:prstGeom>
          <a:ln w="66675" cap="sq">
            <a:solidFill>
              <a:srgbClr val="F0842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feld 15"/>
          <p:cNvSpPr txBox="1"/>
          <p:nvPr/>
        </p:nvSpPr>
        <p:spPr>
          <a:xfrm>
            <a:off x="8139340" y="1910999"/>
            <a:ext cx="45878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Prof. Carlo </a:t>
            </a:r>
            <a:r>
              <a:rPr lang="en-US" sz="2000" b="1" dirty="0" err="1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Rubia</a:t>
            </a:r>
            <a:endParaRPr lang="en-US" sz="2000" b="1" dirty="0" smtClean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Nobel prize winner, 1984</a:t>
            </a:r>
          </a:p>
          <a:p>
            <a:endParaRPr lang="en-US" sz="20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“per </a:t>
            </a:r>
            <a:r>
              <a:rPr lang="en-US" sz="2000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il</a:t>
            </a:r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suo</a:t>
            </a:r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contributo</a:t>
            </a:r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decisivo</a:t>
            </a:r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al </a:t>
            </a:r>
            <a:r>
              <a:rPr lang="en-US" sz="2000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grande</a:t>
            </a:r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progetto</a:t>
            </a:r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che</a:t>
            </a:r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ha </a:t>
            </a:r>
            <a:r>
              <a:rPr lang="en-US" sz="2000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portato</a:t>
            </a:r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alla</a:t>
            </a:r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scoperta</a:t>
            </a:r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delle</a:t>
            </a:r>
            <a:r>
              <a:rPr lang="en-US" sz="20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particelle</a:t>
            </a:r>
            <a:r>
              <a:rPr lang="en-US" sz="20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W e Z, </a:t>
            </a:r>
            <a:r>
              <a:rPr lang="en-US" sz="2000" dirty="0" err="1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comunicatori</a:t>
            </a:r>
            <a:r>
              <a:rPr lang="en-US" sz="20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di </a:t>
            </a:r>
            <a:r>
              <a:rPr lang="en-US" sz="2000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interazione</a:t>
            </a:r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debole</a:t>
            </a:r>
            <a:r>
              <a:rPr lang="en-US" sz="20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“</a:t>
            </a:r>
            <a:endParaRPr lang="en-US" sz="20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17" name="Gerade Verbindung mit Pfeil 16"/>
          <p:cNvCxnSpPr/>
          <p:nvPr/>
        </p:nvCxnSpPr>
        <p:spPr>
          <a:xfrm flipH="1">
            <a:off x="5133247" y="4181197"/>
            <a:ext cx="2374900" cy="1952976"/>
          </a:xfrm>
          <a:prstGeom prst="straightConnector1">
            <a:avLst/>
          </a:prstGeom>
          <a:ln w="79375">
            <a:solidFill>
              <a:srgbClr val="F0842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 flipH="1">
            <a:off x="3235133" y="4183452"/>
            <a:ext cx="4273014" cy="2541245"/>
          </a:xfrm>
          <a:prstGeom prst="straightConnector1">
            <a:avLst/>
          </a:prstGeom>
          <a:ln w="79375" cap="rnd">
            <a:solidFill>
              <a:srgbClr val="F08422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093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Stock-511459498.jpg image 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8288000" cy="102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hteck 17"/>
          <p:cNvSpPr/>
          <p:nvPr/>
        </p:nvSpPr>
        <p:spPr>
          <a:xfrm rot="16200000">
            <a:off x="16444683" y="1434909"/>
            <a:ext cx="30088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2">
                    <a:lumMod val="90000"/>
                  </a:schemeClr>
                </a:solidFill>
              </a:rPr>
              <a:t>www.photographytalk.com</a:t>
            </a:r>
            <a:endParaRPr lang="en-US" sz="20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720364" y="464558"/>
            <a:ext cx="12080685" cy="170021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err="1" smtClean="0">
                <a:solidFill>
                  <a:srgbClr val="F08422"/>
                </a:solidFill>
                <a:latin typeface="Helvetica" panose="020B0604020202030204" pitchFamily="34" charset="0"/>
              </a:rPr>
              <a:t>Ordinary</a:t>
            </a:r>
            <a:r>
              <a:rPr lang="it-IT" dirty="0" smtClean="0">
                <a:solidFill>
                  <a:srgbClr val="F08422"/>
                </a:solidFill>
                <a:latin typeface="Helvetica" panose="020B0604020202030204" pitchFamily="34" charset="0"/>
              </a:rPr>
              <a:t> </a:t>
            </a:r>
            <a:r>
              <a:rPr lang="it-IT" dirty="0" err="1" smtClean="0">
                <a:solidFill>
                  <a:srgbClr val="F08422"/>
                </a:solidFill>
                <a:latin typeface="Helvetica" panose="020B0604020202030204" pitchFamily="34" charset="0"/>
              </a:rPr>
              <a:t>Matter</a:t>
            </a:r>
            <a:endParaRPr lang="it-IT" dirty="0">
              <a:solidFill>
                <a:srgbClr val="F08422"/>
              </a:solidFill>
              <a:latin typeface="Helvetica" panose="020B0604020202030204" pitchFamily="34" charset="0"/>
            </a:endParaRP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1561" y="2807803"/>
            <a:ext cx="5490603" cy="5432959"/>
          </a:xfrm>
          <a:prstGeom prst="ellipse">
            <a:avLst/>
          </a:prstGeom>
        </p:spPr>
      </p:pic>
      <p:grpSp>
        <p:nvGrpSpPr>
          <p:cNvPr id="11" name="Gruppierung 10"/>
          <p:cNvGrpSpPr/>
          <p:nvPr/>
        </p:nvGrpSpPr>
        <p:grpSpPr>
          <a:xfrm>
            <a:off x="11188053" y="2634432"/>
            <a:ext cx="6961104" cy="4736775"/>
            <a:chOff x="11149968" y="3139383"/>
            <a:chExt cx="6961104" cy="4736775"/>
          </a:xfrm>
        </p:grpSpPr>
        <p:graphicFrame>
          <p:nvGraphicFramePr>
            <p:cNvPr id="12" name="Diagramm 11"/>
            <p:cNvGraphicFramePr/>
            <p:nvPr>
              <p:extLst>
                <p:ext uri="{D42A27DB-BD31-4B8C-83A1-F6EECF244321}">
                  <p14:modId xmlns:p14="http://schemas.microsoft.com/office/powerpoint/2010/main" val="822784415"/>
                </p:ext>
              </p:extLst>
            </p:nvPr>
          </p:nvGraphicFramePr>
          <p:xfrm>
            <a:off x="11149968" y="3139383"/>
            <a:ext cx="6838682" cy="470375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3" name="Rechteck 12"/>
            <p:cNvSpPr/>
            <p:nvPr/>
          </p:nvSpPr>
          <p:spPr>
            <a:xfrm>
              <a:off x="16910102" y="5348818"/>
              <a:ext cx="120097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 sz="1600" b="0" i="0" u="none" strike="noStrike" kern="1200" baseline="0">
                  <a:solidFill>
                    <a:srgbClr val="ED7D31">
                      <a:lumMod val="50000"/>
                    </a:srgbClr>
                  </a:solidFill>
                  <a:effectLst/>
                  <a:latin typeface="+mn-lt"/>
                  <a:ea typeface="+mn-ea"/>
                  <a:cs typeface="+mn-cs"/>
                </a:defRPr>
              </a:pPr>
              <a:r>
                <a:rPr lang="en-US" sz="4000">
                  <a:solidFill>
                    <a:srgbClr val="F08422"/>
                  </a:solidFill>
                </a:rPr>
                <a:t>4.9%</a:t>
              </a:r>
              <a:endParaRPr lang="en-US" sz="4000" dirty="0">
                <a:solidFill>
                  <a:srgbClr val="F08422"/>
                </a:solidFill>
              </a:endParaRPr>
            </a:p>
          </p:txBody>
        </p:sp>
        <p:graphicFrame>
          <p:nvGraphicFramePr>
            <p:cNvPr id="14" name="Diagramm 13"/>
            <p:cNvGraphicFramePr/>
            <p:nvPr>
              <p:extLst>
                <p:ext uri="{D42A27DB-BD31-4B8C-83A1-F6EECF244321}">
                  <p14:modId xmlns:p14="http://schemas.microsoft.com/office/powerpoint/2010/main" val="890459872"/>
                </p:ext>
              </p:extLst>
            </p:nvPr>
          </p:nvGraphicFramePr>
          <p:xfrm>
            <a:off x="11149968" y="3172405"/>
            <a:ext cx="6838682" cy="470375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</p:grpSp>
      <p:pic>
        <p:nvPicPr>
          <p:cNvPr id="15" name="Picture 2" descr="arlo Rubbia 201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889" y="1910999"/>
            <a:ext cx="1433451" cy="220662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feld 15"/>
          <p:cNvSpPr txBox="1"/>
          <p:nvPr/>
        </p:nvSpPr>
        <p:spPr>
          <a:xfrm>
            <a:off x="8139339" y="1910999"/>
            <a:ext cx="44083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Prof. Carlo </a:t>
            </a:r>
            <a:r>
              <a:rPr lang="en-US" sz="2000" b="1" dirty="0" err="1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Rubia</a:t>
            </a:r>
            <a:endParaRPr lang="en-US" sz="2000" b="1" dirty="0" smtClean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Nobel prize winner, 1984</a:t>
            </a:r>
          </a:p>
          <a:p>
            <a:endParaRPr lang="en-US" sz="20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“per </a:t>
            </a:r>
            <a:r>
              <a:rPr lang="en-US" sz="2000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il</a:t>
            </a:r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suo</a:t>
            </a:r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contributo</a:t>
            </a:r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decisivo</a:t>
            </a:r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al </a:t>
            </a:r>
            <a:r>
              <a:rPr lang="en-US" sz="2000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grande</a:t>
            </a:r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progetto</a:t>
            </a:r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che</a:t>
            </a:r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ha </a:t>
            </a:r>
            <a:r>
              <a:rPr lang="en-US" sz="2000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portato</a:t>
            </a:r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alla</a:t>
            </a:r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scoperta</a:t>
            </a:r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delle</a:t>
            </a:r>
            <a:r>
              <a:rPr lang="en-US" sz="20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particelle</a:t>
            </a:r>
            <a:r>
              <a:rPr lang="en-US" sz="20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W e Z, </a:t>
            </a:r>
            <a:r>
              <a:rPr lang="en-US" sz="2000" dirty="0" err="1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comunicatori</a:t>
            </a:r>
            <a:r>
              <a:rPr lang="en-US" sz="20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di </a:t>
            </a:r>
            <a:r>
              <a:rPr lang="en-US" sz="2000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interazione</a:t>
            </a:r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debole</a:t>
            </a:r>
            <a:r>
              <a:rPr lang="en-US" sz="20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“</a:t>
            </a:r>
            <a:endParaRPr lang="en-US" sz="20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8441764" y="4949941"/>
            <a:ext cx="43741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Helvetica" charset="0"/>
                <a:ea typeface="Helvetica" charset="0"/>
                <a:cs typeface="Helvetica" charset="0"/>
              </a:rPr>
              <a:t>Prof. Peter Higgs</a:t>
            </a:r>
          </a:p>
          <a:p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Nobel prize winner, 2013</a:t>
            </a:r>
          </a:p>
          <a:p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First observations was made by ATLAS and CMS at LHC at CERN</a:t>
            </a:r>
          </a:p>
          <a:p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a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nd announced on 4.7.2012</a:t>
            </a: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20" name="Picture 2" descr="https://upload.wikimedia.org/wikipedia/commons/thumb/5/5f/Nobel_Prize_24_2013.jpg/240px-Nobel_Prize_24_2013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21387" y="4965244"/>
            <a:ext cx="1549485" cy="1859863"/>
          </a:xfrm>
          <a:prstGeom prst="rect">
            <a:avLst/>
          </a:prstGeom>
          <a:ln w="60325" cap="sq">
            <a:solidFill>
              <a:srgbClr val="F0842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Gerade Verbindung mit Pfeil 20"/>
          <p:cNvCxnSpPr/>
          <p:nvPr/>
        </p:nvCxnSpPr>
        <p:spPr>
          <a:xfrm flipH="1" flipV="1">
            <a:off x="4071741" y="5360195"/>
            <a:ext cx="2591089" cy="573876"/>
          </a:xfrm>
          <a:prstGeom prst="straightConnector1">
            <a:avLst/>
          </a:prstGeom>
          <a:ln w="79375" cap="rnd">
            <a:solidFill>
              <a:srgbClr val="F084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093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Stock-511459498.jpg image 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8288000" cy="102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hteck 22"/>
          <p:cNvSpPr/>
          <p:nvPr/>
        </p:nvSpPr>
        <p:spPr>
          <a:xfrm rot="16200000">
            <a:off x="16444683" y="1434909"/>
            <a:ext cx="30088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2">
                    <a:lumMod val="90000"/>
                  </a:schemeClr>
                </a:solidFill>
              </a:rPr>
              <a:t>www.photographytalk.com</a:t>
            </a:r>
            <a:endParaRPr lang="en-US" sz="20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720364" y="464558"/>
            <a:ext cx="12080685" cy="170021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smtClean="0">
                <a:solidFill>
                  <a:srgbClr val="F08422"/>
                </a:solidFill>
                <a:latin typeface="Helvetica" panose="020B0604020202030204" pitchFamily="34" charset="0"/>
              </a:rPr>
              <a:t>Dark </a:t>
            </a:r>
            <a:r>
              <a:rPr lang="it-IT" dirty="0" err="1" smtClean="0">
                <a:solidFill>
                  <a:srgbClr val="F08422"/>
                </a:solidFill>
                <a:latin typeface="Helvetica" panose="020B0604020202030204" pitchFamily="34" charset="0"/>
              </a:rPr>
              <a:t>Matter</a:t>
            </a:r>
            <a:endParaRPr lang="it-IT" dirty="0">
              <a:solidFill>
                <a:srgbClr val="F08422"/>
              </a:solidFill>
              <a:latin typeface="Helvetica" panose="020B0604020202030204" pitchFamily="34" charset="0"/>
            </a:endParaRP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23" t="6675" r="1877" b="2959"/>
          <a:stretch/>
        </p:blipFill>
        <p:spPr>
          <a:xfrm>
            <a:off x="1025434" y="2900206"/>
            <a:ext cx="2382609" cy="2357594"/>
          </a:xfrm>
          <a:prstGeom prst="ellipse">
            <a:avLst/>
          </a:prstGeom>
        </p:spPr>
      </p:pic>
      <p:sp>
        <p:nvSpPr>
          <p:cNvPr id="12" name="AutoShape 105"/>
          <p:cNvSpPr>
            <a:spLocks/>
          </p:cNvSpPr>
          <p:nvPr/>
        </p:nvSpPr>
        <p:spPr bwMode="auto">
          <a:xfrm>
            <a:off x="835341" y="2731459"/>
            <a:ext cx="2762794" cy="26950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191" y="17891"/>
                </a:moveTo>
                <a:cubicBezTo>
                  <a:pt x="21461" y="18164"/>
                  <a:pt x="21599" y="18475"/>
                  <a:pt x="21599" y="18824"/>
                </a:cubicBezTo>
                <a:cubicBezTo>
                  <a:pt x="21599" y="19176"/>
                  <a:pt x="21461" y="19490"/>
                  <a:pt x="21191" y="19760"/>
                </a:cubicBezTo>
                <a:lnTo>
                  <a:pt x="19784" y="21192"/>
                </a:lnTo>
                <a:cubicBezTo>
                  <a:pt x="19514" y="21465"/>
                  <a:pt x="19196" y="21599"/>
                  <a:pt x="18829" y="21599"/>
                </a:cubicBezTo>
                <a:cubicBezTo>
                  <a:pt x="18465" y="21599"/>
                  <a:pt x="18150" y="21465"/>
                  <a:pt x="17889" y="21192"/>
                </a:cubicBezTo>
                <a:lnTo>
                  <a:pt x="10800" y="14101"/>
                </a:lnTo>
                <a:lnTo>
                  <a:pt x="3684" y="21192"/>
                </a:lnTo>
                <a:cubicBezTo>
                  <a:pt x="3410" y="21465"/>
                  <a:pt x="3099" y="21599"/>
                  <a:pt x="2749" y="21599"/>
                </a:cubicBezTo>
                <a:cubicBezTo>
                  <a:pt x="2397" y="21599"/>
                  <a:pt x="2083" y="21465"/>
                  <a:pt x="1815" y="21192"/>
                </a:cubicBezTo>
                <a:lnTo>
                  <a:pt x="408" y="19787"/>
                </a:lnTo>
                <a:cubicBezTo>
                  <a:pt x="135" y="19520"/>
                  <a:pt x="0" y="19200"/>
                  <a:pt x="0" y="18839"/>
                </a:cubicBezTo>
                <a:cubicBezTo>
                  <a:pt x="0" y="18481"/>
                  <a:pt x="135" y="18164"/>
                  <a:pt x="408" y="17891"/>
                </a:cubicBezTo>
                <a:lnTo>
                  <a:pt x="7556" y="10731"/>
                </a:lnTo>
                <a:lnTo>
                  <a:pt x="408" y="3708"/>
                </a:lnTo>
                <a:cubicBezTo>
                  <a:pt x="135" y="3435"/>
                  <a:pt x="0" y="3121"/>
                  <a:pt x="0" y="2760"/>
                </a:cubicBezTo>
                <a:cubicBezTo>
                  <a:pt x="0" y="2399"/>
                  <a:pt x="135" y="2082"/>
                  <a:pt x="408" y="1815"/>
                </a:cubicBezTo>
                <a:lnTo>
                  <a:pt x="1815" y="407"/>
                </a:lnTo>
                <a:cubicBezTo>
                  <a:pt x="2085" y="135"/>
                  <a:pt x="2403" y="0"/>
                  <a:pt x="2770" y="0"/>
                </a:cubicBezTo>
                <a:cubicBezTo>
                  <a:pt x="3134" y="0"/>
                  <a:pt x="3449" y="134"/>
                  <a:pt x="3710" y="407"/>
                </a:cubicBezTo>
                <a:lnTo>
                  <a:pt x="10800" y="7486"/>
                </a:lnTo>
                <a:lnTo>
                  <a:pt x="17889" y="407"/>
                </a:lnTo>
                <a:cubicBezTo>
                  <a:pt x="18159" y="135"/>
                  <a:pt x="18476" y="0"/>
                  <a:pt x="18838" y="0"/>
                </a:cubicBezTo>
                <a:cubicBezTo>
                  <a:pt x="19196" y="0"/>
                  <a:pt x="19514" y="134"/>
                  <a:pt x="19784" y="407"/>
                </a:cubicBezTo>
                <a:lnTo>
                  <a:pt x="21191" y="1815"/>
                </a:lnTo>
                <a:cubicBezTo>
                  <a:pt x="21461" y="2082"/>
                  <a:pt x="21599" y="2402"/>
                  <a:pt x="21599" y="2769"/>
                </a:cubicBezTo>
                <a:cubicBezTo>
                  <a:pt x="21599" y="3133"/>
                  <a:pt x="21461" y="3447"/>
                  <a:pt x="21191" y="3708"/>
                </a:cubicBezTo>
                <a:lnTo>
                  <a:pt x="14043" y="10869"/>
                </a:lnTo>
                <a:lnTo>
                  <a:pt x="21191" y="1789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/>
        </p:spPr>
        <p:txBody>
          <a:bodyPr lIns="38100" tIns="38100" rIns="38100" bIns="38100" anchor="ctr"/>
          <a:lstStyle/>
          <a:p>
            <a:pPr defTabSz="342528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413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+mn-ea"/>
              <a:cs typeface="Gill Sans" charset="0"/>
              <a:sym typeface="Gill Sans" charset="0"/>
            </a:endParaRPr>
          </a:p>
        </p:txBody>
      </p:sp>
      <p:sp>
        <p:nvSpPr>
          <p:cNvPr id="14" name="Segnaposto contenuto 2"/>
          <p:cNvSpPr txBox="1">
            <a:spLocks/>
          </p:cNvSpPr>
          <p:nvPr/>
        </p:nvSpPr>
        <p:spPr>
          <a:xfrm>
            <a:off x="835341" y="6199630"/>
            <a:ext cx="14606844" cy="1111392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it-IT" dirty="0" smtClean="0">
                <a:solidFill>
                  <a:schemeClr val="bg1"/>
                </a:solidFill>
                <a:latin typeface="Helvetica" panose="020B0604020202030204" pitchFamily="34" charset="0"/>
                <a:sym typeface="Wingdings"/>
              </a:rPr>
              <a:t> </a:t>
            </a:r>
            <a:r>
              <a:rPr lang="it-IT" dirty="0" err="1" smtClean="0">
                <a:solidFill>
                  <a:schemeClr val="bg1"/>
                </a:solidFill>
                <a:latin typeface="Helvetica" panose="020B0604020202030204" pitchFamily="34" charset="0"/>
                <a:sym typeface="Wingdings"/>
              </a:rPr>
              <a:t>Physics</a:t>
            </a:r>
            <a:r>
              <a:rPr lang="it-IT" dirty="0" smtClean="0">
                <a:solidFill>
                  <a:schemeClr val="bg1"/>
                </a:solidFill>
                <a:latin typeface="Helvetica" panose="020B0604020202030204" pitchFamily="34" charset="0"/>
                <a:sym typeface="Wingdings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Helvetica" panose="020B0604020202030204" pitchFamily="34" charset="0"/>
                <a:sym typeface="Wingdings"/>
              </a:rPr>
              <a:t>beyond</a:t>
            </a:r>
            <a:r>
              <a:rPr lang="it-IT" dirty="0" smtClean="0">
                <a:solidFill>
                  <a:schemeClr val="bg1"/>
                </a:solidFill>
                <a:latin typeface="Helvetica" panose="020B0604020202030204" pitchFamily="34" charset="0"/>
                <a:sym typeface="Wingdings"/>
              </a:rPr>
              <a:t> the Standard Model</a:t>
            </a:r>
            <a:endParaRPr lang="it-IT" dirty="0">
              <a:solidFill>
                <a:schemeClr val="bg1"/>
              </a:solidFill>
              <a:latin typeface="Helvetica" panose="020B060402020203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5203928" y="3139383"/>
            <a:ext cx="5070619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it-IT" sz="5400" b="1" dirty="0" err="1">
                <a:solidFill>
                  <a:schemeClr val="bg1"/>
                </a:solidFill>
                <a:latin typeface="Helvetica" panose="020B0604020202030204" pitchFamily="34" charset="0"/>
              </a:rPr>
              <a:t>a</a:t>
            </a:r>
            <a:r>
              <a:rPr lang="it-IT" sz="5400" b="1" dirty="0" err="1" smtClean="0">
                <a:solidFill>
                  <a:schemeClr val="bg1"/>
                </a:solidFill>
                <a:latin typeface="Helvetica" panose="020B0604020202030204" pitchFamily="34" charset="0"/>
              </a:rPr>
              <a:t>dd</a:t>
            </a:r>
            <a:r>
              <a:rPr lang="it-IT" sz="5400" b="1" dirty="0" smtClean="0">
                <a:solidFill>
                  <a:schemeClr val="bg1"/>
                </a:solidFill>
                <a:latin typeface="Helvetica" panose="020B0604020202030204" pitchFamily="34" charset="0"/>
              </a:rPr>
              <a:t> </a:t>
            </a:r>
            <a:r>
              <a:rPr lang="it-IT" sz="5400" b="1" dirty="0">
                <a:solidFill>
                  <a:schemeClr val="bg1"/>
                </a:solidFill>
                <a:latin typeface="Helvetica" panose="020B0604020202030204" pitchFamily="34" charset="0"/>
              </a:rPr>
              <a:t>extra </a:t>
            </a:r>
            <a:r>
              <a:rPr lang="it-IT" sz="5400" b="1" dirty="0" smtClean="0">
                <a:solidFill>
                  <a:schemeClr val="bg1"/>
                </a:solidFill>
                <a:latin typeface="Helvetica" panose="020B0604020202030204" pitchFamily="34" charset="0"/>
              </a:rPr>
              <a:t>and</a:t>
            </a:r>
          </a:p>
          <a:p>
            <a:pPr defTabSz="914400"/>
            <a:r>
              <a:rPr lang="it-IT" sz="5400" b="1" dirty="0" smtClean="0">
                <a:solidFill>
                  <a:schemeClr val="bg1"/>
                </a:solidFill>
                <a:latin typeface="Helvetica" panose="020B0604020202030204" pitchFamily="34" charset="0"/>
              </a:rPr>
              <a:t>new </a:t>
            </a:r>
            <a:r>
              <a:rPr lang="it-IT" sz="5400" b="1" dirty="0" err="1">
                <a:solidFill>
                  <a:schemeClr val="bg1"/>
                </a:solidFill>
                <a:latin typeface="Helvetica" panose="020B0604020202030204" pitchFamily="34" charset="0"/>
              </a:rPr>
              <a:t>ingredient</a:t>
            </a:r>
            <a:endParaRPr lang="it-IT" sz="5400" b="1" dirty="0">
              <a:solidFill>
                <a:schemeClr val="bg1"/>
              </a:solidFill>
              <a:latin typeface="Helvetica" panose="020B0604020202030204" pitchFamily="34" charset="0"/>
            </a:endParaRPr>
          </a:p>
        </p:txBody>
      </p:sp>
      <p:sp>
        <p:nvSpPr>
          <p:cNvPr id="15" name="AutoShape 45"/>
          <p:cNvSpPr>
            <a:spLocks/>
          </p:cNvSpPr>
          <p:nvPr/>
        </p:nvSpPr>
        <p:spPr bwMode="auto">
          <a:xfrm>
            <a:off x="4116059" y="3214148"/>
            <a:ext cx="897777" cy="84601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78" y="8467"/>
                </a:moveTo>
                <a:cubicBezTo>
                  <a:pt x="20642" y="8467"/>
                  <a:pt x="20953" y="8597"/>
                  <a:pt x="21212" y="8852"/>
                </a:cubicBezTo>
                <a:cubicBezTo>
                  <a:pt x="21470" y="9111"/>
                  <a:pt x="21599" y="9422"/>
                  <a:pt x="21599" y="9786"/>
                </a:cubicBezTo>
                <a:lnTo>
                  <a:pt x="21599" y="11813"/>
                </a:lnTo>
                <a:cubicBezTo>
                  <a:pt x="21599" y="12180"/>
                  <a:pt x="21470" y="12489"/>
                  <a:pt x="21212" y="12747"/>
                </a:cubicBezTo>
                <a:cubicBezTo>
                  <a:pt x="20953" y="13005"/>
                  <a:pt x="20642" y="13135"/>
                  <a:pt x="20278" y="13135"/>
                </a:cubicBezTo>
                <a:lnTo>
                  <a:pt x="13133" y="13135"/>
                </a:lnTo>
                <a:lnTo>
                  <a:pt x="13133" y="20251"/>
                </a:lnTo>
                <a:cubicBezTo>
                  <a:pt x="13133" y="20636"/>
                  <a:pt x="13004" y="20956"/>
                  <a:pt x="12746" y="21212"/>
                </a:cubicBezTo>
                <a:cubicBezTo>
                  <a:pt x="12487" y="21470"/>
                  <a:pt x="12176" y="21599"/>
                  <a:pt x="11811" y="21599"/>
                </a:cubicBezTo>
                <a:lnTo>
                  <a:pt x="9787" y="21599"/>
                </a:lnTo>
                <a:cubicBezTo>
                  <a:pt x="9423" y="21599"/>
                  <a:pt x="9112" y="21470"/>
                  <a:pt x="8853" y="21212"/>
                </a:cubicBezTo>
                <a:cubicBezTo>
                  <a:pt x="8592" y="20956"/>
                  <a:pt x="8466" y="20645"/>
                  <a:pt x="8466" y="20278"/>
                </a:cubicBezTo>
                <a:lnTo>
                  <a:pt x="8466" y="13135"/>
                </a:lnTo>
                <a:lnTo>
                  <a:pt x="1351" y="13135"/>
                </a:lnTo>
                <a:cubicBezTo>
                  <a:pt x="966" y="13135"/>
                  <a:pt x="646" y="13011"/>
                  <a:pt x="387" y="12762"/>
                </a:cubicBezTo>
                <a:cubicBezTo>
                  <a:pt x="129" y="12515"/>
                  <a:pt x="0" y="12198"/>
                  <a:pt x="0" y="11813"/>
                </a:cubicBezTo>
                <a:lnTo>
                  <a:pt x="0" y="9786"/>
                </a:lnTo>
                <a:cubicBezTo>
                  <a:pt x="0" y="9422"/>
                  <a:pt x="129" y="9114"/>
                  <a:pt x="387" y="8852"/>
                </a:cubicBezTo>
                <a:cubicBezTo>
                  <a:pt x="646" y="8597"/>
                  <a:pt x="954" y="8467"/>
                  <a:pt x="1321" y="8467"/>
                </a:cubicBezTo>
                <a:lnTo>
                  <a:pt x="8466" y="8467"/>
                </a:lnTo>
                <a:lnTo>
                  <a:pt x="8466" y="1351"/>
                </a:lnTo>
                <a:cubicBezTo>
                  <a:pt x="8466" y="966"/>
                  <a:pt x="8589" y="646"/>
                  <a:pt x="8839" y="387"/>
                </a:cubicBezTo>
                <a:cubicBezTo>
                  <a:pt x="9088" y="132"/>
                  <a:pt x="9403" y="0"/>
                  <a:pt x="9787" y="0"/>
                </a:cubicBezTo>
                <a:lnTo>
                  <a:pt x="11811" y="0"/>
                </a:lnTo>
                <a:cubicBezTo>
                  <a:pt x="12176" y="0"/>
                  <a:pt x="12487" y="132"/>
                  <a:pt x="12746" y="387"/>
                </a:cubicBezTo>
                <a:cubicBezTo>
                  <a:pt x="13004" y="646"/>
                  <a:pt x="13133" y="957"/>
                  <a:pt x="13133" y="1321"/>
                </a:cubicBezTo>
                <a:lnTo>
                  <a:pt x="13133" y="8467"/>
                </a:lnTo>
                <a:lnTo>
                  <a:pt x="20278" y="8467"/>
                </a:lnTo>
                <a:close/>
              </a:path>
            </a:pathLst>
          </a:custGeom>
          <a:solidFill>
            <a:srgbClr val="F08422"/>
          </a:solidFill>
          <a:ln>
            <a:noFill/>
          </a:ln>
          <a:effectLst/>
          <a:extLst/>
        </p:spPr>
        <p:txBody>
          <a:bodyPr lIns="38100" tIns="38100" rIns="38100" bIns="38100" anchor="ctr"/>
          <a:lstStyle/>
          <a:p>
            <a:pPr defTabSz="342528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210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+mn-ea"/>
              <a:cs typeface="Gill Sans" charset="0"/>
              <a:sym typeface="Gill Sans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12380180" y="9246123"/>
            <a:ext cx="250947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Particle Physicist</a:t>
            </a:r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8" name="Gruppierung 17"/>
          <p:cNvGrpSpPr/>
          <p:nvPr/>
        </p:nvGrpSpPr>
        <p:grpSpPr>
          <a:xfrm>
            <a:off x="11185178" y="2623797"/>
            <a:ext cx="6961104" cy="4736775"/>
            <a:chOff x="11149968" y="3139383"/>
            <a:chExt cx="6961104" cy="4736775"/>
          </a:xfrm>
        </p:grpSpPr>
        <p:graphicFrame>
          <p:nvGraphicFramePr>
            <p:cNvPr id="19" name="Diagramm 18"/>
            <p:cNvGraphicFramePr/>
            <p:nvPr>
              <p:extLst>
                <p:ext uri="{D42A27DB-BD31-4B8C-83A1-F6EECF244321}">
                  <p14:modId xmlns:p14="http://schemas.microsoft.com/office/powerpoint/2010/main" val="422527594"/>
                </p:ext>
              </p:extLst>
            </p:nvPr>
          </p:nvGraphicFramePr>
          <p:xfrm>
            <a:off x="11149968" y="3139383"/>
            <a:ext cx="6838682" cy="470375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20" name="Rechteck 19"/>
            <p:cNvSpPr/>
            <p:nvPr/>
          </p:nvSpPr>
          <p:spPr>
            <a:xfrm>
              <a:off x="16910102" y="5348818"/>
              <a:ext cx="120097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 sz="1600" b="0" i="0" u="none" strike="noStrike" kern="1200" baseline="0">
                  <a:solidFill>
                    <a:srgbClr val="ED7D31">
                      <a:lumMod val="50000"/>
                    </a:srgbClr>
                  </a:solidFill>
                  <a:effectLst/>
                  <a:latin typeface="+mn-lt"/>
                  <a:ea typeface="+mn-ea"/>
                  <a:cs typeface="+mn-cs"/>
                </a:defRPr>
              </a:pPr>
              <a:r>
                <a:rPr lang="en-US" sz="4000">
                  <a:solidFill>
                    <a:srgbClr val="F08422"/>
                  </a:solidFill>
                </a:rPr>
                <a:t>4.9%</a:t>
              </a:r>
              <a:endParaRPr lang="en-US" sz="4000" dirty="0">
                <a:solidFill>
                  <a:srgbClr val="F08422"/>
                </a:solidFill>
              </a:endParaRPr>
            </a:p>
          </p:txBody>
        </p:sp>
        <p:graphicFrame>
          <p:nvGraphicFramePr>
            <p:cNvPr id="21" name="Diagramm 20"/>
            <p:cNvGraphicFramePr/>
            <p:nvPr>
              <p:extLst>
                <p:ext uri="{D42A27DB-BD31-4B8C-83A1-F6EECF244321}">
                  <p14:modId xmlns:p14="http://schemas.microsoft.com/office/powerpoint/2010/main" val="520932930"/>
                </p:ext>
              </p:extLst>
            </p:nvPr>
          </p:nvGraphicFramePr>
          <p:xfrm>
            <a:off x="11149968" y="3172405"/>
            <a:ext cx="6838682" cy="470375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22" name="Rechteck 21"/>
            <p:cNvSpPr/>
            <p:nvPr/>
          </p:nvSpPr>
          <p:spPr>
            <a:xfrm>
              <a:off x="14726287" y="3850758"/>
              <a:ext cx="164019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 sz="2000" b="0" i="0" u="none" strike="noStrike" kern="1200" baseline="0">
                  <a:solidFill>
                    <a:srgbClr val="491079"/>
                  </a:solidFill>
                  <a:effectLst/>
                  <a:latin typeface="Helvetica" charset="0"/>
                  <a:ea typeface="Helvetica" charset="0"/>
                  <a:cs typeface="Helvetica" charset="0"/>
                </a:defRPr>
              </a:pPr>
              <a:r>
                <a:rPr lang="en-US" sz="4000" dirty="0">
                  <a:latin typeface="Helvetica" charset="0"/>
                  <a:ea typeface="Helvetica" charset="0"/>
                  <a:cs typeface="Helvetica" charset="0"/>
                </a:rPr>
                <a:t>26.8%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35503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Stock-511459498.jpg image 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8288000" cy="102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hteck 15"/>
          <p:cNvSpPr/>
          <p:nvPr/>
        </p:nvSpPr>
        <p:spPr>
          <a:xfrm rot="16200000">
            <a:off x="16444683" y="1434909"/>
            <a:ext cx="30088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2">
                    <a:lumMod val="90000"/>
                  </a:schemeClr>
                </a:solidFill>
              </a:rPr>
              <a:t>www.photographytalk.com</a:t>
            </a:r>
            <a:endParaRPr lang="en-US" sz="20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720364" y="464558"/>
            <a:ext cx="12080685" cy="170021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smtClean="0">
                <a:solidFill>
                  <a:srgbClr val="F08422"/>
                </a:solidFill>
                <a:latin typeface="Helvetica" panose="020B0604020202030204" pitchFamily="34" charset="0"/>
              </a:rPr>
              <a:t>Dark Energy</a:t>
            </a:r>
            <a:endParaRPr lang="it-IT" dirty="0">
              <a:solidFill>
                <a:srgbClr val="F08422"/>
              </a:solidFill>
              <a:latin typeface="Helvetica" panose="020B0604020202030204" pitchFamily="34" charset="0"/>
            </a:endParaRPr>
          </a:p>
        </p:txBody>
      </p:sp>
      <p:pic>
        <p:nvPicPr>
          <p:cNvPr id="3074" name="Picture 2" descr="hnliches Fo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5641" y="2629330"/>
            <a:ext cx="5328359" cy="60094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 rot="16200000">
            <a:off x="7662256" y="7115362"/>
            <a:ext cx="22856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Taken from </a:t>
            </a:r>
            <a:r>
              <a:rPr lang="en-US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Dragone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10" name="Gruppierung 9"/>
          <p:cNvGrpSpPr/>
          <p:nvPr/>
        </p:nvGrpSpPr>
        <p:grpSpPr>
          <a:xfrm>
            <a:off x="11188053" y="2578642"/>
            <a:ext cx="6961104" cy="4736775"/>
            <a:chOff x="11149968" y="3139383"/>
            <a:chExt cx="6961104" cy="4736775"/>
          </a:xfrm>
        </p:grpSpPr>
        <p:graphicFrame>
          <p:nvGraphicFramePr>
            <p:cNvPr id="12" name="Diagramm 11"/>
            <p:cNvGraphicFramePr/>
            <p:nvPr>
              <p:extLst>
                <p:ext uri="{D42A27DB-BD31-4B8C-83A1-F6EECF244321}">
                  <p14:modId xmlns:p14="http://schemas.microsoft.com/office/powerpoint/2010/main" val="422527594"/>
                </p:ext>
              </p:extLst>
            </p:nvPr>
          </p:nvGraphicFramePr>
          <p:xfrm>
            <a:off x="11149968" y="3139383"/>
            <a:ext cx="6838682" cy="470375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3" name="Rechteck 12"/>
            <p:cNvSpPr/>
            <p:nvPr/>
          </p:nvSpPr>
          <p:spPr>
            <a:xfrm>
              <a:off x="16910102" y="5348818"/>
              <a:ext cx="120097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 sz="1600" b="0" i="0" u="none" strike="noStrike" kern="1200" baseline="0">
                  <a:solidFill>
                    <a:srgbClr val="ED7D31">
                      <a:lumMod val="50000"/>
                    </a:srgbClr>
                  </a:solidFill>
                  <a:effectLst/>
                  <a:latin typeface="+mn-lt"/>
                  <a:ea typeface="+mn-ea"/>
                  <a:cs typeface="+mn-cs"/>
                </a:defRPr>
              </a:pPr>
              <a:r>
                <a:rPr lang="en-US" sz="4000">
                  <a:solidFill>
                    <a:srgbClr val="F08422"/>
                  </a:solidFill>
                </a:rPr>
                <a:t>4.9%</a:t>
              </a:r>
              <a:endParaRPr lang="en-US" sz="4000" dirty="0">
                <a:solidFill>
                  <a:srgbClr val="F08422"/>
                </a:solidFill>
              </a:endParaRPr>
            </a:p>
          </p:txBody>
        </p:sp>
        <p:graphicFrame>
          <p:nvGraphicFramePr>
            <p:cNvPr id="14" name="Diagramm 13"/>
            <p:cNvGraphicFramePr/>
            <p:nvPr>
              <p:extLst>
                <p:ext uri="{D42A27DB-BD31-4B8C-83A1-F6EECF244321}">
                  <p14:modId xmlns:p14="http://schemas.microsoft.com/office/powerpoint/2010/main" val="1840335376"/>
                </p:ext>
              </p:extLst>
            </p:nvPr>
          </p:nvGraphicFramePr>
          <p:xfrm>
            <a:off x="11149968" y="3172405"/>
            <a:ext cx="6838682" cy="470375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5" name="Rechteck 14"/>
            <p:cNvSpPr/>
            <p:nvPr/>
          </p:nvSpPr>
          <p:spPr>
            <a:xfrm>
              <a:off x="14726287" y="3850758"/>
              <a:ext cx="164019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 sz="2000" b="0" i="0" u="none" strike="noStrike" kern="1200" baseline="0">
                  <a:solidFill>
                    <a:srgbClr val="491079"/>
                  </a:solidFill>
                  <a:effectLst/>
                  <a:latin typeface="Helvetica" charset="0"/>
                  <a:ea typeface="Helvetica" charset="0"/>
                  <a:cs typeface="Helvetica" charset="0"/>
                </a:defRPr>
              </a:pPr>
              <a:r>
                <a:rPr lang="en-US" sz="4000" dirty="0">
                  <a:latin typeface="Helvetica" charset="0"/>
                  <a:ea typeface="Helvetica" charset="0"/>
                  <a:cs typeface="Helvetica" charset="0"/>
                </a:rPr>
                <a:t>26.8%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27844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88290" y="0"/>
            <a:ext cx="11394175" cy="1988345"/>
          </a:xfrm>
        </p:spPr>
        <p:txBody>
          <a:bodyPr/>
          <a:lstStyle/>
          <a:p>
            <a:r>
              <a:rPr lang="it-IT" dirty="0" smtClean="0">
                <a:latin typeface="Helvetica" panose="020B0604020202030204" pitchFamily="34" charset="0"/>
              </a:rPr>
              <a:t>Dark </a:t>
            </a:r>
            <a:r>
              <a:rPr lang="it-IT" dirty="0" err="1" smtClean="0">
                <a:latin typeface="Helvetica" panose="020B0604020202030204" pitchFamily="34" charset="0"/>
              </a:rPr>
              <a:t>Matter</a:t>
            </a:r>
            <a:r>
              <a:rPr lang="it-IT" dirty="0">
                <a:latin typeface="Helvetica" panose="020B0604020202030204" pitchFamily="34" charset="0"/>
              </a:rPr>
              <a:t> </a:t>
            </a:r>
            <a:r>
              <a:rPr lang="it-IT" dirty="0" err="1" smtClean="0">
                <a:latin typeface="Helvetica" panose="020B0604020202030204" pitchFamily="34" charset="0"/>
              </a:rPr>
              <a:t>Signatures</a:t>
            </a:r>
            <a:endParaRPr lang="it-IT" dirty="0">
              <a:latin typeface="Helvetica" panose="020B0604020202030204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3185555" y="4271624"/>
            <a:ext cx="4403946" cy="2442942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 smtClean="0">
                <a:solidFill>
                  <a:srgbClr val="F08422"/>
                </a:solidFill>
                <a:latin typeface="Helvetica" panose="020B0604020202030204" pitchFamily="34" charset="0"/>
              </a:rPr>
              <a:t>Is</a:t>
            </a:r>
            <a:r>
              <a:rPr lang="it-IT" dirty="0" smtClean="0">
                <a:solidFill>
                  <a:srgbClr val="F08422"/>
                </a:solidFill>
                <a:latin typeface="Helvetica" panose="020B0604020202030204" pitchFamily="34" charset="0"/>
              </a:rPr>
              <a:t> </a:t>
            </a:r>
            <a:r>
              <a:rPr lang="it-IT" dirty="0" err="1" smtClean="0">
                <a:solidFill>
                  <a:srgbClr val="F08422"/>
                </a:solidFill>
                <a:latin typeface="Helvetica" panose="020B0604020202030204" pitchFamily="34" charset="0"/>
              </a:rPr>
              <a:t>there</a:t>
            </a:r>
            <a:r>
              <a:rPr lang="it-IT" dirty="0" smtClean="0">
                <a:solidFill>
                  <a:srgbClr val="F08422"/>
                </a:solidFill>
                <a:latin typeface="Helvetica" panose="020B0604020202030204" pitchFamily="34" charset="0"/>
              </a:rPr>
              <a:t> a way to trace back a dark </a:t>
            </a:r>
            <a:r>
              <a:rPr lang="it-IT" dirty="0" err="1" smtClean="0">
                <a:solidFill>
                  <a:srgbClr val="F08422"/>
                </a:solidFill>
                <a:latin typeface="Helvetica" panose="020B0604020202030204" pitchFamily="34" charset="0"/>
              </a:rPr>
              <a:t>matter</a:t>
            </a:r>
            <a:r>
              <a:rPr lang="it-IT" dirty="0" smtClean="0">
                <a:solidFill>
                  <a:srgbClr val="F08422"/>
                </a:solidFill>
                <a:latin typeface="Helvetica" panose="020B0604020202030204" pitchFamily="34" charset="0"/>
              </a:rPr>
              <a:t> </a:t>
            </a:r>
            <a:r>
              <a:rPr lang="it-IT" dirty="0" err="1" smtClean="0">
                <a:solidFill>
                  <a:srgbClr val="F08422"/>
                </a:solidFill>
                <a:latin typeface="Helvetica" panose="020B0604020202030204" pitchFamily="34" charset="0"/>
              </a:rPr>
              <a:t>particle</a:t>
            </a:r>
            <a:r>
              <a:rPr lang="it-IT" dirty="0" smtClean="0">
                <a:solidFill>
                  <a:srgbClr val="F08422"/>
                </a:solidFill>
                <a:latin typeface="Helvetica" panose="020B0604020202030204" pitchFamily="34" charset="0"/>
              </a:rPr>
              <a:t>?</a:t>
            </a:r>
            <a:endParaRPr lang="it-IT" dirty="0">
              <a:solidFill>
                <a:srgbClr val="F08422"/>
              </a:solidFill>
              <a:latin typeface="Helvetica" panose="020B0604020202030204" pitchFamily="34" charset="0"/>
            </a:endParaRPr>
          </a:p>
        </p:txBody>
      </p:sp>
      <p:pic>
        <p:nvPicPr>
          <p:cNvPr id="4106" name="Picture 10" descr="hnliches Fot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6930" y="2640720"/>
            <a:ext cx="9359153" cy="655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1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01595" y="-14127"/>
            <a:ext cx="11394175" cy="1988345"/>
          </a:xfrm>
        </p:spPr>
        <p:txBody>
          <a:bodyPr/>
          <a:lstStyle/>
          <a:p>
            <a:r>
              <a:rPr lang="it-IT" dirty="0" smtClean="0">
                <a:latin typeface="Helvetica" panose="020B0604020202030204" pitchFamily="34" charset="0"/>
              </a:rPr>
              <a:t>The </a:t>
            </a:r>
            <a:r>
              <a:rPr lang="it-IT" dirty="0">
                <a:latin typeface="Helvetica" panose="020B0604020202030204" pitchFamily="34" charset="0"/>
              </a:rPr>
              <a:t>T</a:t>
            </a:r>
            <a:r>
              <a:rPr lang="it-IT" dirty="0" smtClean="0">
                <a:latin typeface="Helvetica" panose="020B0604020202030204" pitchFamily="34" charset="0"/>
              </a:rPr>
              <a:t>hree </a:t>
            </a:r>
            <a:r>
              <a:rPr lang="it-IT" dirty="0" err="1">
                <a:latin typeface="Helvetica" panose="020B0604020202030204" pitchFamily="34" charset="0"/>
              </a:rPr>
              <a:t>O</a:t>
            </a:r>
            <a:r>
              <a:rPr lang="it-IT" dirty="0" err="1" smtClean="0">
                <a:latin typeface="Helvetica" panose="020B0604020202030204" pitchFamily="34" charset="0"/>
              </a:rPr>
              <a:t>ptions</a:t>
            </a:r>
            <a:r>
              <a:rPr lang="it-IT" dirty="0" smtClean="0">
                <a:latin typeface="Helvetica" panose="020B0604020202030204" pitchFamily="34" charset="0"/>
              </a:rPr>
              <a:t> </a:t>
            </a:r>
            <a:endParaRPr lang="it-IT" dirty="0">
              <a:latin typeface="Helvetica" panose="020B0604020202030204" pitchFamily="34" charset="0"/>
            </a:endParaRPr>
          </a:p>
        </p:txBody>
      </p:sp>
      <p:pic>
        <p:nvPicPr>
          <p:cNvPr id="6148" name="Picture 4" descr="hnliches Fot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6730" y="374920"/>
            <a:ext cx="3643214" cy="4862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0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01595" y="-14127"/>
            <a:ext cx="11394175" cy="1988345"/>
          </a:xfrm>
        </p:spPr>
        <p:txBody>
          <a:bodyPr/>
          <a:lstStyle/>
          <a:p>
            <a:r>
              <a:rPr lang="it-IT" dirty="0" smtClean="0">
                <a:latin typeface="Helvetica" panose="020B0604020202030204" pitchFamily="34" charset="0"/>
              </a:rPr>
              <a:t>The </a:t>
            </a:r>
            <a:r>
              <a:rPr lang="it-IT" dirty="0">
                <a:latin typeface="Helvetica" panose="020B0604020202030204" pitchFamily="34" charset="0"/>
              </a:rPr>
              <a:t>T</a:t>
            </a:r>
            <a:r>
              <a:rPr lang="it-IT" dirty="0" smtClean="0">
                <a:latin typeface="Helvetica" panose="020B0604020202030204" pitchFamily="34" charset="0"/>
              </a:rPr>
              <a:t>hree </a:t>
            </a:r>
            <a:r>
              <a:rPr lang="it-IT" dirty="0" err="1">
                <a:latin typeface="Helvetica" panose="020B0604020202030204" pitchFamily="34" charset="0"/>
              </a:rPr>
              <a:t>O</a:t>
            </a:r>
            <a:r>
              <a:rPr lang="it-IT" dirty="0" err="1" smtClean="0">
                <a:latin typeface="Helvetica" panose="020B0604020202030204" pitchFamily="34" charset="0"/>
              </a:rPr>
              <a:t>ptions</a:t>
            </a:r>
            <a:r>
              <a:rPr lang="it-IT" dirty="0" smtClean="0">
                <a:latin typeface="Helvetica" panose="020B0604020202030204" pitchFamily="34" charset="0"/>
              </a:rPr>
              <a:t> </a:t>
            </a:r>
            <a:endParaRPr lang="it-IT" dirty="0">
              <a:latin typeface="Helvetica" panose="020B0604020202030204" pitchFamily="34" charset="0"/>
            </a:endParaRPr>
          </a:p>
        </p:txBody>
      </p:sp>
      <p:sp>
        <p:nvSpPr>
          <p:cNvPr id="8" name="Segnaposto contenuto 2"/>
          <p:cNvSpPr txBox="1">
            <a:spLocks/>
          </p:cNvSpPr>
          <p:nvPr/>
        </p:nvSpPr>
        <p:spPr>
          <a:xfrm>
            <a:off x="5245309" y="2842747"/>
            <a:ext cx="7836460" cy="69825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 smtClean="0">
                <a:solidFill>
                  <a:srgbClr val="F08422"/>
                </a:solidFill>
                <a:latin typeface="Helvetica" panose="020B0604020202030204" pitchFamily="34" charset="0"/>
              </a:rPr>
              <a:t>Dark </a:t>
            </a:r>
            <a:r>
              <a:rPr lang="it-IT" b="1" dirty="0" err="1" smtClean="0">
                <a:solidFill>
                  <a:srgbClr val="F08422"/>
                </a:solidFill>
                <a:latin typeface="Helvetica" panose="020B0604020202030204" pitchFamily="34" charset="0"/>
              </a:rPr>
              <a:t>matter</a:t>
            </a:r>
            <a:r>
              <a:rPr lang="it-IT" b="1" dirty="0" smtClean="0">
                <a:solidFill>
                  <a:srgbClr val="F08422"/>
                </a:solidFill>
                <a:latin typeface="Helvetica" panose="020B0604020202030204" pitchFamily="34" charset="0"/>
              </a:rPr>
              <a:t> </a:t>
            </a:r>
            <a:r>
              <a:rPr lang="it-IT" b="1" dirty="0" err="1" smtClean="0">
                <a:solidFill>
                  <a:srgbClr val="F08422"/>
                </a:solidFill>
                <a:latin typeface="Helvetica" panose="020B0604020202030204" pitchFamily="34" charset="0"/>
              </a:rPr>
              <a:t>recoil</a:t>
            </a:r>
            <a:r>
              <a:rPr lang="it-IT" b="1" dirty="0" smtClean="0">
                <a:solidFill>
                  <a:srgbClr val="F08422"/>
                </a:solidFill>
                <a:latin typeface="Helvetica" panose="020B0604020202030204" pitchFamily="34" charset="0"/>
              </a:rPr>
              <a:t> </a:t>
            </a:r>
            <a:r>
              <a:rPr lang="it-IT" b="1" dirty="0" err="1" smtClean="0">
                <a:solidFill>
                  <a:srgbClr val="F08422"/>
                </a:solidFill>
                <a:latin typeface="Helvetica" panose="020B0604020202030204" pitchFamily="34" charset="0"/>
              </a:rPr>
              <a:t>spectrum</a:t>
            </a:r>
            <a:r>
              <a:rPr lang="it-IT" b="1" dirty="0" smtClean="0">
                <a:solidFill>
                  <a:srgbClr val="F08422"/>
                </a:solidFill>
                <a:latin typeface="Helvetica" panose="020B0604020202030204" pitchFamily="34" charset="0"/>
              </a:rPr>
              <a:t> </a:t>
            </a:r>
          </a:p>
          <a:p>
            <a:endParaRPr lang="it-IT" b="1" dirty="0" smtClean="0">
              <a:solidFill>
                <a:srgbClr val="F08422"/>
              </a:solidFill>
              <a:latin typeface="Helvetica" panose="020B0604020202030204" pitchFamily="34" charset="0"/>
            </a:endParaRPr>
          </a:p>
        </p:txBody>
      </p:sp>
      <p:grpSp>
        <p:nvGrpSpPr>
          <p:cNvPr id="5" name="Gruppierung 4"/>
          <p:cNvGrpSpPr/>
          <p:nvPr/>
        </p:nvGrpSpPr>
        <p:grpSpPr>
          <a:xfrm rot="15092257">
            <a:off x="13732393" y="-529775"/>
            <a:ext cx="3361346" cy="3992464"/>
            <a:chOff x="11841579" y="1409214"/>
            <a:chExt cx="3361346" cy="3992464"/>
          </a:xfrm>
        </p:grpSpPr>
        <p:pic>
          <p:nvPicPr>
            <p:cNvPr id="9" name="Picture 6" descr="ildergebnis für sodium atom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932977" y="2000643"/>
              <a:ext cx="680483" cy="753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ァイル:Nucleus drawing.sv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08908" y="3346274"/>
              <a:ext cx="1286435" cy="12864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feld 10"/>
            <p:cNvSpPr txBox="1"/>
            <p:nvPr/>
          </p:nvSpPr>
          <p:spPr>
            <a:xfrm rot="7887841">
              <a:off x="14065337" y="2188165"/>
              <a:ext cx="4861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800" b="1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𝜒</a:t>
              </a:r>
            </a:p>
          </p:txBody>
        </p:sp>
        <p:sp>
          <p:nvSpPr>
            <p:cNvPr id="12" name="Rechteck 11"/>
            <p:cNvSpPr/>
            <p:nvPr/>
          </p:nvSpPr>
          <p:spPr>
            <a:xfrm rot="6507743">
              <a:off x="14272702" y="1970105"/>
              <a:ext cx="14911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6F3D9E"/>
                  </a:solidFill>
                  <a:latin typeface="Century Gothic" charset="0"/>
                  <a:ea typeface="Century Gothic" charset="0"/>
                  <a:cs typeface="Century Gothic" charset="0"/>
                </a:rPr>
                <a:t>Dark Matter</a:t>
              </a:r>
              <a:endParaRPr lang="de-DE" dirty="0"/>
            </a:p>
          </p:txBody>
        </p:sp>
        <p:sp>
          <p:nvSpPr>
            <p:cNvPr id="13" name="Pfeil nach unten 12"/>
            <p:cNvSpPr/>
            <p:nvPr/>
          </p:nvSpPr>
          <p:spPr>
            <a:xfrm rot="2366868">
              <a:off x="11841579" y="4552993"/>
              <a:ext cx="695669" cy="848685"/>
            </a:xfrm>
            <a:prstGeom prst="down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Pfeil nach unten 13"/>
            <p:cNvSpPr/>
            <p:nvPr/>
          </p:nvSpPr>
          <p:spPr>
            <a:xfrm rot="9098412">
              <a:off x="12330371" y="2277207"/>
              <a:ext cx="695669" cy="1074843"/>
            </a:xfrm>
            <a:prstGeom prst="down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Pfeil nach unten 14"/>
            <p:cNvSpPr/>
            <p:nvPr/>
          </p:nvSpPr>
          <p:spPr>
            <a:xfrm rot="2461909">
              <a:off x="13337638" y="2549287"/>
              <a:ext cx="695669" cy="1074843"/>
            </a:xfrm>
            <a:prstGeom prst="down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33" name="Picture 2" descr="ildergebnis für 3 ways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37129" y="197223"/>
            <a:ext cx="1852079" cy="462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4149" y="4603558"/>
            <a:ext cx="6321265" cy="370644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843427" y="6334032"/>
            <a:ext cx="28579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Undetectable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(dark matter particle)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3918809" y="5671950"/>
            <a:ext cx="1803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D</a:t>
            </a:r>
            <a:r>
              <a:rPr lang="en-US" sz="28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etectable</a:t>
            </a:r>
            <a:endParaRPr lang="en-US" sz="2800" b="1" dirty="0">
              <a:ln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39" name="Picture 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526" y="4148418"/>
            <a:ext cx="6176112" cy="461672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 rot="16200000">
            <a:off x="10980611" y="4404083"/>
            <a:ext cx="74340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rate</a:t>
            </a:r>
            <a:endParaRPr lang="en-US"/>
          </a:p>
        </p:txBody>
      </p:sp>
      <p:cxnSp>
        <p:nvCxnSpPr>
          <p:cNvPr id="17" name="Gerade Verbindung mit Pfeil 16"/>
          <p:cNvCxnSpPr/>
          <p:nvPr/>
        </p:nvCxnSpPr>
        <p:spPr>
          <a:xfrm flipH="1" flipV="1">
            <a:off x="5397500" y="5359400"/>
            <a:ext cx="495208" cy="574160"/>
          </a:xfrm>
          <a:prstGeom prst="straightConnector1">
            <a:avLst/>
          </a:prstGeom>
          <a:ln w="66675">
            <a:solidFill>
              <a:srgbClr val="FF0000">
                <a:alpha val="97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feld 2"/>
          <p:cNvSpPr txBox="1"/>
          <p:nvPr/>
        </p:nvSpPr>
        <p:spPr>
          <a:xfrm>
            <a:off x="8272408" y="8310002"/>
            <a:ext cx="19003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</a:t>
            </a:r>
            <a:r>
              <a:rPr lang="en-US" sz="1400" dirty="0" smtClean="0"/>
              <a:t>redits to E. </a:t>
            </a:r>
            <a:r>
              <a:rPr lang="en-US" sz="1400" dirty="0" err="1" smtClean="0"/>
              <a:t>Baracchini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836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601</Words>
  <Application>Microsoft Macintosh PowerPoint</Application>
  <PresentationFormat>Benutzerdefiniert</PresentationFormat>
  <Paragraphs>278</Paragraphs>
  <Slides>29</Slides>
  <Notes>29</Notes>
  <HiddenSlides>0</HiddenSlides>
  <MMClips>1</MMClips>
  <ScaleCrop>false</ScaleCrop>
  <HeadingPairs>
    <vt:vector size="8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41" baseType="lpstr">
      <vt:lpstr>Calibri</vt:lpstr>
      <vt:lpstr>Calibri Light</vt:lpstr>
      <vt:lpstr>Century Gothic</vt:lpstr>
      <vt:lpstr>Gill Sans</vt:lpstr>
      <vt:lpstr>Gotham Light</vt:lpstr>
      <vt:lpstr>Helvetica</vt:lpstr>
      <vt:lpstr>Helvetica Neue</vt:lpstr>
      <vt:lpstr>Open Sans Light</vt:lpstr>
      <vt:lpstr>Wingdings</vt:lpstr>
      <vt:lpstr>Arial</vt:lpstr>
      <vt:lpstr>Tema di Office</vt:lpstr>
      <vt:lpstr>Equation</vt:lpstr>
      <vt:lpstr>COSINUS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Dark Matter Signatures</vt:lpstr>
      <vt:lpstr>The Three Options </vt:lpstr>
      <vt:lpstr>The Three Options </vt:lpstr>
      <vt:lpstr>The Three Options </vt:lpstr>
      <vt:lpstr>The Three Options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Dark Matter signatures</vt:lpstr>
      <vt:lpstr>Dark Matter signatures</vt:lpstr>
      <vt:lpstr>PowerPoint-Präsentation</vt:lpstr>
      <vt:lpstr>The COSINUS experiment</vt:lpstr>
      <vt:lpstr>PowerPoint-Präsentation</vt:lpstr>
      <vt:lpstr>The COSINUS detector</vt:lpstr>
      <vt:lpstr>The COSINUS detector</vt:lpstr>
      <vt:lpstr>The COSINUS detector</vt:lpstr>
      <vt:lpstr>Avantages of COSINUS</vt:lpstr>
      <vt:lpstr>How to win a research grant?</vt:lpstr>
      <vt:lpstr>How to win a research grant?</vt:lpstr>
      <vt:lpstr>How to win a research grant?</vt:lpstr>
      <vt:lpstr>Thank you for your attention Grazie per l’attenzione </vt:lpstr>
    </vt:vector>
  </TitlesOfParts>
  <Company/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Antonio</dc:creator>
  <cp:lastModifiedBy>Microsoft Office-Anwender</cp:lastModifiedBy>
  <cp:revision>132</cp:revision>
  <cp:lastPrinted>2018-12-12T10:53:19Z</cp:lastPrinted>
  <dcterms:created xsi:type="dcterms:W3CDTF">2018-05-21T14:12:22Z</dcterms:created>
  <dcterms:modified xsi:type="dcterms:W3CDTF">2018-12-13T11:12:02Z</dcterms:modified>
</cp:coreProperties>
</file>