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2" r:id="rId3"/>
    <p:sldId id="273" r:id="rId4"/>
    <p:sldId id="275" r:id="rId5"/>
    <p:sldId id="274" r:id="rId6"/>
    <p:sldId id="268" r:id="rId7"/>
    <p:sldId id="271" r:id="rId8"/>
    <p:sldId id="276" r:id="rId9"/>
    <p:sldId id="278" r:id="rId10"/>
    <p:sldId id="277" r:id="rId11"/>
    <p:sldId id="279" r:id="rId12"/>
    <p:sldId id="280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054D1D8E-E63C-48DD-AAD1-A4735D9A3AE1}">
          <p14:sldIdLst>
            <p14:sldId id="258"/>
            <p14:sldId id="272"/>
            <p14:sldId id="273"/>
            <p14:sldId id="275"/>
            <p14:sldId id="274"/>
            <p14:sldId id="268"/>
            <p14:sldId id="271"/>
            <p14:sldId id="276"/>
            <p14:sldId id="278"/>
            <p14:sldId id="277"/>
            <p14:sldId id="279"/>
            <p14:sldId id="28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5A9F79-1E1E-4B62-8AF4-D2EA2529C1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F9D7400-81AE-4265-BD55-DC27DA1C1F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F09E950-F6CF-4A22-B158-9806E28D0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D7A7B-A6E8-4DD0-BA17-C768BD302280}" type="datetimeFigureOut">
              <a:rPr lang="it-IT" smtClean="0"/>
              <a:t>22/02/2019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937127C-EE43-4407-80AE-6ABC86C69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ACB61C9-08D3-43A4-9F72-8EDD8EEDA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75D3C-55D4-4199-A4B9-EF4ACFCE30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3694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1EB61F-76C6-4544-B31F-152CD8A12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A689A10-06F1-4B8C-BD7C-65FA50C02F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9B12F8D-F320-4DD8-841F-96AA1EE8C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D7A7B-A6E8-4DD0-BA17-C768BD302280}" type="datetimeFigureOut">
              <a:rPr lang="it-IT" smtClean="0"/>
              <a:t>22/02/2019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52C6ADE-307D-49B9-89EA-A5F6630FD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B4A374E-DC4C-4495-A557-879A68E64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75D3C-55D4-4199-A4B9-EF4ACFCE30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0301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50F420E0-C104-4605-BACE-8BEB16E9B9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BD8F0A4-BDBE-4416-98B6-1A8AF10C10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3AD41D9-684F-460C-9C2A-00C1A9EF7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D7A7B-A6E8-4DD0-BA17-C768BD302280}" type="datetimeFigureOut">
              <a:rPr lang="it-IT" smtClean="0"/>
              <a:t>22/02/2019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361CC99-687B-48AF-B1B3-CB128556F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35D5596-544A-43F2-978E-85A42F116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75D3C-55D4-4199-A4B9-EF4ACFCE30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5875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73F8B4-CAA7-4343-A39A-FBDC577DB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E581E7D-4E66-40D1-898A-CF0E3C671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85891EF-EF7E-46F4-B9DB-0710E6F35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D7A7B-A6E8-4DD0-BA17-C768BD302280}" type="datetimeFigureOut">
              <a:rPr lang="it-IT" smtClean="0"/>
              <a:t>22/02/2019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828F002-B923-4A19-A2BF-23895DA00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4AC8124-D53F-47DF-9C15-9B9F21317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75D3C-55D4-4199-A4B9-EF4ACFCE30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8605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A26EA3-CFCD-4890-AAA3-6E1A9A5F6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0C1ED2E-BCE0-449F-BBEC-292069C085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959441B-6288-4FCA-8680-AE7AF15E9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D7A7B-A6E8-4DD0-BA17-C768BD302280}" type="datetimeFigureOut">
              <a:rPr lang="it-IT" smtClean="0"/>
              <a:t>22/02/2019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993EAC2-8637-4755-A88C-C942FAF00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612F2EC-AFF6-4105-BC30-9C3461AAB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75D3C-55D4-4199-A4B9-EF4ACFCE30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048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8F6EF2-0C7C-49A8-9FC6-B26806186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6417810-137A-4532-B335-246410DD20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4BBC0CD-06C2-4C53-BE02-6616A93622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345AB52-3DE1-4748-8857-B637B1ECD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D7A7B-A6E8-4DD0-BA17-C768BD302280}" type="datetimeFigureOut">
              <a:rPr lang="it-IT" smtClean="0"/>
              <a:t>22/02/2019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A0400EB-E1A6-41C9-8D7A-FDB8BC304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832473E-75A0-46E3-BB41-B2B46D612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75D3C-55D4-4199-A4B9-EF4ACFCE30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1270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5FEA2E-8467-41EC-8AC2-D9B01354B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B960CD1-0613-4828-A528-7310E7F7EF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1B41F9E-BA5C-4A0B-A3F0-70ED629B7D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210D357-2EE3-491E-8304-87F334B108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F7DECD8-9E50-4C3F-A597-5AAE4D5CBA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15BE84A-AAB6-4EB3-A792-A3D878ABC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D7A7B-A6E8-4DD0-BA17-C768BD302280}" type="datetimeFigureOut">
              <a:rPr lang="it-IT" smtClean="0"/>
              <a:t>22/02/2019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BFC8E41-8A90-40D3-8152-D6BEF5468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473B676-2CCE-472F-8E72-8952295E1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75D3C-55D4-4199-A4B9-EF4ACFCE30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9212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EC9F10-97A5-4F0B-90AD-85B22D1C3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ABE94C2-2016-47EB-ADD2-174DC859A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D7A7B-A6E8-4DD0-BA17-C768BD302280}" type="datetimeFigureOut">
              <a:rPr lang="it-IT" smtClean="0"/>
              <a:t>22/02/2019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EC61A5E-FD01-45EB-8853-628A0D420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C760855-FAAC-4DF8-A693-AF768E42B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75D3C-55D4-4199-A4B9-EF4ACFCE30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0752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A1D4F18-6CFB-4641-BA3D-41AFE6A7A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D7A7B-A6E8-4DD0-BA17-C768BD302280}" type="datetimeFigureOut">
              <a:rPr lang="it-IT" smtClean="0"/>
              <a:t>22/02/2019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D859A88A-AA43-48E7-B7DB-82A7C2A1D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ED4FC74-B506-4DBD-8D94-246C9EF86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75D3C-55D4-4199-A4B9-EF4ACFCE30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1056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8CA211-59E1-45FF-BB2C-D667CE6F7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C6A3F7-3C5C-4E97-A5D5-66C4707DE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B3FF44F-FADE-448B-977D-936C1D2D68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D3B3CBB-2E91-4DD5-BF64-AA0FF2541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D7A7B-A6E8-4DD0-BA17-C768BD302280}" type="datetimeFigureOut">
              <a:rPr lang="it-IT" smtClean="0"/>
              <a:t>22/02/2019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0AE58E3-8AFC-4BBF-8B19-1CE5D4624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5AEF7C6-1C63-4AB0-96F1-ACF4CE2C1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75D3C-55D4-4199-A4B9-EF4ACFCE30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2274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8850B2-3CFE-489F-8280-AF774179A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3972E10-4EC3-4F17-ABEF-8DFEB6F026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DA5FC2C-2B70-44F6-A074-F7FEDB04A0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48D045A-2CAB-4E1B-A2E5-6151D3A09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D7A7B-A6E8-4DD0-BA17-C768BD302280}" type="datetimeFigureOut">
              <a:rPr lang="it-IT" smtClean="0"/>
              <a:t>22/02/2019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C0EFCBA-BD87-41F2-85A9-1CA5271B8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A6A3986-28F3-4A69-B7A5-F57CC5DE5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75D3C-55D4-4199-A4B9-EF4ACFCE30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4636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E52CFB3-6411-4C92-8037-B16E8A102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7D95BA3-5637-4AE9-843B-48BF954B5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EF25A07-FC74-4740-B3CE-7C4ACC6874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D7A7B-A6E8-4DD0-BA17-C768BD302280}" type="datetimeFigureOut">
              <a:rPr lang="it-IT" smtClean="0"/>
              <a:t>22/02/2019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99FEC13-FA18-4415-97F2-2475E19909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AAAD526-758C-4B02-A8B7-20084A4122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75D3C-55D4-4199-A4B9-EF4ACFCE30D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5697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0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66656E5F-A64B-448C-9568-D53A53F4E4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4850730"/>
              </p:ext>
            </p:extLst>
          </p:nvPr>
        </p:nvGraphicFramePr>
        <p:xfrm>
          <a:off x="6356981" y="3429000"/>
          <a:ext cx="5769267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Acrobat Document" r:id="rId3" imgW="5400384" imgH="3209638" progId="AcroExch.Document.DC">
                  <p:embed/>
                </p:oleObj>
              </mc:Choice>
              <mc:Fallback>
                <p:oleObj name="Acrobat Document" r:id="rId3" imgW="5400384" imgH="3209638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356981" y="3429000"/>
                        <a:ext cx="5769267" cy="342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736D8B63-445E-434C-AB9D-759AB50ED2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7190236"/>
              </p:ext>
            </p:extLst>
          </p:nvPr>
        </p:nvGraphicFramePr>
        <p:xfrm>
          <a:off x="6369050" y="1"/>
          <a:ext cx="5769267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Acrobat Document" r:id="rId5" imgW="5400384" imgH="3209638" progId="AcroExch.Document.DC">
                  <p:embed/>
                </p:oleObj>
              </mc:Choice>
              <mc:Fallback>
                <p:oleObj name="Acrobat Document" r:id="rId5" imgW="5400384" imgH="3209638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69050" y="1"/>
                        <a:ext cx="5769267" cy="342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E1D0DDBB-1997-4DAD-BAB6-E6680CF26E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1692406"/>
              </p:ext>
            </p:extLst>
          </p:nvPr>
        </p:nvGraphicFramePr>
        <p:xfrm>
          <a:off x="0" y="0"/>
          <a:ext cx="5918200" cy="35175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Acrobat Document" r:id="rId7" imgW="5400384" imgH="3209638" progId="AcroExch.Document.DC">
                  <p:embed/>
                </p:oleObj>
              </mc:Choice>
              <mc:Fallback>
                <p:oleObj name="Acrobat Document" r:id="rId7" imgW="5400384" imgH="3209638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5918200" cy="35175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ttangolo 7">
            <a:extLst>
              <a:ext uri="{FF2B5EF4-FFF2-40B4-BE49-F238E27FC236}">
                <a16:creationId xmlns:a16="http://schemas.microsoft.com/office/drawing/2014/main" id="{06D2B170-7EE1-411B-894D-339021F2FAFA}"/>
              </a:ext>
            </a:extLst>
          </p:cNvPr>
          <p:cNvSpPr/>
          <p:nvPr/>
        </p:nvSpPr>
        <p:spPr>
          <a:xfrm>
            <a:off x="702252" y="3614999"/>
            <a:ext cx="63150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Pola-01 = -0.00213 +/- 0.00002</a:t>
            </a:r>
          </a:p>
          <a:p>
            <a:r>
              <a:rPr lang="it-IT" dirty="0"/>
              <a:t>Pola-02 = -0.00337 +/- 0.00001</a:t>
            </a:r>
          </a:p>
          <a:p>
            <a:r>
              <a:rPr lang="it-IT" dirty="0"/>
              <a:t>Pola-03 = -0.00323 +/- 0.00001</a:t>
            </a:r>
          </a:p>
        </p:txBody>
      </p:sp>
    </p:spTree>
    <p:extLst>
      <p:ext uri="{BB962C8B-B14F-4D97-AF65-F5344CB8AC3E}">
        <p14:creationId xmlns:p14="http://schemas.microsoft.com/office/powerpoint/2010/main" val="1382552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D22795-9FAC-4F51-9801-88FCADA12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86038"/>
            <a:ext cx="10515600" cy="1325563"/>
          </a:xfrm>
        </p:spPr>
        <p:txBody>
          <a:bodyPr/>
          <a:lstStyle/>
          <a:p>
            <a:r>
              <a:rPr lang="it-IT" dirty="0"/>
              <a:t>Rate Pola03 lungo periodo</a:t>
            </a:r>
          </a:p>
        </p:txBody>
      </p: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2B8D5213-DC58-4277-BCD4-69CBC56820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0136548"/>
              </p:ext>
            </p:extLst>
          </p:nvPr>
        </p:nvGraphicFramePr>
        <p:xfrm>
          <a:off x="916043" y="700520"/>
          <a:ext cx="10359914" cy="6157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9" name="Acrobat Document" r:id="rId3" imgW="5400384" imgH="3209638" progId="AcroExch.Document.DC">
                  <p:embed/>
                </p:oleObj>
              </mc:Choice>
              <mc:Fallback>
                <p:oleObj name="Acrobat Document" r:id="rId3" imgW="5400384" imgH="3209638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6043" y="700520"/>
                        <a:ext cx="10359914" cy="61574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7613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>
            <a:extLst>
              <a:ext uri="{FF2B5EF4-FFF2-40B4-BE49-F238E27FC236}">
                <a16:creationId xmlns:a16="http://schemas.microsoft.com/office/drawing/2014/main" id="{D8ECF7DA-3120-4E15-BC3B-13E493940D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111923"/>
              </p:ext>
            </p:extLst>
          </p:nvPr>
        </p:nvGraphicFramePr>
        <p:xfrm>
          <a:off x="326733" y="0"/>
          <a:ext cx="11538533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name="Acrobat Document" r:id="rId3" imgW="5400384" imgH="3209638" progId="AcroExch.Document.DC">
                  <p:embed/>
                </p:oleObj>
              </mc:Choice>
              <mc:Fallback>
                <p:oleObj name="Acrobat Document" r:id="rId3" imgW="5400384" imgH="3209638" progId="AcroExch.Document.DC">
                  <p:embed/>
                  <p:pic>
                    <p:nvPicPr>
                      <p:cNvPr id="4" name="Oggetto 3">
                        <a:extLst>
                          <a:ext uri="{FF2B5EF4-FFF2-40B4-BE49-F238E27FC236}">
                            <a16:creationId xmlns:a16="http://schemas.microsoft.com/office/drawing/2014/main" id="{0CBA97B1-47CD-403B-879A-13B32918E55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6733" y="0"/>
                        <a:ext cx="11538533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ttangolo 4">
            <a:extLst>
              <a:ext uri="{FF2B5EF4-FFF2-40B4-BE49-F238E27FC236}">
                <a16:creationId xmlns:a16="http://schemas.microsoft.com/office/drawing/2014/main" id="{C5A5C7EF-6B61-46E7-874B-CF56BE2D12F5}"/>
              </a:ext>
            </a:extLst>
          </p:cNvPr>
          <p:cNvSpPr/>
          <p:nvPr/>
        </p:nvSpPr>
        <p:spPr>
          <a:xfrm>
            <a:off x="1960418" y="4973891"/>
            <a:ext cx="84928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err="1"/>
              <a:t>Barometric</a:t>
            </a:r>
            <a:r>
              <a:rPr lang="it-IT" dirty="0"/>
              <a:t> </a:t>
            </a:r>
            <a:r>
              <a:rPr lang="it-IT" dirty="0" err="1"/>
              <a:t>coefficient</a:t>
            </a:r>
            <a:r>
              <a:rPr lang="it-IT" dirty="0"/>
              <a:t>= -0.00125 +/- 0.00002</a:t>
            </a:r>
          </a:p>
        </p:txBody>
      </p:sp>
    </p:spTree>
    <p:extLst>
      <p:ext uri="{BB962C8B-B14F-4D97-AF65-F5344CB8AC3E}">
        <p14:creationId xmlns:p14="http://schemas.microsoft.com/office/powerpoint/2010/main" val="2552563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>
            <a:extLst>
              <a:ext uri="{FF2B5EF4-FFF2-40B4-BE49-F238E27FC236}">
                <a16:creationId xmlns:a16="http://schemas.microsoft.com/office/drawing/2014/main" id="{58C07CC4-EA0D-4017-BC13-4057A1AD9F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8441374"/>
              </p:ext>
            </p:extLst>
          </p:nvPr>
        </p:nvGraphicFramePr>
        <p:xfrm>
          <a:off x="326733" y="0"/>
          <a:ext cx="11538534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" name="Acrobat Document" r:id="rId3" imgW="5400384" imgH="3209638" progId="AcroExch.Document.DC">
                  <p:embed/>
                </p:oleObj>
              </mc:Choice>
              <mc:Fallback>
                <p:oleObj name="Acrobat Document" r:id="rId3" imgW="5400384" imgH="3209638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6733" y="0"/>
                        <a:ext cx="11538534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4152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>
            <a:extLst>
              <a:ext uri="{FF2B5EF4-FFF2-40B4-BE49-F238E27FC236}">
                <a16:creationId xmlns:a16="http://schemas.microsoft.com/office/drawing/2014/main" id="{06379417-E575-4C65-B93A-2701A1BB1E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3871976"/>
              </p:ext>
            </p:extLst>
          </p:nvPr>
        </p:nvGraphicFramePr>
        <p:xfrm>
          <a:off x="692727" y="0"/>
          <a:ext cx="11499273" cy="6834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Acrobat Document" r:id="rId3" imgW="5400384" imgH="3209638" progId="AcroExch.Document.DC">
                  <p:embed/>
                </p:oleObj>
              </mc:Choice>
              <mc:Fallback>
                <p:oleObj name="Acrobat Document" r:id="rId3" imgW="5400384" imgH="3209638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92727" y="0"/>
                        <a:ext cx="11499273" cy="68346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324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>
            <a:extLst>
              <a:ext uri="{FF2B5EF4-FFF2-40B4-BE49-F238E27FC236}">
                <a16:creationId xmlns:a16="http://schemas.microsoft.com/office/drawing/2014/main" id="{56ED6F0D-634D-417E-9466-A514FDADF7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3639147"/>
              </p:ext>
            </p:extLst>
          </p:nvPr>
        </p:nvGraphicFramePr>
        <p:xfrm>
          <a:off x="-3" y="1165693"/>
          <a:ext cx="6317675" cy="375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7" name="Acrobat Document" r:id="rId3" imgW="5400384" imgH="3209638" progId="AcroExch.Document.DC">
                  <p:embed/>
                </p:oleObj>
              </mc:Choice>
              <mc:Fallback>
                <p:oleObj name="Acrobat Document" r:id="rId3" imgW="5400384" imgH="3209638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3" y="1165693"/>
                        <a:ext cx="6317675" cy="3754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A3EDB75B-4F26-417B-B0A4-965236076F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8512553"/>
              </p:ext>
            </p:extLst>
          </p:nvPr>
        </p:nvGraphicFramePr>
        <p:xfrm>
          <a:off x="5874324" y="1165693"/>
          <a:ext cx="6317676" cy="3754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8" name="Acrobat Document" r:id="rId5" imgW="5400384" imgH="3209638" progId="AcroExch.Document.DC">
                  <p:embed/>
                </p:oleObj>
              </mc:Choice>
              <mc:Fallback>
                <p:oleObj name="Acrobat Document" r:id="rId5" imgW="5400384" imgH="3209638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874324" y="1165693"/>
                        <a:ext cx="6317676" cy="37549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86780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2EE6204E-4117-4500-B892-960B64157D67}"/>
              </a:ext>
            </a:extLst>
          </p:cNvPr>
          <p:cNvSpPr/>
          <p:nvPr/>
        </p:nvSpPr>
        <p:spPr>
          <a:xfrm>
            <a:off x="135657" y="154781"/>
            <a:ext cx="11171071" cy="39703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Cercando di calibrare Pola-03 con la stessa tecnica usata per Pola-02, cioè estrapolando l’efficienza relativa di Pola-03 </a:t>
            </a:r>
          </a:p>
          <a:p>
            <a:r>
              <a:rPr lang="it-IT" dirty="0"/>
              <a:t>rispetto a Pola-01 avvalendoci dei </a:t>
            </a:r>
            <a:r>
              <a:rPr lang="it-IT" dirty="0" err="1"/>
              <a:t>RatePair</a:t>
            </a:r>
            <a:r>
              <a:rPr lang="it-IT" dirty="0"/>
              <a:t>, dal grafico in figura si nota un picco nella direzione 14.</a:t>
            </a:r>
          </a:p>
          <a:p>
            <a:r>
              <a:rPr lang="it-IT" dirty="0"/>
              <a:t>Questo ha portato ad un’attenta analisi dei dati ed è stato scoperto che il canale 6 del telescopio Pola-03, durante la </a:t>
            </a:r>
          </a:p>
          <a:p>
            <a:r>
              <a:rPr lang="it-IT" dirty="0"/>
              <a:t>permanenza al CERN, era soggetto a un rumore di fondo molto intenso che andava a influire sulla misura di </a:t>
            </a:r>
            <a:r>
              <a:rPr lang="it-IT" dirty="0" err="1"/>
              <a:t>RatePair</a:t>
            </a:r>
            <a:r>
              <a:rPr lang="it-IT" dirty="0"/>
              <a:t> </a:t>
            </a:r>
          </a:p>
          <a:p>
            <a:r>
              <a:rPr lang="it-IT" dirty="0" err="1"/>
              <a:t>soprattuto</a:t>
            </a:r>
            <a:r>
              <a:rPr lang="it-IT" dirty="0"/>
              <a:t> nelle direzioni 6 e 14. </a:t>
            </a:r>
          </a:p>
          <a:p>
            <a:r>
              <a:rPr lang="it-IT" dirty="0"/>
              <a:t>Dal grafico si notano due </a:t>
            </a:r>
            <a:r>
              <a:rPr lang="it-IT" dirty="0" err="1"/>
              <a:t>spike</a:t>
            </a:r>
            <a:r>
              <a:rPr lang="it-IT" dirty="0"/>
              <a:t> proprio in quelle direzioni. </a:t>
            </a:r>
          </a:p>
          <a:p>
            <a:r>
              <a:rPr lang="it-IT" dirty="0"/>
              <a:t>Questo rumore è stato risolto agendo direttamente sul telescopio variando le soglie di tensione dei discriminatori. </a:t>
            </a:r>
          </a:p>
          <a:p>
            <a:r>
              <a:rPr lang="it-IT" dirty="0"/>
              <a:t>Questa operazione è stata fatta in data 10/07/2018 quando il telescopio è stato portato a Bra.</a:t>
            </a:r>
          </a:p>
          <a:p>
            <a:r>
              <a:rPr lang="it-IT" dirty="0"/>
              <a:t>Per trovare i valori delle correzioni da applicare a Pola-03 è stato fatto questo calcolo: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graphicFrame>
        <p:nvGraphicFramePr>
          <p:cNvPr id="6" name="Oggetto 5">
            <a:extLst>
              <a:ext uri="{FF2B5EF4-FFF2-40B4-BE49-F238E27FC236}">
                <a16:creationId xmlns:a16="http://schemas.microsoft.com/office/drawing/2014/main" id="{D1100161-1195-482F-B51B-FCF21903EE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1220582"/>
              </p:ext>
            </p:extLst>
          </p:nvPr>
        </p:nvGraphicFramePr>
        <p:xfrm>
          <a:off x="2429452" y="2648211"/>
          <a:ext cx="19208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2" name="AxMath" r:id="rId3" imgW="959760" imgH="418320" progId="Equation.AxMath">
                  <p:embed/>
                </p:oleObj>
              </mc:Choice>
              <mc:Fallback>
                <p:oleObj name="AxMath" r:id="rId3" imgW="959760" imgH="418320" progId="Equation.AxMath">
                  <p:embed/>
                  <p:pic>
                    <p:nvPicPr>
                      <p:cNvPr id="7" name="Oggetto 6">
                        <a:extLst>
                          <a:ext uri="{FF2B5EF4-FFF2-40B4-BE49-F238E27FC236}">
                            <a16:creationId xmlns:a16="http://schemas.microsoft.com/office/drawing/2014/main" id="{1A6B7915-AF2F-4288-A446-DE82D31D3F0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29452" y="2648211"/>
                        <a:ext cx="1920875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>
            <a:extLst>
              <a:ext uri="{FF2B5EF4-FFF2-40B4-BE49-F238E27FC236}">
                <a16:creationId xmlns:a16="http://schemas.microsoft.com/office/drawing/2014/main" id="{76BA37C1-DDC6-48BA-95ED-755888A2E1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4294252"/>
              </p:ext>
            </p:extLst>
          </p:nvPr>
        </p:nvGraphicFramePr>
        <p:xfrm>
          <a:off x="5066289" y="2647560"/>
          <a:ext cx="19208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3" name="AxMath" r:id="rId5" imgW="960120" imgH="418320" progId="Equation.AxMath">
                  <p:embed/>
                </p:oleObj>
              </mc:Choice>
              <mc:Fallback>
                <p:oleObj name="AxMath" r:id="rId5" imgW="960120" imgH="418320" progId="Equation.AxMath">
                  <p:embed/>
                  <p:pic>
                    <p:nvPicPr>
                      <p:cNvPr id="8" name="Oggetto 7">
                        <a:extLst>
                          <a:ext uri="{FF2B5EF4-FFF2-40B4-BE49-F238E27FC236}">
                            <a16:creationId xmlns:a16="http://schemas.microsoft.com/office/drawing/2014/main" id="{420291E5-B530-4CA1-B79B-431513A5A25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66289" y="2647560"/>
                        <a:ext cx="1920875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3964A37D-1D99-49F8-8855-12409D5730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1406802"/>
              </p:ext>
            </p:extLst>
          </p:nvPr>
        </p:nvGraphicFramePr>
        <p:xfrm>
          <a:off x="2453118" y="3543821"/>
          <a:ext cx="48355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4" name="AxMath" r:id="rId7" imgW="2418480" imgH="418320" progId="Equation.AxMath">
                  <p:embed/>
                </p:oleObj>
              </mc:Choice>
              <mc:Fallback>
                <p:oleObj name="AxMath" r:id="rId7" imgW="2418480" imgH="418320" progId="Equation.AxMath">
                  <p:embed/>
                  <p:pic>
                    <p:nvPicPr>
                      <p:cNvPr id="9" name="Oggetto 8">
                        <a:extLst>
                          <a:ext uri="{FF2B5EF4-FFF2-40B4-BE49-F238E27FC236}">
                            <a16:creationId xmlns:a16="http://schemas.microsoft.com/office/drawing/2014/main" id="{D26E7B11-902E-47F2-8920-F0DBD045811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453118" y="3543821"/>
                        <a:ext cx="4835525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>
            <a:extLst>
              <a:ext uri="{FF2B5EF4-FFF2-40B4-BE49-F238E27FC236}">
                <a16:creationId xmlns:a16="http://schemas.microsoft.com/office/drawing/2014/main" id="{93AE6B0E-244B-491E-B7C0-A8F3E40BD3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4334941"/>
              </p:ext>
            </p:extLst>
          </p:nvPr>
        </p:nvGraphicFramePr>
        <p:xfrm>
          <a:off x="3027792" y="4479057"/>
          <a:ext cx="36861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5" name="AxMath" r:id="rId9" imgW="1843560" imgH="456840" progId="Equation.AxMath">
                  <p:embed/>
                </p:oleObj>
              </mc:Choice>
              <mc:Fallback>
                <p:oleObj name="AxMath" r:id="rId9" imgW="1843560" imgH="456840" progId="Equation.AxMath">
                  <p:embed/>
                  <p:pic>
                    <p:nvPicPr>
                      <p:cNvPr id="10" name="Oggetto 9">
                        <a:extLst>
                          <a:ext uri="{FF2B5EF4-FFF2-40B4-BE49-F238E27FC236}">
                            <a16:creationId xmlns:a16="http://schemas.microsoft.com/office/drawing/2014/main" id="{F7953740-E914-4633-958D-1AC062702B6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027792" y="4479057"/>
                        <a:ext cx="3686175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ttangolo 12">
            <a:extLst>
              <a:ext uri="{FF2B5EF4-FFF2-40B4-BE49-F238E27FC236}">
                <a16:creationId xmlns:a16="http://schemas.microsoft.com/office/drawing/2014/main" id="{E2A9681D-C48A-47AB-B4D7-E6F5D602FFFC}"/>
              </a:ext>
            </a:extLst>
          </p:cNvPr>
          <p:cNvSpPr/>
          <p:nvPr/>
        </p:nvSpPr>
        <p:spPr>
          <a:xfrm>
            <a:off x="135657" y="5444929"/>
            <a:ext cx="97010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Dove Pola-03* è il </a:t>
            </a:r>
            <a:r>
              <a:rPr lang="it-IT" dirty="0" err="1"/>
              <a:t>RatePair</a:t>
            </a:r>
            <a:r>
              <a:rPr lang="it-IT" dirty="0"/>
              <a:t> del Telescopio Pola-03 con soglie di tensione dei discriminatori di quando erano al CERN. </a:t>
            </a:r>
          </a:p>
          <a:p>
            <a:r>
              <a:rPr lang="it-IT" dirty="0"/>
              <a:t>Pola03 è il </a:t>
            </a:r>
            <a:r>
              <a:rPr lang="it-IT" dirty="0" err="1"/>
              <a:t>RatePair</a:t>
            </a:r>
            <a:r>
              <a:rPr lang="it-IT" dirty="0"/>
              <a:t> del Telescopio Pola-03 con soglie di tensione corrette in data 10 luglio.</a:t>
            </a:r>
          </a:p>
          <a:p>
            <a:r>
              <a:rPr lang="it-IT" dirty="0"/>
              <a:t>Pola01 è il </a:t>
            </a:r>
            <a:r>
              <a:rPr lang="it-IT" dirty="0" err="1"/>
              <a:t>RatePair</a:t>
            </a:r>
            <a:r>
              <a:rPr lang="it-IT" dirty="0"/>
              <a:t> del Telescopio Pola-01 durante la permanenza al CERN.</a:t>
            </a:r>
          </a:p>
        </p:txBody>
      </p:sp>
    </p:spTree>
    <p:extLst>
      <p:ext uri="{BB962C8B-B14F-4D97-AF65-F5344CB8AC3E}">
        <p14:creationId xmlns:p14="http://schemas.microsoft.com/office/powerpoint/2010/main" val="3206502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>
            <a:extLst>
              <a:ext uri="{FF2B5EF4-FFF2-40B4-BE49-F238E27FC236}">
                <a16:creationId xmlns:a16="http://schemas.microsoft.com/office/drawing/2014/main" id="{2A861B8B-D180-403D-B64B-906E997278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6232834"/>
              </p:ext>
            </p:extLst>
          </p:nvPr>
        </p:nvGraphicFramePr>
        <p:xfrm>
          <a:off x="471054" y="0"/>
          <a:ext cx="11538534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Acrobat Document" r:id="rId3" imgW="5400384" imgH="3209638" progId="AcroExch.Document.DC">
                  <p:embed/>
                </p:oleObj>
              </mc:Choice>
              <mc:Fallback>
                <p:oleObj name="Acrobat Document" r:id="rId3" imgW="5400384" imgH="3209638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1054" y="0"/>
                        <a:ext cx="11538534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0062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CF75B1-DB94-462A-9926-86BC99911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Pola03 dentro l’edificio</a:t>
            </a:r>
          </a:p>
        </p:txBody>
      </p:sp>
      <p:graphicFrame>
        <p:nvGraphicFramePr>
          <p:cNvPr id="4" name="Oggetto 3">
            <a:extLst>
              <a:ext uri="{FF2B5EF4-FFF2-40B4-BE49-F238E27FC236}">
                <a16:creationId xmlns:a16="http://schemas.microsoft.com/office/drawing/2014/main" id="{88EB060E-00AD-487A-9C0F-04EA35B284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6408214"/>
              </p:ext>
            </p:extLst>
          </p:nvPr>
        </p:nvGraphicFramePr>
        <p:xfrm>
          <a:off x="5989457" y="1771605"/>
          <a:ext cx="6095999" cy="3623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8" name="Acrobat Document" r:id="rId3" imgW="5400384" imgH="3209638" progId="AcroExch.Document.DC">
                  <p:embed/>
                </p:oleObj>
              </mc:Choice>
              <mc:Fallback>
                <p:oleObj name="Acrobat Document" r:id="rId3" imgW="5400384" imgH="3209638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89457" y="1771605"/>
                        <a:ext cx="6095999" cy="36231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8F703D29-58DF-4CDD-83A4-A257C0CB9D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5702676"/>
              </p:ext>
            </p:extLst>
          </p:nvPr>
        </p:nvGraphicFramePr>
        <p:xfrm>
          <a:off x="0" y="1771605"/>
          <a:ext cx="6096000" cy="36231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9" name="Acrobat Document" r:id="rId5" imgW="5400384" imgH="3209638" progId="AcroExch.Document.DC">
                  <p:embed/>
                </p:oleObj>
              </mc:Choice>
              <mc:Fallback>
                <p:oleObj name="Acrobat Document" r:id="rId5" imgW="5400384" imgH="3209638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0" y="1771605"/>
                        <a:ext cx="6096000" cy="36231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ttangolo 2">
            <a:extLst>
              <a:ext uri="{FF2B5EF4-FFF2-40B4-BE49-F238E27FC236}">
                <a16:creationId xmlns:a16="http://schemas.microsoft.com/office/drawing/2014/main" id="{40650C5E-E69C-4BAE-B0E6-86C225802C68}"/>
              </a:ext>
            </a:extLst>
          </p:cNvPr>
          <p:cNvSpPr/>
          <p:nvPr/>
        </p:nvSpPr>
        <p:spPr>
          <a:xfrm>
            <a:off x="263236" y="5475717"/>
            <a:ext cx="90054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Coefficiente barometrico per pola-03 dentro all’edificio = -0.00174208 +/- 2.65697e-06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43279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37EECB-725A-4152-AA76-71ED02E16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Pola03 fuori dall’edificio</a:t>
            </a:r>
          </a:p>
        </p:txBody>
      </p:sp>
      <p:graphicFrame>
        <p:nvGraphicFramePr>
          <p:cNvPr id="4" name="Oggetto 3">
            <a:extLst>
              <a:ext uri="{FF2B5EF4-FFF2-40B4-BE49-F238E27FC236}">
                <a16:creationId xmlns:a16="http://schemas.microsoft.com/office/drawing/2014/main" id="{9B6F0FC1-E25E-49BC-938F-4B77E9CD45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8547088"/>
              </p:ext>
            </p:extLst>
          </p:nvPr>
        </p:nvGraphicFramePr>
        <p:xfrm>
          <a:off x="0" y="1824037"/>
          <a:ext cx="6096002" cy="36231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name="Acrobat Document" r:id="rId3" imgW="5400384" imgH="3209638" progId="AcroExch.Document.DC">
                  <p:embed/>
                </p:oleObj>
              </mc:Choice>
              <mc:Fallback>
                <p:oleObj name="Acrobat Document" r:id="rId3" imgW="5400384" imgH="3209638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1824037"/>
                        <a:ext cx="6096002" cy="36231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95F84F45-F940-4318-AA56-22359F0955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7132870"/>
              </p:ext>
            </p:extLst>
          </p:nvPr>
        </p:nvGraphicFramePr>
        <p:xfrm>
          <a:off x="6096001" y="1824037"/>
          <a:ext cx="6096002" cy="36231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0" name="Acrobat Document" r:id="rId5" imgW="5400384" imgH="3209638" progId="AcroExch.Document.DC">
                  <p:embed/>
                </p:oleObj>
              </mc:Choice>
              <mc:Fallback>
                <p:oleObj name="Acrobat Document" r:id="rId5" imgW="5400384" imgH="3209638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96001" y="1824037"/>
                        <a:ext cx="6096002" cy="36231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ttangolo 2">
            <a:extLst>
              <a:ext uri="{FF2B5EF4-FFF2-40B4-BE49-F238E27FC236}">
                <a16:creationId xmlns:a16="http://schemas.microsoft.com/office/drawing/2014/main" id="{6CEFC3FE-CBB7-4FAF-A9C7-6206E0770809}"/>
              </a:ext>
            </a:extLst>
          </p:cNvPr>
          <p:cNvSpPr/>
          <p:nvPr/>
        </p:nvSpPr>
        <p:spPr>
          <a:xfrm>
            <a:off x="332508" y="5447234"/>
            <a:ext cx="94765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/>
              <a:t>Coefficiente </a:t>
            </a:r>
            <a:r>
              <a:rPr lang="it-IT" dirty="0" err="1"/>
              <a:t>Barometric</a:t>
            </a:r>
            <a:r>
              <a:rPr lang="it-IT" dirty="0"/>
              <a:t> per pola-03 fuori dall'edificio= -0.00306 +/- 0.0005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25408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53BAFD-FB67-4303-963C-F55167458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42" y="-272184"/>
            <a:ext cx="10515600" cy="1325563"/>
          </a:xfrm>
        </p:spPr>
        <p:txBody>
          <a:bodyPr/>
          <a:lstStyle/>
          <a:p>
            <a:r>
              <a:rPr lang="it-IT" dirty="0"/>
              <a:t>Rate Pola02 lungo periodo</a:t>
            </a:r>
          </a:p>
        </p:txBody>
      </p:sp>
      <p:graphicFrame>
        <p:nvGraphicFramePr>
          <p:cNvPr id="5" name="Oggetto 4">
            <a:extLst>
              <a:ext uri="{FF2B5EF4-FFF2-40B4-BE49-F238E27FC236}">
                <a16:creationId xmlns:a16="http://schemas.microsoft.com/office/drawing/2014/main" id="{990FF48F-F707-4CAE-8B9A-84DB4A01FC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1947447"/>
              </p:ext>
            </p:extLst>
          </p:nvPr>
        </p:nvGraphicFramePr>
        <p:xfrm>
          <a:off x="900545" y="682098"/>
          <a:ext cx="10390909" cy="61759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" name="Acrobat Document" r:id="rId3" imgW="5400384" imgH="3209638" progId="AcroExch.Document.DC">
                  <p:embed/>
                </p:oleObj>
              </mc:Choice>
              <mc:Fallback>
                <p:oleObj name="Acrobat Document" r:id="rId3" imgW="5400384" imgH="3209638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00545" y="682098"/>
                        <a:ext cx="10390909" cy="61759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4940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>
            <a:extLst>
              <a:ext uri="{FF2B5EF4-FFF2-40B4-BE49-F238E27FC236}">
                <a16:creationId xmlns:a16="http://schemas.microsoft.com/office/drawing/2014/main" id="{75DBFF6C-842D-4FED-B22A-A792370272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1889061"/>
              </p:ext>
            </p:extLst>
          </p:nvPr>
        </p:nvGraphicFramePr>
        <p:xfrm>
          <a:off x="360034" y="39586"/>
          <a:ext cx="11471931" cy="6818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Acrobat Document" r:id="rId3" imgW="5400384" imgH="3209638" progId="AcroExch.Document.DC">
                  <p:embed/>
                </p:oleObj>
              </mc:Choice>
              <mc:Fallback>
                <p:oleObj name="Acrobat Document" r:id="rId3" imgW="5400384" imgH="3209638" progId="AcroExch.Document.DC">
                  <p:embed/>
                  <p:pic>
                    <p:nvPicPr>
                      <p:cNvPr id="4" name="Oggetto 3">
                        <a:extLst>
                          <a:ext uri="{FF2B5EF4-FFF2-40B4-BE49-F238E27FC236}">
                            <a16:creationId xmlns:a16="http://schemas.microsoft.com/office/drawing/2014/main" id="{741ABFFC-8175-4353-9935-0A8F7303908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0034" y="39586"/>
                        <a:ext cx="11471931" cy="68184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ttangolo 4">
            <a:extLst>
              <a:ext uri="{FF2B5EF4-FFF2-40B4-BE49-F238E27FC236}">
                <a16:creationId xmlns:a16="http://schemas.microsoft.com/office/drawing/2014/main" id="{5222CFF0-109E-4A35-BADE-1E3718676F0D}"/>
              </a:ext>
            </a:extLst>
          </p:cNvPr>
          <p:cNvSpPr/>
          <p:nvPr/>
        </p:nvSpPr>
        <p:spPr>
          <a:xfrm>
            <a:off x="1773382" y="4574417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 err="1"/>
              <a:t>Barometric</a:t>
            </a:r>
            <a:r>
              <a:rPr lang="it-IT" dirty="0"/>
              <a:t> </a:t>
            </a:r>
            <a:r>
              <a:rPr lang="it-IT" dirty="0" err="1"/>
              <a:t>coefficient</a:t>
            </a:r>
            <a:r>
              <a:rPr lang="it-IT" dirty="0"/>
              <a:t> = -0.001878 +/- 0.000006</a:t>
            </a:r>
          </a:p>
        </p:txBody>
      </p:sp>
    </p:spTree>
    <p:extLst>
      <p:ext uri="{BB962C8B-B14F-4D97-AF65-F5344CB8AC3E}">
        <p14:creationId xmlns:p14="http://schemas.microsoft.com/office/powerpoint/2010/main" val="27314721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911</TotalTime>
  <Words>267</Words>
  <Application>Microsoft Office PowerPoint</Application>
  <PresentationFormat>Widescreen</PresentationFormat>
  <Paragraphs>26</Paragraphs>
  <Slides>12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Tema di Office</vt:lpstr>
      <vt:lpstr>Acrobat Document</vt:lpstr>
      <vt:lpstr>AxMath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Pola03 dentro l’edificio</vt:lpstr>
      <vt:lpstr>Pola03 fuori dall’edificio</vt:lpstr>
      <vt:lpstr>Rate Pola02 lungo periodo</vt:lpstr>
      <vt:lpstr>Presentazione standard di PowerPoint</vt:lpstr>
      <vt:lpstr>Rate Pola03 lungo periodo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Flavio Cacciari</dc:creator>
  <cp:lastModifiedBy>Flavio Cacciari</cp:lastModifiedBy>
  <cp:revision>28</cp:revision>
  <dcterms:created xsi:type="dcterms:W3CDTF">2019-02-07T15:29:35Z</dcterms:created>
  <dcterms:modified xsi:type="dcterms:W3CDTF">2019-02-22T17:33:44Z</dcterms:modified>
</cp:coreProperties>
</file>