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0" r:id="rId8"/>
    <p:sldId id="262" r:id="rId9"/>
    <p:sldId id="269" r:id="rId10"/>
    <p:sldId id="270" r:id="rId11"/>
    <p:sldId id="263" r:id="rId12"/>
    <p:sldId id="264" r:id="rId13"/>
    <p:sldId id="265" r:id="rId14"/>
    <p:sldId id="266" r:id="rId15"/>
    <p:sldId id="268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54D1D8E-E63C-48DD-AAD1-A4735D9A3AE1}">
          <p14:sldIdLst>
            <p14:sldId id="256"/>
            <p14:sldId id="267"/>
            <p14:sldId id="257"/>
            <p14:sldId id="258"/>
            <p14:sldId id="259"/>
            <p14:sldId id="261"/>
            <p14:sldId id="260"/>
            <p14:sldId id="262"/>
            <p14:sldId id="269"/>
            <p14:sldId id="270"/>
            <p14:sldId id="263"/>
            <p14:sldId id="264"/>
            <p14:sldId id="265"/>
            <p14:sldId id="266"/>
            <p14:sldId id="268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A9F79-1E1E-4B62-8AF4-D2EA2529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9D7400-81AE-4265-BD55-DC27DA1C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09E950-F6CF-4A22-B158-9806E28D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37127C-EE43-4407-80AE-6ABC86C6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B61C9-08D3-43A4-9F72-8EDD8EED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69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EB61F-76C6-4544-B31F-152CD8A1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689A10-06F1-4B8C-BD7C-65FA50C02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12F8D-F320-4DD8-841F-96AA1EE8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2C6ADE-307D-49B9-89EA-A5F6630F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4A374E-DC4C-4495-A557-879A68E6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3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F420E0-C104-4605-BACE-8BEB16E9B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BD8F0A4-BDBE-4416-98B6-1A8AF10C1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AD41D9-684F-460C-9C2A-00C1A9E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1CC99-687B-48AF-B1B3-CB128556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5D5596-544A-43F2-978E-85A42F11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87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73F8B4-CAA7-4343-A39A-FBDC577D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581E7D-4E66-40D1-898A-CF0E3C67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5891EF-EF7E-46F4-B9DB-0710E6F3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28F002-B923-4A19-A2BF-23895DA0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AC8124-D53F-47DF-9C15-9B9F2131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60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A26EA3-CFCD-4890-AAA3-6E1A9A5F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C1ED2E-BCE0-449F-BBEC-292069C08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59441B-6288-4FCA-8680-AE7AF15E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93EAC2-8637-4755-A88C-C942FAF0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12F2EC-AFF6-4105-BC30-9C3461AA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4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F6EF2-0C7C-49A8-9FC6-B2680618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417810-137A-4532-B335-246410DD2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BBC0CD-06C2-4C53-BE02-6616A9362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45AB52-3DE1-4748-8857-B637B1EC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0400EB-E1A6-41C9-8D7A-FDB8BC30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32473E-75A0-46E3-BB41-B2B46D61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2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5FEA2E-8467-41EC-8AC2-D9B01354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960CD1-0613-4828-A528-7310E7F7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B41F9E-BA5C-4A0B-A3F0-70ED629B7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210D357-2EE3-491E-8304-87F334B10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7DECD8-9E50-4C3F-A597-5AAE4D5CB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5BE84A-AAB6-4EB3-A792-A3D878AB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FC8E41-8A90-40D3-8152-D6BEF546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73B676-2CCE-472F-8E72-8952295E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21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EC9F10-97A5-4F0B-90AD-85B22D1C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BE94C2-2016-47EB-ADD2-174DC85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C61A5E-FD01-45EB-8853-628A0D42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760855-FAAC-4DF8-A693-AF768E42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7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1D4F18-6CFB-4641-BA3D-41AFE6A7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59A88A-AA43-48E7-B7DB-82A7C2A1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D4FC74-B506-4DBD-8D94-246C9EF8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05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CA211-59E1-45FF-BB2C-D667CE6F7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C6A3F7-3C5C-4E97-A5D5-66C4707D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3FF44F-FADE-448B-977D-936C1D2D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3B3CBB-2E91-4DD5-BF64-AA0FF254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AE58E3-8AFC-4BBF-8B19-1CE5D462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AEF7C6-1C63-4AB0-96F1-ACF4CE2C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2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8850B2-3CFE-489F-8280-AF774179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972E10-4EC3-4F17-ABEF-8DFEB6F02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A5FC2C-2B70-44F6-A074-F7FEDB04A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8D045A-2CAB-4E1B-A2E5-6151D3A09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0EFCBA-BD87-41F2-85A9-1CA5271B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6A3986-28F3-4A69-B7A5-F57CC5DE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63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52CFB3-6411-4C92-8037-B16E8A10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D95BA3-5637-4AE9-843B-48BF954B5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F25A07-FC74-4740-B3CE-7C4ACC687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D7A7B-A6E8-4DD0-BA17-C768BD302280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FEC13-FA18-4415-97F2-2475E1990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AAD526-758C-4B02-A8B7-20084A412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5D3C-55D4-4199-A4B9-EF4ACFCE3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69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B4473-26EC-40BA-ADD7-833A3F9D4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4556"/>
            <a:ext cx="9144000" cy="962577"/>
          </a:xfrm>
        </p:spPr>
        <p:txBody>
          <a:bodyPr/>
          <a:lstStyle/>
          <a:p>
            <a:r>
              <a:rPr lang="it-IT" dirty="0"/>
              <a:t>Schema </a:t>
            </a:r>
            <a:r>
              <a:rPr lang="it-IT" dirty="0" err="1"/>
              <a:t>SiPM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7D82DA-72EF-4AB0-BC82-F2D618E9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7" y="1187862"/>
            <a:ext cx="8779383" cy="65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B8A82-4387-4270-A8D4-D5C3B04E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</a:t>
            </a:r>
            <a:r>
              <a:rPr lang="it-IT" dirty="0" err="1"/>
              <a:t>fit</a:t>
            </a:r>
            <a:r>
              <a:rPr lang="it-IT" dirty="0"/>
              <a:t> delle correzioni con </a:t>
            </a:r>
            <a:r>
              <a:rPr lang="it-IT" dirty="0" err="1"/>
              <a:t>rateDir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B184D0-D7AE-437E-AA0C-29BCD34EEBC0}"/>
              </a:ext>
            </a:extLst>
          </p:cNvPr>
          <p:cNvSpPr/>
          <p:nvPr/>
        </p:nvSpPr>
        <p:spPr>
          <a:xfrm>
            <a:off x="838200" y="18567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Correzioni </a:t>
            </a:r>
            <a:r>
              <a:rPr lang="it-IT" dirty="0" err="1"/>
              <a:t>ratedir</a:t>
            </a:r>
            <a:r>
              <a:rPr lang="it-IT" dirty="0"/>
              <a:t> pola02</a:t>
            </a:r>
          </a:p>
          <a:p>
            <a:r>
              <a:rPr lang="it-IT" dirty="0"/>
              <a:t>p0                        =      1.05   +/-   0.03</a:t>
            </a:r>
          </a:p>
          <a:p>
            <a:r>
              <a:rPr lang="it-IT" dirty="0"/>
              <a:t>p0                        =      1.060   +/-   0.008</a:t>
            </a:r>
          </a:p>
          <a:p>
            <a:r>
              <a:rPr lang="it-IT" dirty="0"/>
              <a:t>p0                        =      1.16   +/-   0.03</a:t>
            </a:r>
          </a:p>
          <a:p>
            <a:r>
              <a:rPr lang="it-IT" dirty="0"/>
              <a:t>p0                        =     0.936   +/-   0.009</a:t>
            </a:r>
          </a:p>
          <a:p>
            <a:r>
              <a:rPr lang="it-IT" dirty="0"/>
              <a:t>p0                        =     0.990   +/-   0.002</a:t>
            </a:r>
          </a:p>
          <a:p>
            <a:r>
              <a:rPr lang="it-IT" dirty="0"/>
              <a:t>p0                        =      1.11   +/-   0.01</a:t>
            </a:r>
          </a:p>
          <a:p>
            <a:r>
              <a:rPr lang="it-IT" dirty="0"/>
              <a:t>p0                        =     0.92   +/-   0.02</a:t>
            </a:r>
          </a:p>
          <a:p>
            <a:r>
              <a:rPr lang="it-IT" dirty="0"/>
              <a:t>p0                        =     0.930   +/-   0.007</a:t>
            </a:r>
          </a:p>
          <a:p>
            <a:r>
              <a:rPr lang="it-IT" dirty="0"/>
              <a:t>p0                        =      1.05   +/-   0.03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A3F947-4E29-4737-8F22-A49E844C4F91}"/>
              </a:ext>
            </a:extLst>
          </p:cNvPr>
          <p:cNvSpPr/>
          <p:nvPr/>
        </p:nvSpPr>
        <p:spPr>
          <a:xfrm>
            <a:off x="5708374" y="18567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Correzioni </a:t>
            </a:r>
            <a:r>
              <a:rPr lang="it-IT" dirty="0" err="1"/>
              <a:t>rateddir</a:t>
            </a:r>
            <a:r>
              <a:rPr lang="it-IT" dirty="0"/>
              <a:t> pola03</a:t>
            </a:r>
          </a:p>
          <a:p>
            <a:r>
              <a:rPr lang="it-IT" dirty="0"/>
              <a:t>p0                        =      1.07   +/-   0.03</a:t>
            </a:r>
          </a:p>
          <a:p>
            <a:r>
              <a:rPr lang="it-IT" dirty="0"/>
              <a:t>p0                        =      1.04   +/-   0.01  </a:t>
            </a:r>
          </a:p>
          <a:p>
            <a:r>
              <a:rPr lang="it-IT" dirty="0"/>
              <a:t>p0                        =      1.05   +/-   0.03</a:t>
            </a:r>
          </a:p>
          <a:p>
            <a:r>
              <a:rPr lang="it-IT" dirty="0"/>
              <a:t>p0                        =     0.90   +/-   0.01</a:t>
            </a:r>
          </a:p>
          <a:p>
            <a:r>
              <a:rPr lang="it-IT" dirty="0"/>
              <a:t>p0                        =     0.969   +/-   0.002</a:t>
            </a:r>
          </a:p>
          <a:p>
            <a:r>
              <a:rPr lang="it-IT" dirty="0"/>
              <a:t>p0                        =      1.28   +/-   0.01</a:t>
            </a:r>
          </a:p>
          <a:p>
            <a:r>
              <a:rPr lang="it-IT" dirty="0"/>
              <a:t>p0                        =     0.98   +/-   0.03</a:t>
            </a:r>
          </a:p>
          <a:p>
            <a:r>
              <a:rPr lang="it-IT" dirty="0"/>
              <a:t>p0                        =      1.032   +/-   0.009</a:t>
            </a:r>
          </a:p>
          <a:p>
            <a:r>
              <a:rPr lang="it-IT" dirty="0"/>
              <a:t>p0                        =      2.59   +/-   0.06</a:t>
            </a:r>
          </a:p>
        </p:txBody>
      </p:sp>
    </p:spTree>
    <p:extLst>
      <p:ext uri="{BB962C8B-B14F-4D97-AF65-F5344CB8AC3E}">
        <p14:creationId xmlns:p14="http://schemas.microsoft.com/office/powerpoint/2010/main" val="42635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A51628-38F1-4087-BA68-1B858DB6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426700" cy="260350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Grafici </a:t>
            </a:r>
            <a:r>
              <a:rPr lang="it-IT" sz="2000" dirty="0" err="1"/>
              <a:t>ratepair</a:t>
            </a:r>
            <a:r>
              <a:rPr lang="it-IT" sz="2000" dirty="0"/>
              <a:t> di pola02 sul lungo periodo corretti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857057E-266B-4499-9033-95EBEB09D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42647"/>
              </p:ext>
            </p:extLst>
          </p:nvPr>
        </p:nvGraphicFramePr>
        <p:xfrm>
          <a:off x="0" y="219076"/>
          <a:ext cx="5555592" cy="330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9076"/>
                        <a:ext cx="5555592" cy="3302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3D14CE9-44EF-4ED1-8B5E-71462C7E10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92891"/>
              </p:ext>
            </p:extLst>
          </p:nvPr>
        </p:nvGraphicFramePr>
        <p:xfrm>
          <a:off x="-1" y="3556000"/>
          <a:ext cx="5555592" cy="330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3556000"/>
                        <a:ext cx="5555592" cy="3302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00189EE-2D84-430B-8570-34B2BFF40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3585"/>
              </p:ext>
            </p:extLst>
          </p:nvPr>
        </p:nvGraphicFramePr>
        <p:xfrm>
          <a:off x="6422735" y="3429000"/>
          <a:ext cx="5769265" cy="34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2735" y="3429000"/>
                        <a:ext cx="5769265" cy="342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1ECC1D-E4D9-487F-84AA-CE4E18F36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09616"/>
              </p:ext>
            </p:extLst>
          </p:nvPr>
        </p:nvGraphicFramePr>
        <p:xfrm>
          <a:off x="6422735" y="219075"/>
          <a:ext cx="5769265" cy="34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crobat Document" r:id="rId9" imgW="5400384" imgH="3209638" progId="AcroExch.Document.DC">
                  <p:embed/>
                </p:oleObj>
              </mc:Choice>
              <mc:Fallback>
                <p:oleObj name="Acrobat Document" r:id="rId9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2735" y="219075"/>
                        <a:ext cx="5769265" cy="342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5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A65347E-AB23-4A88-ADB7-92B07769A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212150"/>
              </p:ext>
            </p:extLst>
          </p:nvPr>
        </p:nvGraphicFramePr>
        <p:xfrm>
          <a:off x="0" y="0"/>
          <a:ext cx="5769265" cy="342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769265" cy="3428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1460D2D-B1AD-4500-A24F-40CEE2CA5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83313"/>
              </p:ext>
            </p:extLst>
          </p:nvPr>
        </p:nvGraphicFramePr>
        <p:xfrm>
          <a:off x="6422733" y="0"/>
          <a:ext cx="57692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2733" y="0"/>
                        <a:ext cx="57692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680EE30-EC5F-4AEC-92A7-C529C7E6E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6620"/>
              </p:ext>
            </p:extLst>
          </p:nvPr>
        </p:nvGraphicFramePr>
        <p:xfrm>
          <a:off x="6422730" y="3428999"/>
          <a:ext cx="5769269" cy="342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2730" y="3428999"/>
                        <a:ext cx="5769269" cy="3429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022177-2F9F-4896-B4F1-89C9C0ACC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698336"/>
              </p:ext>
            </p:extLst>
          </p:nvPr>
        </p:nvGraphicFramePr>
        <p:xfrm>
          <a:off x="0" y="3429001"/>
          <a:ext cx="57692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Acrobat Document" r:id="rId9" imgW="5400384" imgH="3209638" progId="AcroExch.Document.DC">
                  <p:embed/>
                </p:oleObj>
              </mc:Choice>
              <mc:Fallback>
                <p:oleObj name="Acrobat Document" r:id="rId9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3429001"/>
                        <a:ext cx="57692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95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E0D4EEB-5ECF-4888-8386-EF62F51BD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93713"/>
              </p:ext>
            </p:extLst>
          </p:nvPr>
        </p:nvGraphicFramePr>
        <p:xfrm>
          <a:off x="0" y="0"/>
          <a:ext cx="5741640" cy="341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741640" cy="341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EBB11D7-5B10-43C8-94E6-038C85766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51688"/>
              </p:ext>
            </p:extLst>
          </p:nvPr>
        </p:nvGraphicFramePr>
        <p:xfrm>
          <a:off x="6450361" y="16420"/>
          <a:ext cx="5741641" cy="341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0361" y="16420"/>
                        <a:ext cx="5741641" cy="341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150A96C-4AB6-4D8E-97F6-A260C5C17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26852"/>
              </p:ext>
            </p:extLst>
          </p:nvPr>
        </p:nvGraphicFramePr>
        <p:xfrm>
          <a:off x="0" y="3445422"/>
          <a:ext cx="5741640" cy="341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445422"/>
                        <a:ext cx="5741640" cy="341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60642E7-D579-42D7-ABE9-05A588EB8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196067"/>
              </p:ext>
            </p:extLst>
          </p:nvPr>
        </p:nvGraphicFramePr>
        <p:xfrm>
          <a:off x="6450361" y="3429001"/>
          <a:ext cx="5741641" cy="341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Acrobat Document" r:id="rId9" imgW="5400384" imgH="3209638" progId="AcroExch.Document.DC">
                  <p:embed/>
                </p:oleObj>
              </mc:Choice>
              <mc:Fallback>
                <p:oleObj name="Acrobat Document" r:id="rId9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0361" y="3429001"/>
                        <a:ext cx="5741641" cy="341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6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782E924-AC17-4EDD-BB60-0C6B2F052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06824"/>
              </p:ext>
            </p:extLst>
          </p:nvPr>
        </p:nvGraphicFramePr>
        <p:xfrm>
          <a:off x="0" y="0"/>
          <a:ext cx="57692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7692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C57A88C9-A553-4BE5-A379-6138C0199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95485"/>
              </p:ext>
            </p:extLst>
          </p:nvPr>
        </p:nvGraphicFramePr>
        <p:xfrm>
          <a:off x="0" y="3449223"/>
          <a:ext cx="5579165" cy="33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449223"/>
                        <a:ext cx="5579165" cy="33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C979BFA-86ED-4E7E-9DC5-3BD41FF3E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685611"/>
              </p:ext>
            </p:extLst>
          </p:nvPr>
        </p:nvGraphicFramePr>
        <p:xfrm>
          <a:off x="5910471" y="1332189"/>
          <a:ext cx="6281530" cy="373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0471" y="1332189"/>
                        <a:ext cx="6281530" cy="3733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61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F75B1-DB94-462A-9926-86BC9991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Pola03 dentro l’edificio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8EB060E-00AD-487A-9C0F-04EA35B28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08214"/>
              </p:ext>
            </p:extLst>
          </p:nvPr>
        </p:nvGraphicFramePr>
        <p:xfrm>
          <a:off x="5989457" y="1771605"/>
          <a:ext cx="6095999" cy="362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9457" y="1771605"/>
                        <a:ext cx="6095999" cy="362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F703D29-58DF-4CDD-83A4-A257C0CB9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02676"/>
              </p:ext>
            </p:extLst>
          </p:nvPr>
        </p:nvGraphicFramePr>
        <p:xfrm>
          <a:off x="0" y="1771605"/>
          <a:ext cx="6096000" cy="362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771605"/>
                        <a:ext cx="6096000" cy="362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27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7EECB-725A-4152-AA76-71ED02E1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Pola03 fuori dall’edificio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B6F0FC1-E25E-49BC-938F-4B77E9CD4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47088"/>
              </p:ext>
            </p:extLst>
          </p:nvPr>
        </p:nvGraphicFramePr>
        <p:xfrm>
          <a:off x="0" y="1824037"/>
          <a:ext cx="6096002" cy="362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24037"/>
                        <a:ext cx="6096002" cy="362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5F84F45-F940-4318-AA56-22359F095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32870"/>
              </p:ext>
            </p:extLst>
          </p:nvPr>
        </p:nvGraphicFramePr>
        <p:xfrm>
          <a:off x="6096001" y="1824037"/>
          <a:ext cx="6096002" cy="362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1" y="1824037"/>
                        <a:ext cx="6096002" cy="362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40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797B7-535F-431A-9517-2E02EE09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Schema </a:t>
            </a:r>
            <a:r>
              <a:rPr lang="it-IT" dirty="0" err="1"/>
              <a:t>ratepair</a:t>
            </a:r>
            <a:r>
              <a:rPr lang="it-IT" dirty="0"/>
              <a:t> e </a:t>
            </a:r>
            <a:r>
              <a:rPr lang="it-IT" dirty="0" err="1"/>
              <a:t>ratedir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702FA8-0550-454A-A32A-A09B03EE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2452"/>
            <a:ext cx="7129670" cy="5347252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C3B1F3D6-5366-4D1D-816D-F6C1AAAA4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40725"/>
              </p:ext>
            </p:extLst>
          </p:nvPr>
        </p:nvGraphicFramePr>
        <p:xfrm>
          <a:off x="7000461" y="1325563"/>
          <a:ext cx="3521769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3939">
                  <a:extLst>
                    <a:ext uri="{9D8B030D-6E8A-4147-A177-3AD203B41FA5}">
                      <a16:colId xmlns:a16="http://schemas.microsoft.com/office/drawing/2014/main" val="181544010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697443627"/>
                    </a:ext>
                  </a:extLst>
                </a:gridCol>
                <a:gridCol w="914404">
                  <a:extLst>
                    <a:ext uri="{9D8B030D-6E8A-4147-A177-3AD203B41FA5}">
                      <a16:colId xmlns:a16="http://schemas.microsoft.com/office/drawing/2014/main" val="1090043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Direzione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RatePair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/>
                        <a:t>RateDir</a:t>
                      </a:r>
                      <a:endParaRPr lang="it-I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6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 3 o 2 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78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 1 o 0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4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 1 o 0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4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 2 o 3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0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 0 o 1 1 o 2 2 o 3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0, 5, 10, 15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82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6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0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8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1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9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5DB8D-9CC7-4EFA-A6CD-0CA0F984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733800" cy="787399"/>
          </a:xfrm>
        </p:spPr>
        <p:txBody>
          <a:bodyPr>
            <a:normAutofit/>
          </a:bodyPr>
          <a:lstStyle/>
          <a:p>
            <a:r>
              <a:rPr lang="it-IT" sz="2000" dirty="0"/>
              <a:t>Confronto dei 3 rivelatori al CERN</a:t>
            </a:r>
            <a:br>
              <a:rPr lang="it-IT" sz="2000" dirty="0"/>
            </a:br>
            <a:r>
              <a:rPr lang="it-IT" sz="2000" dirty="0"/>
              <a:t>dal 27/06/18 al 28/06/18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A66A651-74B9-4348-A105-BBEFDAB54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1531"/>
              </p:ext>
            </p:extLst>
          </p:nvPr>
        </p:nvGraphicFramePr>
        <p:xfrm>
          <a:off x="5930488" y="3254613"/>
          <a:ext cx="5727974" cy="340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0488" y="3254613"/>
                        <a:ext cx="5727974" cy="340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D3AB4B0-78A5-4329-B1DF-5D0A6F75F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81647"/>
              </p:ext>
            </p:extLst>
          </p:nvPr>
        </p:nvGraphicFramePr>
        <p:xfrm>
          <a:off x="5930488" y="24542"/>
          <a:ext cx="5727974" cy="340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0488" y="24542"/>
                        <a:ext cx="5727974" cy="340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E506D43-44DB-4B9A-BA13-7E21BAC06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14580"/>
              </p:ext>
            </p:extLst>
          </p:nvPr>
        </p:nvGraphicFramePr>
        <p:xfrm>
          <a:off x="0" y="1473250"/>
          <a:ext cx="5994261" cy="356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473250"/>
                        <a:ext cx="5994261" cy="3562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36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6656E5F-A64B-448C-9568-D53A53F4E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850730"/>
              </p:ext>
            </p:extLst>
          </p:nvPr>
        </p:nvGraphicFramePr>
        <p:xfrm>
          <a:off x="6356981" y="3429000"/>
          <a:ext cx="57692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6981" y="3429000"/>
                        <a:ext cx="57692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36D8B63-445E-434C-AB9D-759AB50ED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190236"/>
              </p:ext>
            </p:extLst>
          </p:nvPr>
        </p:nvGraphicFramePr>
        <p:xfrm>
          <a:off x="6369050" y="1"/>
          <a:ext cx="576926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9050" y="1"/>
                        <a:ext cx="5769267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1D0DDBB-1997-4DAD-BAB6-E6680CF26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92406"/>
              </p:ext>
            </p:extLst>
          </p:nvPr>
        </p:nvGraphicFramePr>
        <p:xfrm>
          <a:off x="0" y="0"/>
          <a:ext cx="5918200" cy="351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Acrobat Document" r:id="rId7" imgW="5400384" imgH="3209638" progId="AcroExch.Document.DC">
                  <p:embed/>
                </p:oleObj>
              </mc:Choice>
              <mc:Fallback>
                <p:oleObj name="Acrobat Document" r:id="rId7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918200" cy="3517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06D2B170-7EE1-411B-894D-339021F2FAFA}"/>
              </a:ext>
            </a:extLst>
          </p:cNvPr>
          <p:cNvSpPr/>
          <p:nvPr/>
        </p:nvSpPr>
        <p:spPr>
          <a:xfrm>
            <a:off x="466724" y="3642708"/>
            <a:ext cx="631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Pola-01 = -0.00213 +/- 0.00002</a:t>
            </a:r>
          </a:p>
          <a:p>
            <a:r>
              <a:rPr lang="it-IT" dirty="0"/>
              <a:t>Pola-02 = -0.00337 +/- 0.00001</a:t>
            </a:r>
          </a:p>
          <a:p>
            <a:r>
              <a:rPr lang="it-IT" dirty="0"/>
              <a:t>Pola-03 = -0.00323 +/- 0.00001</a:t>
            </a:r>
          </a:p>
        </p:txBody>
      </p:sp>
    </p:spTree>
    <p:extLst>
      <p:ext uri="{BB962C8B-B14F-4D97-AF65-F5344CB8AC3E}">
        <p14:creationId xmlns:p14="http://schemas.microsoft.com/office/powerpoint/2010/main" val="138255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3D8BE-452B-4268-97F4-B824CF35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pola02/01 e pola03/01 con </a:t>
            </a:r>
            <a:r>
              <a:rPr lang="it-IT" dirty="0" err="1"/>
              <a:t>RatePair</a:t>
            </a: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38319BE-61E3-48F6-82F9-7FF42FBAC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4504"/>
              </p:ext>
            </p:extLst>
          </p:nvPr>
        </p:nvGraphicFramePr>
        <p:xfrm>
          <a:off x="0" y="1732585"/>
          <a:ext cx="6479742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32585"/>
                        <a:ext cx="6479742" cy="385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E49EAEE-83B1-43EF-B0F4-00463BDE90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58167"/>
              </p:ext>
            </p:extLst>
          </p:nvPr>
        </p:nvGraphicFramePr>
        <p:xfrm>
          <a:off x="5837978" y="1807307"/>
          <a:ext cx="6354022" cy="37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7978" y="1807307"/>
                        <a:ext cx="6354022" cy="3776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94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87580D-7A43-438E-B933-6E0AC09C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dei </a:t>
            </a:r>
            <a:r>
              <a:rPr lang="it-IT" dirty="0" err="1"/>
              <a:t>fit</a:t>
            </a:r>
            <a:r>
              <a:rPr lang="it-IT" dirty="0"/>
              <a:t> delle correzioni con i </a:t>
            </a:r>
            <a:r>
              <a:rPr lang="it-IT" dirty="0" err="1"/>
              <a:t>Pair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92E75B7-7E60-4CA6-9493-8C4D5DFDE3F4}"/>
              </a:ext>
            </a:extLst>
          </p:cNvPr>
          <p:cNvSpPr/>
          <p:nvPr/>
        </p:nvSpPr>
        <p:spPr>
          <a:xfrm>
            <a:off x="838200" y="1328341"/>
            <a:ext cx="388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RatePair</a:t>
            </a:r>
            <a:r>
              <a:rPr lang="it-IT" dirty="0"/>
              <a:t> </a:t>
            </a:r>
            <a:r>
              <a:rPr lang="it-IT" dirty="0" err="1"/>
              <a:t>Fit</a:t>
            </a:r>
            <a:r>
              <a:rPr lang="it-IT" dirty="0"/>
              <a:t> Pola02/01</a:t>
            </a:r>
          </a:p>
          <a:p>
            <a:r>
              <a:rPr lang="it-IT" dirty="0"/>
              <a:t>p0                        =     0.991   +/-   0.004</a:t>
            </a:r>
          </a:p>
          <a:p>
            <a:r>
              <a:rPr lang="it-IT" dirty="0"/>
              <a:t>p0                        =     0.92   +/-   0.03    </a:t>
            </a:r>
          </a:p>
          <a:p>
            <a:r>
              <a:rPr lang="it-IT" dirty="0"/>
              <a:t>p0                        =     0.93   +/-   0.01 </a:t>
            </a:r>
          </a:p>
          <a:p>
            <a:r>
              <a:rPr lang="it-IT" dirty="0"/>
              <a:t>p0                        =     0.95   +/-   0.01</a:t>
            </a:r>
          </a:p>
          <a:p>
            <a:r>
              <a:rPr lang="it-IT" dirty="0"/>
              <a:t>p0                        =      1.17   +/-   0.03</a:t>
            </a:r>
          </a:p>
          <a:p>
            <a:r>
              <a:rPr lang="it-IT" dirty="0"/>
              <a:t>p0                        =     0.988   +/-   0.004</a:t>
            </a:r>
          </a:p>
          <a:p>
            <a:r>
              <a:rPr lang="it-IT" dirty="0"/>
              <a:t>p0                        =      1.15   +/-   0.02   </a:t>
            </a:r>
          </a:p>
          <a:p>
            <a:r>
              <a:rPr lang="it-IT" dirty="0"/>
              <a:t>p0                        =      1.06  +/-   0.01    </a:t>
            </a:r>
          </a:p>
          <a:p>
            <a:r>
              <a:rPr lang="it-IT" dirty="0"/>
              <a:t>p0                        =      1.05   +/-   0.01   </a:t>
            </a:r>
          </a:p>
          <a:p>
            <a:r>
              <a:rPr lang="it-IT" dirty="0"/>
              <a:t>p0                        =     0.92   +/-   0.01</a:t>
            </a:r>
          </a:p>
          <a:p>
            <a:r>
              <a:rPr lang="it-IT" dirty="0"/>
              <a:t>p0                        =     0.985   +/-   0.004</a:t>
            </a:r>
          </a:p>
          <a:p>
            <a:r>
              <a:rPr lang="it-IT" dirty="0"/>
              <a:t>p0                        =      1.06   +/-   0.03</a:t>
            </a:r>
          </a:p>
          <a:p>
            <a:r>
              <a:rPr lang="it-IT" dirty="0"/>
              <a:t>p0                        =      1.09   +/-   0.02  </a:t>
            </a:r>
          </a:p>
          <a:p>
            <a:r>
              <a:rPr lang="it-IT" dirty="0"/>
              <a:t>p0                        =     0.93   +/-   0.01 </a:t>
            </a:r>
          </a:p>
          <a:p>
            <a:r>
              <a:rPr lang="it-IT" dirty="0"/>
              <a:t>p0                        =      1.05   +/-   0.03   </a:t>
            </a:r>
          </a:p>
          <a:p>
            <a:r>
              <a:rPr lang="it-IT" dirty="0"/>
              <a:t>p0                        =     0.997   +/-   0.004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7503D4-9D59-4614-8707-94CFC6043A58}"/>
              </a:ext>
            </a:extLst>
          </p:cNvPr>
          <p:cNvSpPr/>
          <p:nvPr/>
        </p:nvSpPr>
        <p:spPr>
          <a:xfrm>
            <a:off x="6096000" y="1328341"/>
            <a:ext cx="4305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RatePair</a:t>
            </a:r>
            <a:r>
              <a:rPr lang="it-IT" dirty="0"/>
              <a:t> </a:t>
            </a:r>
            <a:r>
              <a:rPr lang="it-IT" dirty="0" err="1"/>
              <a:t>Fit</a:t>
            </a:r>
            <a:r>
              <a:rPr lang="it-IT" dirty="0"/>
              <a:t> Pola03/01</a:t>
            </a:r>
          </a:p>
          <a:p>
            <a:r>
              <a:rPr lang="it-IT" dirty="0"/>
              <a:t>p0                        =     0.959   +/-   0.005  </a:t>
            </a:r>
          </a:p>
          <a:p>
            <a:r>
              <a:rPr lang="it-IT" dirty="0"/>
              <a:t>p0                        =     0.98   +/-   0.04   </a:t>
            </a:r>
          </a:p>
          <a:p>
            <a:r>
              <a:rPr lang="it-IT" dirty="0"/>
              <a:t>p0                        =      1.12   +/-   0.01  </a:t>
            </a:r>
          </a:p>
          <a:p>
            <a:r>
              <a:rPr lang="it-IT" dirty="0"/>
              <a:t>p0                        =     0.90   +/-   0.01    </a:t>
            </a:r>
          </a:p>
          <a:p>
            <a:r>
              <a:rPr lang="it-IT" dirty="0"/>
              <a:t>p0                        =      1.05   +/-   0.03  </a:t>
            </a:r>
          </a:p>
          <a:p>
            <a:r>
              <a:rPr lang="it-IT" dirty="0"/>
              <a:t>p0                        =     0.959   +/-   0.005  </a:t>
            </a:r>
          </a:p>
          <a:p>
            <a:r>
              <a:rPr lang="it-IT" dirty="0"/>
              <a:t>p0                        =      1.44   +/-   0.02   </a:t>
            </a:r>
          </a:p>
          <a:p>
            <a:r>
              <a:rPr lang="it-IT" dirty="0"/>
              <a:t>p0                        =      1.02   +/-   0.01   </a:t>
            </a:r>
          </a:p>
          <a:p>
            <a:r>
              <a:rPr lang="it-IT" dirty="0"/>
              <a:t>p0                        =      1.06   +/-   0.01   </a:t>
            </a:r>
          </a:p>
          <a:p>
            <a:r>
              <a:rPr lang="it-IT" dirty="0"/>
              <a:t>p0                        =     0.89   +/-   0.01   </a:t>
            </a:r>
          </a:p>
          <a:p>
            <a:r>
              <a:rPr lang="it-IT" dirty="0"/>
              <a:t>p0                        =      1.017   +/-   0.005  </a:t>
            </a:r>
          </a:p>
          <a:p>
            <a:r>
              <a:rPr lang="it-IT" dirty="0"/>
              <a:t>p0                        =      1.07   +/-   0.04  </a:t>
            </a:r>
          </a:p>
          <a:p>
            <a:r>
              <a:rPr lang="it-IT" dirty="0"/>
              <a:t>p0                        =      1.12   +/-   0.02   </a:t>
            </a:r>
          </a:p>
          <a:p>
            <a:r>
              <a:rPr lang="it-IT" dirty="0"/>
              <a:t>p0                        =     0.94   +/-   0.01   </a:t>
            </a:r>
          </a:p>
          <a:p>
            <a:r>
              <a:rPr lang="it-IT" dirty="0"/>
              <a:t>p0                        =      2.59   +/-   0.06   </a:t>
            </a:r>
          </a:p>
          <a:p>
            <a:r>
              <a:rPr lang="it-IT" dirty="0"/>
              <a:t>p0                        =     0.9621   +/-   0.005</a:t>
            </a:r>
          </a:p>
        </p:txBody>
      </p:sp>
    </p:spTree>
    <p:extLst>
      <p:ext uri="{BB962C8B-B14F-4D97-AF65-F5344CB8AC3E}">
        <p14:creationId xmlns:p14="http://schemas.microsoft.com/office/powerpoint/2010/main" val="163533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909D4-CC64-4FBA-8222-AE6682F0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65125"/>
            <a:ext cx="10731500" cy="1325563"/>
          </a:xfrm>
        </p:spPr>
        <p:txBody>
          <a:bodyPr/>
          <a:lstStyle/>
          <a:p>
            <a:r>
              <a:rPr lang="it-IT" dirty="0"/>
              <a:t>Correzioni per pola02/01 e pola03/01 con RatePair4c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D204DA3-8E6C-4A08-AFB9-782E8DA9F2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88486"/>
              </p:ext>
            </p:extLst>
          </p:nvPr>
        </p:nvGraphicFramePr>
        <p:xfrm>
          <a:off x="0" y="1955170"/>
          <a:ext cx="6203950" cy="368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55170"/>
                        <a:ext cx="6203950" cy="368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53CB88E-996E-4B57-AEC7-CE49BCE32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29522"/>
              </p:ext>
            </p:extLst>
          </p:nvPr>
        </p:nvGraphicFramePr>
        <p:xfrm>
          <a:off x="5988050" y="1955169"/>
          <a:ext cx="6203950" cy="368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8050" y="1955169"/>
                        <a:ext cx="6203950" cy="368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68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C8D28-C445-4EB0-B226-D5A5C6EF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dei </a:t>
            </a:r>
            <a:r>
              <a:rPr lang="it-IT" dirty="0" err="1"/>
              <a:t>fit</a:t>
            </a:r>
            <a:r>
              <a:rPr lang="it-IT" dirty="0"/>
              <a:t> delle correzioni con i Pair4c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7FBFB5D-BBC0-4C50-9FE4-DC1E46A48041}"/>
              </a:ext>
            </a:extLst>
          </p:cNvPr>
          <p:cNvSpPr/>
          <p:nvPr/>
        </p:nvSpPr>
        <p:spPr>
          <a:xfrm>
            <a:off x="6096000" y="1398588"/>
            <a:ext cx="609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Dati </a:t>
            </a:r>
            <a:r>
              <a:rPr lang="it-IT" dirty="0" err="1"/>
              <a:t>Fit</a:t>
            </a:r>
            <a:r>
              <a:rPr lang="it-IT" dirty="0"/>
              <a:t> Pola03/01 Pair4c</a:t>
            </a:r>
          </a:p>
          <a:p>
            <a:r>
              <a:rPr lang="it-IT" dirty="0"/>
              <a:t>p0                        =      0.918   +/-   0.005 </a:t>
            </a:r>
          </a:p>
          <a:p>
            <a:r>
              <a:rPr lang="it-IT" dirty="0"/>
              <a:t>p0                        =     0.85   +/-   0.03   </a:t>
            </a:r>
          </a:p>
          <a:p>
            <a:r>
              <a:rPr lang="it-IT" dirty="0"/>
              <a:t>p0                        =     0.83   +/-   0.01  </a:t>
            </a:r>
          </a:p>
          <a:p>
            <a:r>
              <a:rPr lang="it-IT" dirty="0"/>
              <a:t>p0                        =     0.87  +/-   0.01     </a:t>
            </a:r>
          </a:p>
          <a:p>
            <a:r>
              <a:rPr lang="it-IT" dirty="0"/>
              <a:t>p0                        =      1.00   +/-   0.03    </a:t>
            </a:r>
          </a:p>
          <a:p>
            <a:r>
              <a:rPr lang="it-IT" dirty="0"/>
              <a:t>p0                        =     0.946   +/-   0.005  </a:t>
            </a:r>
          </a:p>
          <a:p>
            <a:r>
              <a:rPr lang="it-IT" dirty="0"/>
              <a:t>p0                        =       1.02   +/-   0.02   </a:t>
            </a:r>
          </a:p>
          <a:p>
            <a:r>
              <a:rPr lang="it-IT" dirty="0"/>
              <a:t>p0                        =     0.97   +/-   0.01   </a:t>
            </a:r>
          </a:p>
          <a:p>
            <a:r>
              <a:rPr lang="it-IT" dirty="0"/>
              <a:t>p0                        =     0.98   +/-   0.01    </a:t>
            </a:r>
          </a:p>
          <a:p>
            <a:r>
              <a:rPr lang="it-IT" dirty="0"/>
              <a:t>p0                        =     0.86   +/-   0.01   </a:t>
            </a:r>
          </a:p>
          <a:p>
            <a:r>
              <a:rPr lang="it-IT" dirty="0"/>
              <a:t>p0                        =     0.912   +/-   0.005  </a:t>
            </a:r>
          </a:p>
          <a:p>
            <a:r>
              <a:rPr lang="it-IT" dirty="0"/>
              <a:t>p0                        =      1.01   +/-   0.04 </a:t>
            </a:r>
          </a:p>
          <a:p>
            <a:r>
              <a:rPr lang="it-IT" dirty="0"/>
              <a:t>p0                        =      1.06   +/-   0.02   </a:t>
            </a:r>
          </a:p>
          <a:p>
            <a:r>
              <a:rPr lang="it-IT" dirty="0"/>
              <a:t>p0                        =     0.91   +/-   0.01   </a:t>
            </a:r>
          </a:p>
          <a:p>
            <a:r>
              <a:rPr lang="it-IT" dirty="0"/>
              <a:t>p0                        =     0.984  +/-   0.03   </a:t>
            </a:r>
          </a:p>
          <a:p>
            <a:r>
              <a:rPr lang="it-IT" dirty="0"/>
              <a:t>p0                        =     0.953   +/-   0.005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D6F421C-D1FF-43D3-B443-7BDA27904E8E}"/>
              </a:ext>
            </a:extLst>
          </p:cNvPr>
          <p:cNvSpPr/>
          <p:nvPr/>
        </p:nvSpPr>
        <p:spPr>
          <a:xfrm>
            <a:off x="838200" y="1398588"/>
            <a:ext cx="414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Dati </a:t>
            </a:r>
            <a:r>
              <a:rPr lang="it-IT" dirty="0" err="1"/>
              <a:t>Fit</a:t>
            </a:r>
            <a:r>
              <a:rPr lang="it-IT" dirty="0"/>
              <a:t> Pola02/01 Pair4c</a:t>
            </a:r>
          </a:p>
          <a:p>
            <a:r>
              <a:rPr lang="it-IT" dirty="0"/>
              <a:t>p0                        =     0.993   +/-   0.004</a:t>
            </a:r>
          </a:p>
          <a:p>
            <a:r>
              <a:rPr lang="it-IT" dirty="0"/>
              <a:t>p0                        =     0.98   +/-   0.02</a:t>
            </a:r>
          </a:p>
          <a:p>
            <a:r>
              <a:rPr lang="it-IT" dirty="0"/>
              <a:t>p0                        =     0.936   +/-   0.009</a:t>
            </a:r>
          </a:p>
          <a:p>
            <a:r>
              <a:rPr lang="it-IT" dirty="0"/>
              <a:t>p0                        =     0.95   +/-   0.01</a:t>
            </a:r>
          </a:p>
          <a:p>
            <a:r>
              <a:rPr lang="it-IT" dirty="0"/>
              <a:t>p0                        =      1.19   +/-   0.03</a:t>
            </a:r>
          </a:p>
          <a:p>
            <a:r>
              <a:rPr lang="it-IT" dirty="0"/>
              <a:t>p0                        =      1.030   +/-   0.004</a:t>
            </a:r>
          </a:p>
          <a:p>
            <a:r>
              <a:rPr lang="it-IT" dirty="0"/>
              <a:t>p0                        =      1.16   +/-   0.02    </a:t>
            </a:r>
          </a:p>
          <a:p>
            <a:r>
              <a:rPr lang="it-IT" dirty="0"/>
              <a:t>p0                        =      1.07   +/-   0.01</a:t>
            </a:r>
          </a:p>
          <a:p>
            <a:r>
              <a:rPr lang="it-IT" dirty="0"/>
              <a:t>p0                        =      1.06   +/-   0.01</a:t>
            </a:r>
          </a:p>
          <a:p>
            <a:r>
              <a:rPr lang="it-IT" dirty="0"/>
              <a:t>p0                        =      0.95   +/-   0.01</a:t>
            </a:r>
          </a:p>
          <a:p>
            <a:r>
              <a:rPr lang="it-IT" dirty="0"/>
              <a:t>p0                        =     0.998   +/-   0.005  </a:t>
            </a:r>
          </a:p>
          <a:p>
            <a:r>
              <a:rPr lang="it-IT" dirty="0"/>
              <a:t>p0                        =       1.06   +/-   0.03</a:t>
            </a:r>
          </a:p>
          <a:p>
            <a:r>
              <a:rPr lang="it-IT" dirty="0"/>
              <a:t>p0                        =      1.10   +/-   0.02   </a:t>
            </a:r>
          </a:p>
          <a:p>
            <a:r>
              <a:rPr lang="it-IT" dirty="0"/>
              <a:t>p0                        =     0.97   +/-   0.01</a:t>
            </a:r>
          </a:p>
          <a:p>
            <a:r>
              <a:rPr lang="it-IT" dirty="0"/>
              <a:t>p0                        =      1.04   +/-   0.03   </a:t>
            </a:r>
          </a:p>
          <a:p>
            <a:r>
              <a:rPr lang="it-IT" dirty="0"/>
              <a:t>p0                        =      1.010   +/-   0.004</a:t>
            </a:r>
          </a:p>
        </p:txBody>
      </p:sp>
    </p:spTree>
    <p:extLst>
      <p:ext uri="{BB962C8B-B14F-4D97-AF65-F5344CB8AC3E}">
        <p14:creationId xmlns:p14="http://schemas.microsoft.com/office/powerpoint/2010/main" val="326082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BE1F3-06E0-41AB-ADEA-D41B4329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033" y="298864"/>
            <a:ext cx="10515600" cy="1325563"/>
          </a:xfrm>
        </p:spPr>
        <p:txBody>
          <a:bodyPr/>
          <a:lstStyle/>
          <a:p>
            <a:r>
              <a:rPr lang="it-IT" dirty="0"/>
              <a:t>Dati pola02/01 e pola03/01 con </a:t>
            </a:r>
            <a:r>
              <a:rPr lang="it-IT" dirty="0" err="1"/>
              <a:t>rateDir</a:t>
            </a:r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7354801-F23C-436F-9120-31DA526DB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72741"/>
              </p:ext>
            </p:extLst>
          </p:nvPr>
        </p:nvGraphicFramePr>
        <p:xfrm>
          <a:off x="-22699" y="2008738"/>
          <a:ext cx="6118701" cy="36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3" imgW="5400384" imgH="3209638" progId="AcroExch.Document.DC">
                  <p:embed/>
                </p:oleObj>
              </mc:Choice>
              <mc:Fallback>
                <p:oleObj name="Acrobat Document" r:id="rId3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699" y="2008738"/>
                        <a:ext cx="6118701" cy="36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4B60F91-A125-42BF-9950-4B0B04755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31085"/>
              </p:ext>
            </p:extLst>
          </p:nvPr>
        </p:nvGraphicFramePr>
        <p:xfrm>
          <a:off x="6096001" y="2008738"/>
          <a:ext cx="6096000" cy="362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5" imgW="5400384" imgH="3209638" progId="AcroExch.Document.DC">
                  <p:embed/>
                </p:oleObj>
              </mc:Choice>
              <mc:Fallback>
                <p:oleObj name="Acrobat Document" r:id="rId5" imgW="5400384" imgH="320963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1" y="2008738"/>
                        <a:ext cx="6096000" cy="362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314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589</Words>
  <Application>Microsoft Office PowerPoint</Application>
  <PresentationFormat>Widescreen</PresentationFormat>
  <Paragraphs>133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Adobe Acrobat Document</vt:lpstr>
      <vt:lpstr>Schema SiPM</vt:lpstr>
      <vt:lpstr>Schema ratepair e ratedir</vt:lpstr>
      <vt:lpstr>Confronto dei 3 rivelatori al CERN dal 27/06/18 al 28/06/18</vt:lpstr>
      <vt:lpstr>Presentazione standard di PowerPoint</vt:lpstr>
      <vt:lpstr>Dati pola02/01 e pola03/01 con RatePair</vt:lpstr>
      <vt:lpstr>Dati dei fit delle correzioni con i Pair</vt:lpstr>
      <vt:lpstr>Correzioni per pola02/01 e pola03/01 con RatePair4c</vt:lpstr>
      <vt:lpstr>Dati dei fit delle correzioni con i Pair4c</vt:lpstr>
      <vt:lpstr>Dati pola02/01 e pola03/01 con rateDir</vt:lpstr>
      <vt:lpstr>Dati fit delle correzioni con rateDir</vt:lpstr>
      <vt:lpstr>Grafici ratepair di pola02 sul lungo periodo corretti</vt:lpstr>
      <vt:lpstr>Presentazione standard di PowerPoint</vt:lpstr>
      <vt:lpstr>Presentazione standard di PowerPoint</vt:lpstr>
      <vt:lpstr>Presentazione standard di PowerPoint</vt:lpstr>
      <vt:lpstr>Pola03 dentro l’edificio</vt:lpstr>
      <vt:lpstr>Pola03 fuori dall’edificio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Flavio Cacciari</dc:creator>
  <cp:lastModifiedBy>Flavio Cacciari</cp:lastModifiedBy>
  <cp:revision>11</cp:revision>
  <dcterms:created xsi:type="dcterms:W3CDTF">2019-02-07T15:29:35Z</dcterms:created>
  <dcterms:modified xsi:type="dcterms:W3CDTF">2019-02-07T17:58:52Z</dcterms:modified>
</cp:coreProperties>
</file>