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86" r:id="rId8"/>
    <p:sldId id="264" r:id="rId9"/>
    <p:sldId id="287" r:id="rId10"/>
    <p:sldId id="265" r:id="rId11"/>
    <p:sldId id="288" r:id="rId12"/>
    <p:sldId id="291" r:id="rId13"/>
    <p:sldId id="292" r:id="rId14"/>
    <p:sldId id="289" r:id="rId15"/>
    <p:sldId id="290" r:id="rId16"/>
    <p:sldId id="293" r:id="rId17"/>
    <p:sldId id="294" r:id="rId18"/>
    <p:sldId id="295" r:id="rId19"/>
    <p:sldId id="297" r:id="rId20"/>
    <p:sldId id="296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9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92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94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46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5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32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5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20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43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36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6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5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C28B5-D77C-4684-A2C7-3EBBD566A109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19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339752" y="216235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Search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 for </a:t>
            </a:r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anomalous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 EEE </a:t>
            </a:r>
          </a:p>
          <a:p>
            <a:r>
              <a:rPr lang="it-IT" sz="2400" dirty="0">
                <a:solidFill>
                  <a:schemeClr val="accent2"/>
                </a:solidFill>
                <a:latin typeface="Arial Black" pitchFamily="34" charset="0"/>
              </a:rPr>
              <a:t>m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ulti-</a:t>
            </a:r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telescope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events</a:t>
            </a:r>
            <a:endParaRPr lang="it-IT" sz="2400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endParaRPr lang="it-IT" sz="2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339752" y="1124176"/>
            <a:ext cx="648072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988840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smtClean="0">
                <a:solidFill>
                  <a:srgbClr val="C00000"/>
                </a:solidFill>
              </a:rPr>
              <a:t>F.Riggi</a:t>
            </a:r>
            <a:endParaRPr lang="it-IT" sz="2400" b="1" dirty="0" smtClean="0">
              <a:solidFill>
                <a:srgbClr val="C00000"/>
              </a:solidFill>
            </a:endParaRPr>
          </a:p>
          <a:p>
            <a:r>
              <a:rPr lang="it-IT" sz="2400" b="1" dirty="0">
                <a:solidFill>
                  <a:srgbClr val="C00000"/>
                </a:solidFill>
              </a:rPr>
              <a:t>i</a:t>
            </a:r>
            <a:r>
              <a:rPr lang="it-IT" sz="2400" b="1" dirty="0" smtClean="0">
                <a:solidFill>
                  <a:srgbClr val="C00000"/>
                </a:solidFill>
              </a:rPr>
              <a:t>n </a:t>
            </a:r>
            <a:r>
              <a:rPr lang="it-IT" sz="2400" b="1" dirty="0" err="1" smtClean="0">
                <a:solidFill>
                  <a:srgbClr val="C00000"/>
                </a:solidFill>
              </a:rPr>
              <a:t>collaboration</a:t>
            </a:r>
            <a:r>
              <a:rPr lang="it-IT" sz="2400" b="1" dirty="0" smtClean="0">
                <a:solidFill>
                  <a:srgbClr val="C00000"/>
                </a:solidFill>
              </a:rPr>
              <a:t> with</a:t>
            </a:r>
          </a:p>
          <a:p>
            <a:r>
              <a:rPr lang="it-IT" sz="2400" b="1" dirty="0" err="1" smtClean="0">
                <a:solidFill>
                  <a:srgbClr val="C00000"/>
                </a:solidFill>
              </a:rPr>
              <a:t>P.La</a:t>
            </a:r>
            <a:r>
              <a:rPr lang="it-IT" sz="2400" b="1" dirty="0" smtClean="0">
                <a:solidFill>
                  <a:srgbClr val="C00000"/>
                </a:solidFill>
              </a:rPr>
              <a:t> Rocca, </a:t>
            </a:r>
            <a:r>
              <a:rPr lang="it-IT" sz="2400" b="1" dirty="0" err="1" smtClean="0">
                <a:solidFill>
                  <a:srgbClr val="C00000"/>
                </a:solidFill>
              </a:rPr>
              <a:t>C.Pinto</a:t>
            </a:r>
            <a:r>
              <a:rPr lang="it-IT" sz="2400" b="1" dirty="0" smtClean="0">
                <a:solidFill>
                  <a:srgbClr val="C00000"/>
                </a:solidFill>
              </a:rPr>
              <a:t>, </a:t>
            </a:r>
            <a:r>
              <a:rPr lang="it-IT" sz="2400" b="1" dirty="0" err="1" smtClean="0">
                <a:solidFill>
                  <a:srgbClr val="C00000"/>
                </a:solidFill>
              </a:rPr>
              <a:t>F.Noferini</a:t>
            </a:r>
            <a:endParaRPr lang="it-IT" sz="2400" b="1" dirty="0">
              <a:solidFill>
                <a:srgbClr val="C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355976" y="5981934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EEE Meeting, </a:t>
            </a:r>
            <a:r>
              <a:rPr lang="it-IT" sz="2400" b="1" dirty="0" err="1" smtClean="0">
                <a:solidFill>
                  <a:srgbClr val="C00000"/>
                </a:solidFill>
              </a:rPr>
              <a:t>February</a:t>
            </a:r>
            <a:r>
              <a:rPr lang="it-IT" sz="2400" b="1" dirty="0" smtClean="0">
                <a:solidFill>
                  <a:srgbClr val="C00000"/>
                </a:solidFill>
              </a:rPr>
              <a:t> 14, 2019</a:t>
            </a:r>
            <a:endParaRPr lang="it-IT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2031229"/>
            <a:ext cx="7298643" cy="469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79512" y="102972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general,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k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elements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(for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given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N)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increases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with k, up to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limiting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value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k=N/2,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decreases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again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The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significance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of a N-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fold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coincidence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event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1029722"/>
            <a:ext cx="88346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mind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started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look to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recent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EEE data..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Computing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strategies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Process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reconstructed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data on a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-by-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basis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(.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dst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build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daily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spectra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coincidences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within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ms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Assumed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reasonable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1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check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coincidences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</a:t>
            </a:r>
            <a:r>
              <a:rPr lang="it-IT" b="1" dirty="0" smtClean="0">
                <a:solidFill>
                  <a:srgbClr val="002060"/>
                </a:solidFill>
                <a:cs typeface="Calibri"/>
              </a:rPr>
              <a:t> 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Consider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-by-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day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Minimum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bias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requirement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selection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-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Reliable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GPS information (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Nsatellites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&gt;3)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- At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least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reconstructed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track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Preliminary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analysis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months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 progress 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(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October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2018-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January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2019 data)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A first look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at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EEE data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5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102972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Distribution of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operating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over 4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months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taking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~ 30  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A first look </a:t>
            </a:r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at</a:t>
            </a:r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 EEE data</a:t>
            </a: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074" name="Picture 2" descr="C:\Users\Riggi\Documents\inprogress\Cosmici\EEE_multicoincidences\October2018_January2019_workingtelescop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71" y="1576538"/>
            <a:ext cx="6975429" cy="473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uvola 2"/>
          <p:cNvSpPr/>
          <p:nvPr/>
        </p:nvSpPr>
        <p:spPr>
          <a:xfrm>
            <a:off x="179512" y="2924944"/>
            <a:ext cx="3888432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94352" y="3250927"/>
            <a:ext cx="2948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bg1"/>
                </a:solidFill>
              </a:rPr>
              <a:t>Probably</a:t>
            </a:r>
            <a:r>
              <a:rPr lang="it-IT" b="1" dirty="0" smtClean="0">
                <a:solidFill>
                  <a:schemeClr val="bg1"/>
                </a:solidFill>
              </a:rPr>
              <a:t> due to incomplete processing of </a:t>
            </a:r>
            <a:r>
              <a:rPr lang="it-IT" b="1" dirty="0" err="1" smtClean="0">
                <a:solidFill>
                  <a:schemeClr val="bg1"/>
                </a:solidFill>
              </a:rPr>
              <a:t>all</a:t>
            </a:r>
            <a:r>
              <a:rPr lang="it-IT" b="1" dirty="0" smtClean="0">
                <a:solidFill>
                  <a:schemeClr val="bg1"/>
                </a:solidFill>
              </a:rPr>
              <a:t> .</a:t>
            </a:r>
            <a:r>
              <a:rPr lang="it-IT" b="1" dirty="0" err="1" smtClean="0">
                <a:solidFill>
                  <a:schemeClr val="bg1"/>
                </a:solidFill>
              </a:rPr>
              <a:t>dst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files</a:t>
            </a:r>
            <a:r>
              <a:rPr lang="it-IT" b="1" dirty="0" smtClean="0">
                <a:solidFill>
                  <a:schemeClr val="bg1"/>
                </a:solidFill>
              </a:rPr>
              <a:t> (in progress)</a:t>
            </a:r>
            <a:endParaRPr lang="it-IT" b="1" dirty="0">
              <a:solidFill>
                <a:schemeClr val="bg1"/>
              </a:solidFill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2974405" y="4365104"/>
            <a:ext cx="301451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102972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function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time 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A first look </a:t>
            </a:r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at</a:t>
            </a:r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 EEE data</a:t>
            </a: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4098" name="Picture 2" descr="C:\Users\Riggi\Documents\inprogress\Cosmici\EEE_multicoincidences\October2018_January2019_workingtelescopes_per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6832"/>
            <a:ext cx="6648451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102972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Distribution of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EEE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a time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interval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1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(1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taking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86400*1000  1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ms-bins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A first look </a:t>
            </a:r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at</a:t>
            </a:r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 EEE data</a:t>
            </a: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Riggi\Documents\inprogress\Cosmici\EEE_multicoincidences\Multicoincidences_one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2"/>
            <a:ext cx="7123330" cy="483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516216" y="3923184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Events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with up to 10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coincident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telescopes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observed</a:t>
            </a:r>
            <a:endParaRPr lang="it-IT" sz="1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4" name="Connettore 2 3"/>
          <p:cNvCxnSpPr/>
          <p:nvPr/>
        </p:nvCxnSpPr>
        <p:spPr>
          <a:xfrm flipH="1">
            <a:off x="6804248" y="5000402"/>
            <a:ext cx="720080" cy="948878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102972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months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taking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A first look </a:t>
            </a:r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at</a:t>
            </a:r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 EEE data</a:t>
            </a: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50" name="Picture 2" descr="C:\Users\Riggi\Documents\inprogress\Cosmici\EEE_multicoincidences\October2018_January2019_multicoincidenc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576" y="1397991"/>
            <a:ext cx="7970532" cy="541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6012160" y="3212976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Events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with up to 12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coincident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telescopes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observed</a:t>
            </a:r>
            <a:endParaRPr lang="it-IT" sz="1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9" name="Connettore 2 8"/>
          <p:cNvCxnSpPr/>
          <p:nvPr/>
        </p:nvCxnSpPr>
        <p:spPr>
          <a:xfrm flipH="1">
            <a:off x="6588224" y="4437112"/>
            <a:ext cx="216024" cy="1512168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102972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</a:t>
            </a: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assuming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single  rate of 40 Hz and a time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1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Estimate of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spurious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rates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122" name="Picture 2" descr="C:\Users\Riggi\Documents\inprogress\Cosmici\EEE_multicoincidences\Spurious_rate_40Hz_1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712" y="2132856"/>
            <a:ext cx="66484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102972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out of 30</a:t>
            </a: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(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same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data, in linear and log scale)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146" name="Picture 2" descr="C:\Users\Riggi\Documents\inprogress\Cosmici\EEE_multicoincidences\Number_combina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76" y="1772815"/>
            <a:ext cx="4294811" cy="291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Estimate of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spurious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rates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" name="Picture 3" descr="C:\Users\Riggi\Documents\inprogress\Cosmici\EEE_multicoincidences\Number_combinations_bi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862" y="1794470"/>
            <a:ext cx="4315634" cy="2930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901489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Rough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estimate: 10</a:t>
            </a:r>
            <a:r>
              <a:rPr lang="it-IT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-5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Hz for 12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higher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observed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robably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rate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lower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40 Hz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 (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35 Hz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would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make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difference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7170" name="Picture 2" descr="C:\Users\Riggi\Documents\inprogress\Cosmici\EEE_multicoincidences\Overall_spurious_rate_b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60848"/>
            <a:ext cx="66484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Estimate of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spurious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rates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 flipH="1">
            <a:off x="3059832" y="4318273"/>
            <a:ext cx="5256584" cy="18256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What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we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(un)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expect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……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50" name="Picture 2" descr="C:\Users\Riggi\Documents\inprogress\Cosmici\EEE_multicoincidences\October2018_January2019_multicoincidenc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7970532" cy="541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nettore 2 8"/>
          <p:cNvCxnSpPr/>
          <p:nvPr/>
        </p:nvCxnSpPr>
        <p:spPr>
          <a:xfrm flipH="1">
            <a:off x="6988940" y="4221088"/>
            <a:ext cx="216024" cy="1512168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6822250" y="5851201"/>
            <a:ext cx="34203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012160" y="3429000"/>
            <a:ext cx="27363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This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would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 be an </a:t>
            </a:r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unusual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signature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!</a:t>
            </a:r>
            <a:endParaRPr lang="it-IT" b="1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5676" y="1196752"/>
            <a:ext cx="849694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EEE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extended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network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has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capability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search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for long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distance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correlation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through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analysis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strategies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it-IT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Calibri"/>
                <a:cs typeface="Calibri"/>
              </a:rPr>
              <a:t>●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Correlation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local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extensive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air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showers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t-IT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detected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telescope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pairs</a:t>
            </a:r>
            <a:endParaRPr lang="it-IT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Analysis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already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performed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few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candidate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found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Conference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contributions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EPJPlus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published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accent2"/>
                </a:solidFill>
                <a:cs typeface="Calibri"/>
              </a:rPr>
              <a:t>●</a:t>
            </a:r>
            <a:r>
              <a:rPr lang="it-IT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Correlation</a:t>
            </a:r>
            <a:r>
              <a:rPr lang="it-IT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multi-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track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detected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two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Analysis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partially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in progress..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Conference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contribution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CRIS2018,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additional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be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prepared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accent2"/>
                </a:solidFill>
                <a:cs typeface="Calibri"/>
              </a:rPr>
              <a:t>●</a:t>
            </a:r>
            <a:r>
              <a:rPr lang="it-IT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Correlation</a:t>
            </a:r>
            <a:r>
              <a:rPr lang="it-IT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single-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track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detected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in MANY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Analysis just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preliminary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contribution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it-IT" sz="2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Current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strategies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to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search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for long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distance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correlations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68683" y="1050451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Reprocessing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data,  due to incomplete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availability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.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dst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files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during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 first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step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Better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estimation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running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Better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estimation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single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rates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Estimate of more precise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and </a:t>
            </a: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comparison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to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experimental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Scan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additional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statistics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previous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taking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(RUN3,..)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Work in progress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Freccia a destra 1"/>
          <p:cNvSpPr/>
          <p:nvPr/>
        </p:nvSpPr>
        <p:spPr>
          <a:xfrm>
            <a:off x="395536" y="3065215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65676" y="1052736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  <a:latin typeface="Calibri"/>
                <a:cs typeface="Calibri"/>
              </a:rPr>
              <a:t>●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physical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mechanism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already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known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explain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existence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 multi-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particle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correlations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over a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huge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area</a:t>
            </a: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Underlying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idea: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Search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unexpected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events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Strategy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Consider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correlations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2, 3, … N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among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working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look for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outside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spurious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rate</a:t>
            </a: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Compare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rate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(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trivial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Integrate over long data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taking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periods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(&gt;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months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Correlation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between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MANY EEE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telescopes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italia vista dal satell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89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2 4"/>
          <p:cNvCxnSpPr/>
          <p:nvPr/>
        </p:nvCxnSpPr>
        <p:spPr>
          <a:xfrm>
            <a:off x="2051720" y="260648"/>
            <a:ext cx="1728192" cy="230425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563888" y="-528615"/>
            <a:ext cx="965828" cy="256490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051720" y="2036289"/>
            <a:ext cx="1020286" cy="2805487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5436096" y="1282452"/>
            <a:ext cx="1584176" cy="256490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3563888" y="994420"/>
            <a:ext cx="1368152" cy="256490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5148064" y="3140968"/>
            <a:ext cx="1059617" cy="256490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833671" y="404664"/>
            <a:ext cx="1728192" cy="1370977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5536" y="1052736"/>
            <a:ext cx="777686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vents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interest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must be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always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compared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with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expectation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random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Assuming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roughly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same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individual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from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each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R_single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), for a N-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fold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given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by</a:t>
            </a:r>
          </a:p>
          <a:p>
            <a:endParaRPr lang="it-IT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</a:t>
            </a:r>
            <a:r>
              <a:rPr lang="it-IT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~ N (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</a:t>
            </a:r>
            <a:r>
              <a:rPr lang="it-IT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single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t-IT" sz="20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x ∆t </a:t>
            </a:r>
            <a:r>
              <a:rPr lang="it-IT" sz="20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N-1</a:t>
            </a:r>
            <a:endParaRPr lang="it-IT" sz="2000" b="1" baseline="30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Examples</a:t>
            </a:r>
            <a:r>
              <a:rPr lang="it-IT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it-IT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 = 2       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</a:t>
            </a:r>
            <a:r>
              <a:rPr lang="it-IT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~ 2 R</a:t>
            </a:r>
            <a:r>
              <a:rPr lang="it-IT" sz="20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∆t</a:t>
            </a:r>
          </a:p>
          <a:p>
            <a:r>
              <a:rPr lang="it-IT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N = 3       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</a:t>
            </a:r>
            <a:r>
              <a:rPr lang="it-IT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~ 3 R</a:t>
            </a:r>
            <a:r>
              <a:rPr lang="it-IT" sz="2000" b="1" baseline="30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∆t</a:t>
            </a:r>
            <a:r>
              <a:rPr lang="it-IT" sz="20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endParaRPr lang="it-IT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Assuming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N=2,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R_single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40 Hz, ∆t= 1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R_spurious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3.2 Hz</a:t>
            </a: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(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270k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!) </a:t>
            </a:r>
          </a:p>
          <a:p>
            <a:endParaRPr lang="it-IT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means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significance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associated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to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simple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two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within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large time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(i.e. large N)?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The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significance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of a N-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fold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coincidence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event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323528" y="1303893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for 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a time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1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it-IT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ssuming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single rate of 40 Hz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Users\Riggi\Documents\inprogress\Cosmici\EEE_multicoincidences\Spurious_rate_40Hz_1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991" y="2082502"/>
            <a:ext cx="66484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The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significance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of a N-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fold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coincidence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event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68766" y="1303893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for 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a time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1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it-IT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ssuming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single rate of 40 Hz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Users\Riggi\Documents\inprogress\Cosmici\EEE_multicoincidences\Spurious_rate_40Hz_1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991" y="1844824"/>
            <a:ext cx="66484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4932040" y="2688916"/>
            <a:ext cx="28443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C00000"/>
                </a:solidFill>
              </a:rPr>
              <a:t>O</a:t>
            </a:r>
            <a:r>
              <a:rPr lang="it-IT" dirty="0" err="1" smtClean="0">
                <a:solidFill>
                  <a:srgbClr val="C00000"/>
                </a:solidFill>
              </a:rPr>
              <a:t>bserving</a:t>
            </a:r>
            <a:r>
              <a:rPr lang="it-IT" dirty="0" smtClean="0">
                <a:solidFill>
                  <a:srgbClr val="C00000"/>
                </a:solidFill>
              </a:rPr>
              <a:t> a </a:t>
            </a:r>
            <a:r>
              <a:rPr lang="it-IT" dirty="0" err="1" smtClean="0">
                <a:solidFill>
                  <a:srgbClr val="C00000"/>
                </a:solidFill>
              </a:rPr>
              <a:t>coincidence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err="1" smtClean="0">
                <a:solidFill>
                  <a:srgbClr val="C00000"/>
                </a:solidFill>
              </a:rPr>
              <a:t>between</a:t>
            </a:r>
            <a:r>
              <a:rPr lang="it-IT" dirty="0" smtClean="0">
                <a:solidFill>
                  <a:srgbClr val="C00000"/>
                </a:solidFill>
              </a:rPr>
              <a:t> 10 EEE </a:t>
            </a:r>
            <a:r>
              <a:rPr lang="it-IT" dirty="0" err="1" smtClean="0">
                <a:solidFill>
                  <a:srgbClr val="C00000"/>
                </a:solidFill>
              </a:rPr>
              <a:t>telescopes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err="1" smtClean="0">
                <a:solidFill>
                  <a:srgbClr val="C00000"/>
                </a:solidFill>
              </a:rPr>
              <a:t>is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err="1" smtClean="0">
                <a:solidFill>
                  <a:srgbClr val="C00000"/>
                </a:solidFill>
              </a:rPr>
              <a:t>significant</a:t>
            </a:r>
            <a:r>
              <a:rPr lang="it-IT" dirty="0" smtClean="0">
                <a:solidFill>
                  <a:srgbClr val="C00000"/>
                </a:solidFill>
              </a:rPr>
              <a:t>?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5940152" y="3612246"/>
            <a:ext cx="0" cy="68085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flipH="1">
            <a:off x="2915816" y="4509120"/>
            <a:ext cx="288032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2934589" y="3779083"/>
            <a:ext cx="2245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The </a:t>
            </a:r>
            <a:r>
              <a:rPr lang="it-IT" dirty="0" err="1" smtClean="0">
                <a:solidFill>
                  <a:srgbClr val="C00000"/>
                </a:solidFill>
              </a:rPr>
              <a:t>spurious</a:t>
            </a:r>
            <a:r>
              <a:rPr lang="it-IT" dirty="0" smtClean="0">
                <a:solidFill>
                  <a:srgbClr val="C00000"/>
                </a:solidFill>
              </a:rPr>
              <a:t> rate </a:t>
            </a:r>
            <a:r>
              <a:rPr lang="it-IT" dirty="0" err="1" smtClean="0">
                <a:solidFill>
                  <a:srgbClr val="C00000"/>
                </a:solidFill>
              </a:rPr>
              <a:t>would</a:t>
            </a:r>
            <a:r>
              <a:rPr lang="it-IT" dirty="0" smtClean="0">
                <a:solidFill>
                  <a:srgbClr val="C00000"/>
                </a:solidFill>
              </a:rPr>
              <a:t> be ~ 10</a:t>
            </a:r>
            <a:r>
              <a:rPr lang="it-IT" baseline="30000" dirty="0" smtClean="0">
                <a:solidFill>
                  <a:srgbClr val="C00000"/>
                </a:solidFill>
              </a:rPr>
              <a:t>-10</a:t>
            </a:r>
            <a:r>
              <a:rPr lang="it-IT" dirty="0" smtClean="0">
                <a:solidFill>
                  <a:srgbClr val="C00000"/>
                </a:solidFill>
              </a:rPr>
              <a:t> Hz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The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significance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of a N-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fold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coincidence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event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5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27584" y="1371570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However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consider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consider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really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10</a:t>
            </a:r>
            <a:r>
              <a:rPr lang="it-IT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-10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Hz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30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working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10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(out of 30) can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build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it-IT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general, 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ith 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k-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fold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observed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084" y="4889745"/>
            <a:ext cx="5751364" cy="113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273652" y="5227477"/>
            <a:ext cx="2457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it-IT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answer</a:t>
            </a:r>
            <a:r>
              <a:rPr lang="it-IT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it-IT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The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significance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of a N-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fold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coincidence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event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366" y="1628800"/>
            <a:ext cx="5751364" cy="113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611560" y="3068960"/>
            <a:ext cx="8330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instance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for k=2 ,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C = N x (N-1)/2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 = 12 and k=2       C = (12 x 11)/2 = 66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2-fold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increases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rapidly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with N and k: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 =30 and k=10           C ~ 3 x 10</a:t>
            </a:r>
            <a:r>
              <a:rPr lang="it-IT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10-fold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The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significance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of a N-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fold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coincidence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event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2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1001</Words>
  <Application>Microsoft Office PowerPoint</Application>
  <PresentationFormat>Presentazione su schermo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Riggi</dc:creator>
  <cp:lastModifiedBy>Riggi</cp:lastModifiedBy>
  <cp:revision>106</cp:revision>
  <dcterms:created xsi:type="dcterms:W3CDTF">2018-08-16T07:45:48Z</dcterms:created>
  <dcterms:modified xsi:type="dcterms:W3CDTF">2019-02-13T18:18:21Z</dcterms:modified>
</cp:coreProperties>
</file>