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20"/>
  </p:notesMasterIdLst>
  <p:sldIdLst>
    <p:sldId id="256" r:id="rId2"/>
    <p:sldId id="264" r:id="rId3"/>
    <p:sldId id="258" r:id="rId4"/>
    <p:sldId id="274" r:id="rId5"/>
    <p:sldId id="282" r:id="rId6"/>
    <p:sldId id="286" r:id="rId7"/>
    <p:sldId id="287" r:id="rId8"/>
    <p:sldId id="301" r:id="rId9"/>
    <p:sldId id="266" r:id="rId10"/>
    <p:sldId id="263" r:id="rId11"/>
    <p:sldId id="288" r:id="rId12"/>
    <p:sldId id="289" r:id="rId13"/>
    <p:sldId id="293" r:id="rId14"/>
    <p:sldId id="267" r:id="rId15"/>
    <p:sldId id="295" r:id="rId16"/>
    <p:sldId id="300" r:id="rId17"/>
    <p:sldId id="299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EA0BC-DF6A-4F9B-92D4-A923EB046BC4}" type="datetimeFigureOut">
              <a:rPr lang="it-IT" smtClean="0"/>
              <a:t>10/02/2019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3C7B-AA72-4875-9513-B96B18AEB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3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blue points (20 cm shift) are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red points (</a:t>
            </a:r>
            <a:r>
              <a:rPr lang="it-IT" dirty="0" err="1"/>
              <a:t>reference</a:t>
            </a:r>
            <a:r>
              <a:rPr lang="it-IT" dirty="0"/>
              <a:t> position), and green points (10 cm shift) are in an intermediate position </a:t>
            </a:r>
            <a:r>
              <a:rPr lang="it-IT" dirty="0" err="1"/>
              <a:t>between</a:t>
            </a:r>
            <a:r>
              <a:rPr lang="it-IT" dirty="0"/>
              <a:t> red and blue points.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95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1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00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96941D-6CE3-431F-B1C9-FCDD36C6E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5959" y="581488"/>
            <a:ext cx="10250897" cy="3055423"/>
          </a:xfrm>
        </p:spPr>
        <p:txBody>
          <a:bodyPr>
            <a:noAutofit/>
          </a:bodyPr>
          <a:lstStyle/>
          <a:p>
            <a:r>
              <a:rPr lang="en-US" sz="4800" dirty="0"/>
              <a:t>Update on POLA-01 measurements in Catania</a:t>
            </a:r>
            <a:endParaRPr lang="it-IT" sz="48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87D14B7-0652-4841-8182-E8D66BE58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2070" y="4029432"/>
            <a:ext cx="8767860" cy="1388165"/>
          </a:xfrm>
        </p:spPr>
        <p:txBody>
          <a:bodyPr/>
          <a:lstStyle/>
          <a:p>
            <a:r>
              <a:rPr lang="it-IT" dirty="0"/>
              <a:t>14/02/2019</a:t>
            </a:r>
          </a:p>
          <a:p>
            <a:r>
              <a:rPr lang="it-IT" dirty="0"/>
              <a:t>Chiara Pinto, Francesco </a:t>
            </a:r>
            <a:r>
              <a:rPr lang="it-IT" dirty="0" err="1"/>
              <a:t>Riggi</a:t>
            </a:r>
            <a:r>
              <a:rPr lang="it-IT" dirty="0"/>
              <a:t>, Paola La Rocca</a:t>
            </a:r>
          </a:p>
        </p:txBody>
      </p:sp>
    </p:spTree>
    <p:extLst>
      <p:ext uri="{BB962C8B-B14F-4D97-AF65-F5344CB8AC3E}">
        <p14:creationId xmlns:p14="http://schemas.microsoft.com/office/powerpoint/2010/main" val="1590022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EA9CE-555F-4EB2-9D07-B05D5C86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436" y="636233"/>
            <a:ext cx="9875520" cy="1356360"/>
          </a:xfrm>
        </p:spPr>
        <p:txBody>
          <a:bodyPr/>
          <a:lstStyle/>
          <a:p>
            <a:r>
              <a:rPr lang="it-IT" dirty="0"/>
              <a:t>Theta </a:t>
            </a:r>
            <a:r>
              <a:rPr lang="it-IT" dirty="0" err="1"/>
              <a:t>variation</a:t>
            </a:r>
            <a:r>
              <a:rPr lang="it-IT" dirty="0"/>
              <a:t> per day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1B07366-22BC-4DDC-AA4D-F27C9A6C1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4841" y="5562483"/>
            <a:ext cx="10002318" cy="737343"/>
          </a:xfrm>
        </p:spPr>
        <p:txBody>
          <a:bodyPr/>
          <a:lstStyle/>
          <a:p>
            <a:pPr marL="45720" indent="0" algn="just">
              <a:buNone/>
            </a:pPr>
            <a:r>
              <a:rPr lang="it-IT" dirty="0" err="1"/>
              <a:t>Extracting</a:t>
            </a:r>
            <a:r>
              <a:rPr lang="it-IT" dirty="0"/>
              <a:t>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θ</a:t>
            </a:r>
            <a:r>
              <a:rPr lang="it-IT" dirty="0"/>
              <a:t> </a:t>
            </a:r>
            <a:r>
              <a:rPr lang="it-IT" dirty="0" err="1"/>
              <a:t>centroids</a:t>
            </a:r>
            <a:r>
              <a:rPr lang="it-IT" dirty="0"/>
              <a:t> day by day one can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in average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shift.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A621187-F1A9-4C8C-AC81-1FAEBEB19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96" y="1698719"/>
            <a:ext cx="11630804" cy="377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2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0F603FA2-AB34-48F5-A705-FFBD20A28E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9748" y="1794510"/>
            <a:ext cx="6046723" cy="4106227"/>
          </a:xfrm>
        </p:spPr>
      </p:pic>
      <p:pic>
        <p:nvPicPr>
          <p:cNvPr id="13" name="Segnaposto contenuto 12">
            <a:extLst>
              <a:ext uri="{FF2B5EF4-FFF2-40B4-BE49-F238E27FC236}">
                <a16:creationId xmlns:a16="http://schemas.microsoft.com/office/drawing/2014/main" id="{4A788EDF-6565-4898-B880-6091F57AF6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54049" y="1794511"/>
            <a:ext cx="6175764" cy="4193856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601B4B9-A377-42DF-B4E9-18C1F7EA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20 cm shift</a:t>
            </a:r>
          </a:p>
        </p:txBody>
      </p:sp>
      <p:graphicFrame>
        <p:nvGraphicFramePr>
          <p:cNvPr id="14" name="Tabella 13">
            <a:extLst>
              <a:ext uri="{FF2B5EF4-FFF2-40B4-BE49-F238E27FC236}">
                <a16:creationId xmlns:a16="http://schemas.microsoft.com/office/drawing/2014/main" id="{1F2C4A9C-AB8C-4619-B993-21F97BBF6DA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70483" y="609600"/>
          <a:ext cx="481795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299">
                  <a:extLst>
                    <a:ext uri="{9D8B030D-6E8A-4147-A177-3AD203B41FA5}">
                      <a16:colId xmlns:a16="http://schemas.microsoft.com/office/drawing/2014/main" val="3212596370"/>
                    </a:ext>
                  </a:extLst>
                </a:gridCol>
                <a:gridCol w="1607127">
                  <a:extLst>
                    <a:ext uri="{9D8B030D-6E8A-4147-A177-3AD203B41FA5}">
                      <a16:colId xmlns:a16="http://schemas.microsoft.com/office/drawing/2014/main" val="3623861039"/>
                    </a:ext>
                  </a:extLst>
                </a:gridCol>
                <a:gridCol w="1759526">
                  <a:extLst>
                    <a:ext uri="{9D8B030D-6E8A-4147-A177-3AD203B41FA5}">
                      <a16:colId xmlns:a16="http://schemas.microsoft.com/office/drawing/2014/main" val="1190327894"/>
                    </a:ext>
                  </a:extLst>
                </a:gridCol>
              </a:tblGrid>
              <a:tr h="342037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x [cm]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dirty="0"/>
                        <a:t>&gt;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dirty="0"/>
                        <a:t>&gt;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</a:t>
                      </a:r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7425"/>
                  </a:ext>
                </a:extLst>
              </a:tr>
              <a:tr h="342037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31.03° ± 0.05°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216.43° ± 0.20°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76200"/>
                  </a:ext>
                </a:extLst>
              </a:tr>
              <a:tr h="342037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31.45° ± 0.06°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216.23° ± 0.32°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629658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89B94BA6-CF01-4310-80F5-0417696730F9}"/>
              </a:ext>
            </a:extLst>
          </p:cNvPr>
          <p:cNvSpPr txBox="1"/>
          <p:nvPr/>
        </p:nvSpPr>
        <p:spPr>
          <a:xfrm>
            <a:off x="6995582" y="1749780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21DEC6E-5216-45E8-8B5A-0C098F95297A}"/>
              </a:ext>
            </a:extLst>
          </p:cNvPr>
          <p:cNvSpPr txBox="1"/>
          <p:nvPr/>
        </p:nvSpPr>
        <p:spPr>
          <a:xfrm>
            <a:off x="1491281" y="1749780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724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01B4B9-A377-42DF-B4E9-18C1F7EA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10 cm shift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E13F0ED8-2D94-4639-A2BC-35CCBA2445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8411" y="1700104"/>
            <a:ext cx="6109844" cy="4149091"/>
          </a:xfrm>
        </p:spPr>
      </p:pic>
      <p:graphicFrame>
        <p:nvGraphicFramePr>
          <p:cNvPr id="15" name="Tabella 14">
            <a:extLst>
              <a:ext uri="{FF2B5EF4-FFF2-40B4-BE49-F238E27FC236}">
                <a16:creationId xmlns:a16="http://schemas.microsoft.com/office/drawing/2014/main" id="{4F3B2EE0-68BA-4723-8B50-3E57E9FCB1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97782" y="505840"/>
          <a:ext cx="487845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4">
                  <a:extLst>
                    <a:ext uri="{9D8B030D-6E8A-4147-A177-3AD203B41FA5}">
                      <a16:colId xmlns:a16="http://schemas.microsoft.com/office/drawing/2014/main" val="3212596370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3623861039"/>
                    </a:ext>
                  </a:extLst>
                </a:gridCol>
                <a:gridCol w="1705765">
                  <a:extLst>
                    <a:ext uri="{9D8B030D-6E8A-4147-A177-3AD203B41FA5}">
                      <a16:colId xmlns:a16="http://schemas.microsoft.com/office/drawing/2014/main" val="1190327894"/>
                    </a:ext>
                  </a:extLst>
                </a:gridCol>
              </a:tblGrid>
              <a:tr h="35928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x [cm]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dirty="0"/>
                        <a:t>&gt;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dirty="0"/>
                        <a:t>&gt;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</a:t>
                      </a:r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7425"/>
                  </a:ext>
                </a:extLst>
              </a:tr>
              <a:tr h="359288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31.03° ± 0.05°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216.43° ± 0.20°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76200"/>
                  </a:ext>
                </a:extLst>
              </a:tr>
              <a:tr h="359288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31.36° ± 0.08°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216.15° ± 0.29°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35722"/>
                  </a:ext>
                </a:extLst>
              </a:tr>
            </a:tbl>
          </a:graphicData>
        </a:graphic>
      </p:graphicFrame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175C078F-B004-4A3B-81BD-5F434EC7BB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33745" y="1730050"/>
            <a:ext cx="6109844" cy="4149091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256B1F8-CCCD-422C-8567-51A4AAF0072F}"/>
              </a:ext>
            </a:extLst>
          </p:cNvPr>
          <p:cNvSpPr txBox="1"/>
          <p:nvPr/>
        </p:nvSpPr>
        <p:spPr>
          <a:xfrm>
            <a:off x="6995582" y="1666650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2D426A8-D4FF-476B-8180-9038CBFCB916}"/>
              </a:ext>
            </a:extLst>
          </p:cNvPr>
          <p:cNvSpPr txBox="1"/>
          <p:nvPr/>
        </p:nvSpPr>
        <p:spPr>
          <a:xfrm>
            <a:off x="1491281" y="1694360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79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01B4B9-A377-42DF-B4E9-18C1F7EA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 cm shift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E13F0ED8-2D94-4639-A2BC-35CCBA2445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8412" y="1700104"/>
            <a:ext cx="6109842" cy="4149091"/>
          </a:xfrm>
        </p:spPr>
      </p:pic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175C078F-B004-4A3B-81BD-5F434EC7BB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33746" y="1730050"/>
            <a:ext cx="6109842" cy="4149091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256B1F8-CCCD-422C-8567-51A4AAF0072F}"/>
              </a:ext>
            </a:extLst>
          </p:cNvPr>
          <p:cNvSpPr txBox="1"/>
          <p:nvPr/>
        </p:nvSpPr>
        <p:spPr>
          <a:xfrm>
            <a:off x="6995582" y="1666650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2D426A8-D4FF-476B-8180-9038CBFCB916}"/>
              </a:ext>
            </a:extLst>
          </p:cNvPr>
          <p:cNvSpPr txBox="1"/>
          <p:nvPr/>
        </p:nvSpPr>
        <p:spPr>
          <a:xfrm>
            <a:off x="1491281" y="1694360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E483CA02-4920-435F-9CB2-CD621CE21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859680"/>
              </p:ext>
            </p:extLst>
          </p:nvPr>
        </p:nvGraphicFramePr>
        <p:xfrm>
          <a:off x="6497782" y="505840"/>
          <a:ext cx="487845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4">
                  <a:extLst>
                    <a:ext uri="{9D8B030D-6E8A-4147-A177-3AD203B41FA5}">
                      <a16:colId xmlns:a16="http://schemas.microsoft.com/office/drawing/2014/main" val="3212596370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3623861039"/>
                    </a:ext>
                  </a:extLst>
                </a:gridCol>
                <a:gridCol w="1705765">
                  <a:extLst>
                    <a:ext uri="{9D8B030D-6E8A-4147-A177-3AD203B41FA5}">
                      <a16:colId xmlns:a16="http://schemas.microsoft.com/office/drawing/2014/main" val="1190327894"/>
                    </a:ext>
                  </a:extLst>
                </a:gridCol>
              </a:tblGrid>
              <a:tr h="35928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x [cm]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dirty="0"/>
                        <a:t>&gt;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dirty="0"/>
                        <a:t>&gt;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</a:t>
                      </a:r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7425"/>
                  </a:ext>
                </a:extLst>
              </a:tr>
              <a:tr h="359288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31.03° ± 0.05°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216.43° ± 0.20°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76200"/>
                  </a:ext>
                </a:extLst>
              </a:tr>
              <a:tr h="359288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31.36° ± 0.08°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216.15° ± 0.29°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3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57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C85A5-DCC7-416A-91DF-13D3368F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average direction in space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5C8A50-3FC7-4C2E-B6B0-F3758417E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39537" y="2225040"/>
            <a:ext cx="5154931" cy="4023360"/>
          </a:xfrm>
        </p:spPr>
        <p:txBody>
          <a:bodyPr/>
          <a:lstStyle/>
          <a:p>
            <a:r>
              <a:rPr lang="it-IT" dirty="0" err="1"/>
              <a:t>Estimation</a:t>
            </a:r>
            <a:r>
              <a:rPr lang="it-IT" dirty="0"/>
              <a:t> of the average </a:t>
            </a:r>
            <a:r>
              <a:rPr lang="it-IT" dirty="0" err="1"/>
              <a:t>direction</a:t>
            </a:r>
            <a:r>
              <a:rPr lang="it-IT" dirty="0"/>
              <a:t> in </a:t>
            </a:r>
            <a:r>
              <a:rPr lang="it-IT" dirty="0" err="1"/>
              <a:t>space</a:t>
            </a:r>
            <a:r>
              <a:rPr lang="it-IT" dirty="0"/>
              <a:t>, </a:t>
            </a:r>
            <a:r>
              <a:rPr lang="it-IT" dirty="0" err="1"/>
              <a:t>summing</a:t>
            </a:r>
            <a:r>
              <a:rPr lang="it-IT" dirty="0"/>
              <a:t> on </a:t>
            </a:r>
            <a:r>
              <a:rPr lang="it-IT" dirty="0" err="1"/>
              <a:t>all</a:t>
            </a:r>
            <a:r>
              <a:rPr lang="it-IT" dirty="0"/>
              <a:t> the tracks, in 3 </a:t>
            </a:r>
            <a:r>
              <a:rPr lang="it-IT" dirty="0" err="1"/>
              <a:t>configurations</a:t>
            </a:r>
            <a:r>
              <a:rPr lang="it-IT" dirty="0"/>
              <a:t> (5 cm, 10 cm, 20 cm). 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44C9987-7AF5-4F0B-A24C-79FC0A9B6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562953"/>
              </p:ext>
            </p:extLst>
          </p:nvPr>
        </p:nvGraphicFramePr>
        <p:xfrm>
          <a:off x="6908641" y="3763342"/>
          <a:ext cx="4416722" cy="1519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361">
                  <a:extLst>
                    <a:ext uri="{9D8B030D-6E8A-4147-A177-3AD203B41FA5}">
                      <a16:colId xmlns:a16="http://schemas.microsoft.com/office/drawing/2014/main" val="142613681"/>
                    </a:ext>
                  </a:extLst>
                </a:gridCol>
                <a:gridCol w="2208361">
                  <a:extLst>
                    <a:ext uri="{9D8B030D-6E8A-4147-A177-3AD203B41FA5}">
                      <a16:colId xmlns:a16="http://schemas.microsoft.com/office/drawing/2014/main" val="1077978753"/>
                    </a:ext>
                  </a:extLst>
                </a:gridCol>
              </a:tblGrid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Relative </a:t>
                      </a:r>
                      <a:r>
                        <a:rPr lang="it-IT" dirty="0" err="1"/>
                        <a:t>distance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Relative angle shift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834681"/>
                  </a:ext>
                </a:extLst>
              </a:tr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0.44°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2452"/>
                  </a:ext>
                </a:extLst>
              </a:tr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0.24°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213798"/>
                  </a:ext>
                </a:extLst>
              </a:tr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0.31°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970079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0F392397-B778-469B-82B7-DED0E39DA87B}"/>
              </a:ext>
            </a:extLst>
          </p:cNvPr>
          <p:cNvSpPr txBox="1"/>
          <p:nvPr/>
        </p:nvSpPr>
        <p:spPr>
          <a:xfrm>
            <a:off x="8832915" y="5749880"/>
            <a:ext cx="2988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 cm </a:t>
            </a:r>
            <a:r>
              <a:rPr lang="it-IT" dirty="0" err="1"/>
              <a:t>measurement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a very short </a:t>
            </a:r>
            <a:r>
              <a:rPr lang="it-IT" dirty="0" err="1"/>
              <a:t>statistics</a:t>
            </a:r>
            <a:r>
              <a:rPr lang="it-IT" dirty="0"/>
              <a:t> – just 4 days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0BD9035-6735-4C06-91CD-0A7377809852}"/>
              </a:ext>
            </a:extLst>
          </p:cNvPr>
          <p:cNvCxnSpPr>
            <a:cxnSpLocks/>
          </p:cNvCxnSpPr>
          <p:nvPr/>
        </p:nvCxnSpPr>
        <p:spPr>
          <a:xfrm>
            <a:off x="8548826" y="5212749"/>
            <a:ext cx="568177" cy="568445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94DBD7E3-3116-4595-8D28-FB3C6CFD1E18}"/>
              </a:ext>
            </a:extLst>
          </p:cNvPr>
          <p:cNvSpPr txBox="1">
            <a:spLocks/>
          </p:cNvSpPr>
          <p:nvPr/>
        </p:nvSpPr>
        <p:spPr>
          <a:xfrm>
            <a:off x="765927" y="1859436"/>
            <a:ext cx="5396537" cy="885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Mean values for </a:t>
            </a:r>
            <a:r>
              <a:rPr lang="el-GR"/>
              <a:t>θ</a:t>
            </a:r>
            <a:r>
              <a:rPr lang="it-IT"/>
              <a:t> and </a:t>
            </a:r>
            <a:r>
              <a:rPr lang="el-GR"/>
              <a:t>φ</a:t>
            </a:r>
            <a:r>
              <a:rPr lang="it-IT"/>
              <a:t> angles, estimated with a gaussian fit. </a:t>
            </a:r>
            <a:endParaRPr lang="it-IT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1E40D816-A4F2-4724-9C15-BD43E5780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9136"/>
              </p:ext>
            </p:extLst>
          </p:nvPr>
        </p:nvGraphicFramePr>
        <p:xfrm>
          <a:off x="1024294" y="2857119"/>
          <a:ext cx="5237961" cy="275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987">
                  <a:extLst>
                    <a:ext uri="{9D8B030D-6E8A-4147-A177-3AD203B41FA5}">
                      <a16:colId xmlns:a16="http://schemas.microsoft.com/office/drawing/2014/main" val="3212596370"/>
                    </a:ext>
                  </a:extLst>
                </a:gridCol>
                <a:gridCol w="1745987">
                  <a:extLst>
                    <a:ext uri="{9D8B030D-6E8A-4147-A177-3AD203B41FA5}">
                      <a16:colId xmlns:a16="http://schemas.microsoft.com/office/drawing/2014/main" val="3623861039"/>
                    </a:ext>
                  </a:extLst>
                </a:gridCol>
                <a:gridCol w="1745987">
                  <a:extLst>
                    <a:ext uri="{9D8B030D-6E8A-4147-A177-3AD203B41FA5}">
                      <a16:colId xmlns:a16="http://schemas.microsoft.com/office/drawing/2014/main" val="1190327894"/>
                    </a:ext>
                  </a:extLst>
                </a:gridCol>
              </a:tblGrid>
              <a:tr h="45986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/>
                        <a:t>Gaussian</a:t>
                      </a:r>
                      <a:r>
                        <a:rPr lang="it-IT" i="1" dirty="0"/>
                        <a:t> </a:t>
                      </a:r>
                      <a:r>
                        <a:rPr lang="it-IT" i="1" dirty="0" err="1"/>
                        <a:t>fit</a:t>
                      </a:r>
                      <a:endParaRPr lang="it-IT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223345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x [cm]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&gt;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&gt;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&gt;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47425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31.03° ± 0.05°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216.39° ± 0.16°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76200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31.18° ± 0.07°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215.88° ± 0.33°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112841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31.36° ± 0.08°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215.98° ± 0.30°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35722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31.45° ± 0.06°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215,67° ± 0.20°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629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33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614820E-5191-4006-A79C-10E189C391F0}"/>
              </a:ext>
            </a:extLst>
          </p:cNvPr>
          <p:cNvSpPr/>
          <p:nvPr/>
        </p:nvSpPr>
        <p:spPr>
          <a:xfrm>
            <a:off x="1168923" y="1414020"/>
            <a:ext cx="3883843" cy="44965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9CB8360D-518E-4770-9C64-65A589D7065E}"/>
              </a:ext>
            </a:extLst>
          </p:cNvPr>
          <p:cNvSpPr/>
          <p:nvPr/>
        </p:nvSpPr>
        <p:spPr>
          <a:xfrm>
            <a:off x="4977353" y="1875934"/>
            <a:ext cx="75414" cy="3582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9D927DF-CC3D-4DE4-A309-1BCC6B975276}"/>
              </a:ext>
            </a:extLst>
          </p:cNvPr>
          <p:cNvSpPr/>
          <p:nvPr/>
        </p:nvSpPr>
        <p:spPr>
          <a:xfrm>
            <a:off x="2281287" y="3662313"/>
            <a:ext cx="716437" cy="1051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F87DE57-5990-4045-ABD8-4A1F919B9E7C}"/>
              </a:ext>
            </a:extLst>
          </p:cNvPr>
          <p:cNvSpPr/>
          <p:nvPr/>
        </p:nvSpPr>
        <p:spPr>
          <a:xfrm>
            <a:off x="3038609" y="4045368"/>
            <a:ext cx="263951" cy="3110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0172E848-1F00-4FFF-8EE2-A50CE07336CE}"/>
              </a:ext>
            </a:extLst>
          </p:cNvPr>
          <p:cNvCxnSpPr>
            <a:cxnSpLocks/>
            <a:endCxn id="10" idx="3"/>
          </p:cNvCxnSpPr>
          <p:nvPr/>
        </p:nvCxnSpPr>
        <p:spPr>
          <a:xfrm>
            <a:off x="1168924" y="2055042"/>
            <a:ext cx="3883843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D86F2B2C-37C9-4FF8-9975-89D34408A249}"/>
              </a:ext>
            </a:extLst>
          </p:cNvPr>
          <p:cNvCxnSpPr>
            <a:cxnSpLocks/>
          </p:cNvCxnSpPr>
          <p:nvPr/>
        </p:nvCxnSpPr>
        <p:spPr>
          <a:xfrm>
            <a:off x="1159497" y="4194927"/>
            <a:ext cx="3883843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F0703EF-C821-4D44-A3E5-09508F6D5ACF}"/>
              </a:ext>
            </a:extLst>
          </p:cNvPr>
          <p:cNvSpPr txBox="1"/>
          <p:nvPr/>
        </p:nvSpPr>
        <p:spPr>
          <a:xfrm>
            <a:off x="1852378" y="5910605"/>
            <a:ext cx="2573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CATA-01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t-IT" dirty="0"/>
              <a:t> </a:t>
            </a:r>
            <a:r>
              <a:rPr lang="it-IT" dirty="0" err="1"/>
              <a:t>floor</a:t>
            </a:r>
            <a:r>
              <a:rPr lang="it-IT" dirty="0"/>
              <a:t> -1</a:t>
            </a:r>
          </a:p>
          <a:p>
            <a:r>
              <a:rPr lang="it-IT" dirty="0"/>
              <a:t>POLA-01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t-IT" dirty="0"/>
              <a:t> </a:t>
            </a:r>
            <a:r>
              <a:rPr lang="it-IT" dirty="0" err="1"/>
              <a:t>floor</a:t>
            </a:r>
            <a:r>
              <a:rPr lang="it-IT" dirty="0"/>
              <a:t> 3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9866CD1E-7575-4441-BC1B-B872FCE881C4}"/>
              </a:ext>
            </a:extLst>
          </p:cNvPr>
          <p:cNvCxnSpPr/>
          <p:nvPr/>
        </p:nvCxnSpPr>
        <p:spPr>
          <a:xfrm>
            <a:off x="2639505" y="1402899"/>
            <a:ext cx="0" cy="450770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9253B8A0-F5B1-432E-B1CC-4CB953B9C9BF}"/>
              </a:ext>
            </a:extLst>
          </p:cNvPr>
          <p:cNvCxnSpPr/>
          <p:nvPr/>
        </p:nvCxnSpPr>
        <p:spPr>
          <a:xfrm>
            <a:off x="3167402" y="1414020"/>
            <a:ext cx="0" cy="450770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0AD35C4-8C9A-4EC9-BFE2-ACFA919798AE}"/>
              </a:ext>
            </a:extLst>
          </p:cNvPr>
          <p:cNvSpPr txBox="1"/>
          <p:nvPr/>
        </p:nvSpPr>
        <p:spPr>
          <a:xfrm>
            <a:off x="2958283" y="3675585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271D5F5-4B0E-4832-B613-5A9D70B664BE}"/>
              </a:ext>
            </a:extLst>
          </p:cNvPr>
          <p:cNvSpPr txBox="1"/>
          <p:nvPr/>
        </p:nvSpPr>
        <p:spPr>
          <a:xfrm>
            <a:off x="2187051" y="4720296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CATA-01</a:t>
            </a:r>
          </a:p>
        </p:txBody>
      </p:sp>
      <p:sp>
        <p:nvSpPr>
          <p:cNvPr id="36" name="Titolo 1">
            <a:extLst>
              <a:ext uri="{FF2B5EF4-FFF2-40B4-BE49-F238E27FC236}">
                <a16:creationId xmlns:a16="http://schemas.microsoft.com/office/drawing/2014/main" id="{577342D2-8D01-4E89-8E4E-D165C57334DD}"/>
              </a:ext>
            </a:extLst>
          </p:cNvPr>
          <p:cNvSpPr txBox="1">
            <a:spLocks/>
          </p:cNvSpPr>
          <p:nvPr/>
        </p:nvSpPr>
        <p:spPr>
          <a:xfrm>
            <a:off x="803635" y="477626"/>
            <a:ext cx="9875520" cy="1356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/>
              <a:t>Effect</a:t>
            </a:r>
            <a:r>
              <a:rPr lang="it-IT" dirty="0"/>
              <a:t> of relative position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1324041-019B-4E1D-AC51-DF06F3BE0C98}"/>
              </a:ext>
            </a:extLst>
          </p:cNvPr>
          <p:cNvSpPr txBox="1"/>
          <p:nvPr/>
        </p:nvSpPr>
        <p:spPr>
          <a:xfrm>
            <a:off x="6367790" y="2055042"/>
            <a:ext cx="44824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Performances of the method depend on the capability of the main tracking detector, </a:t>
            </a:r>
            <a:r>
              <a:rPr lang="en-US" sz="2000" b="1" dirty="0">
                <a:solidFill>
                  <a:schemeClr val="accent1"/>
                </a:solidFill>
              </a:rPr>
              <a:t>geometry and position</a:t>
            </a:r>
            <a:r>
              <a:rPr lang="en-US" sz="2000" dirty="0">
                <a:solidFill>
                  <a:schemeClr val="accent1"/>
                </a:solidFill>
              </a:rPr>
              <a:t> of the additional detectors , measurement stability, </a:t>
            </a:r>
            <a:r>
              <a:rPr lang="en-US" sz="2000" b="1" dirty="0">
                <a:solidFill>
                  <a:schemeClr val="accent1"/>
                </a:solidFill>
              </a:rPr>
              <a:t>acquisition time</a:t>
            </a:r>
            <a:r>
              <a:rPr lang="en-US" sz="2000" dirty="0">
                <a:solidFill>
                  <a:schemeClr val="accent1"/>
                </a:solidFill>
              </a:rPr>
              <a:t>, ...</a:t>
            </a:r>
          </a:p>
          <a:p>
            <a:endParaRPr lang="en-US" sz="2000" dirty="0">
              <a:solidFill>
                <a:schemeClr val="accent1"/>
              </a:solidFill>
            </a:endParaRPr>
          </a:p>
          <a:p>
            <a:r>
              <a:rPr lang="en-US" sz="2000" dirty="0">
                <a:solidFill>
                  <a:schemeClr val="accent1"/>
                </a:solidFill>
              </a:rPr>
              <a:t>So, we moved POLA-01 in a different position, in order to estimate the effect of the relative position.</a:t>
            </a:r>
          </a:p>
          <a:p>
            <a:endParaRPr lang="it-IT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D6516129-5C3C-4660-AB7C-22009AEC97F4}"/>
              </a:ext>
            </a:extLst>
          </p:cNvPr>
          <p:cNvCxnSpPr/>
          <p:nvPr/>
        </p:nvCxnSpPr>
        <p:spPr>
          <a:xfrm>
            <a:off x="2639505" y="2955827"/>
            <a:ext cx="527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A6A30C6B-23D3-4EDF-A260-4CD47E7AFC3F}"/>
              </a:ext>
            </a:extLst>
          </p:cNvPr>
          <p:cNvCxnSpPr/>
          <p:nvPr/>
        </p:nvCxnSpPr>
        <p:spPr>
          <a:xfrm flipH="1">
            <a:off x="2639505" y="2956560"/>
            <a:ext cx="527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3ACE52FD-3572-467B-8D72-0CFDC1E53677}"/>
              </a:ext>
            </a:extLst>
          </p:cNvPr>
          <p:cNvSpPr txBox="1"/>
          <p:nvPr/>
        </p:nvSpPr>
        <p:spPr>
          <a:xfrm>
            <a:off x="2554027" y="2534595"/>
            <a:ext cx="928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2,5 m</a:t>
            </a:r>
          </a:p>
        </p:txBody>
      </p:sp>
    </p:spTree>
    <p:extLst>
      <p:ext uri="{BB962C8B-B14F-4D97-AF65-F5344CB8AC3E}">
        <p14:creationId xmlns:p14="http://schemas.microsoft.com/office/powerpoint/2010/main" val="66663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01B4B9-A377-42DF-B4E9-18C1F7EAB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07" y="393721"/>
            <a:ext cx="9875520" cy="1356360"/>
          </a:xfrm>
        </p:spPr>
        <p:txBody>
          <a:bodyPr>
            <a:normAutofit/>
          </a:bodyPr>
          <a:lstStyle/>
          <a:p>
            <a:r>
              <a:rPr lang="it-IT" sz="4000" dirty="0" err="1"/>
              <a:t>Closer</a:t>
            </a:r>
            <a:r>
              <a:rPr lang="it-IT" sz="4000" dirty="0"/>
              <a:t> to the </a:t>
            </a:r>
            <a:r>
              <a:rPr lang="it-IT" sz="4000" dirty="0" err="1"/>
              <a:t>vertical</a:t>
            </a:r>
            <a:r>
              <a:rPr lang="it-IT" sz="4000" dirty="0"/>
              <a:t> position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E13F0ED8-2D94-4639-A2BC-35CCBA2445D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8412" y="1700104"/>
            <a:ext cx="6109842" cy="4149090"/>
          </a:xfrm>
        </p:spPr>
      </p:pic>
      <p:pic>
        <p:nvPicPr>
          <p:cNvPr id="14" name="Segnaposto contenuto 13">
            <a:extLst>
              <a:ext uri="{FF2B5EF4-FFF2-40B4-BE49-F238E27FC236}">
                <a16:creationId xmlns:a16="http://schemas.microsoft.com/office/drawing/2014/main" id="{175C078F-B004-4A3B-81BD-5F434EC7BB8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33746" y="1730050"/>
            <a:ext cx="6109842" cy="4149090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256B1F8-CCCD-422C-8567-51A4AAF0072F}"/>
              </a:ext>
            </a:extLst>
          </p:cNvPr>
          <p:cNvSpPr txBox="1"/>
          <p:nvPr/>
        </p:nvSpPr>
        <p:spPr>
          <a:xfrm>
            <a:off x="6995582" y="1666650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2D426A8-D4FF-476B-8180-9038CBFCB916}"/>
              </a:ext>
            </a:extLst>
          </p:cNvPr>
          <p:cNvSpPr txBox="1"/>
          <p:nvPr/>
        </p:nvSpPr>
        <p:spPr>
          <a:xfrm>
            <a:off x="1491281" y="1694360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2F230519-3CBF-4DA0-87E6-D90523652E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16437" y="706141"/>
          <a:ext cx="487845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5454">
                  <a:extLst>
                    <a:ext uri="{9D8B030D-6E8A-4147-A177-3AD203B41FA5}">
                      <a16:colId xmlns:a16="http://schemas.microsoft.com/office/drawing/2014/main" val="3212596370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3623861039"/>
                    </a:ext>
                  </a:extLst>
                </a:gridCol>
                <a:gridCol w="1705765">
                  <a:extLst>
                    <a:ext uri="{9D8B030D-6E8A-4147-A177-3AD203B41FA5}">
                      <a16:colId xmlns:a16="http://schemas.microsoft.com/office/drawing/2014/main" val="1190327894"/>
                    </a:ext>
                  </a:extLst>
                </a:gridCol>
              </a:tblGrid>
              <a:tr h="359288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x [cm]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dirty="0"/>
                        <a:t>&gt;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dirty="0"/>
                        <a:t>&gt; 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</a:t>
                      </a:r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dirty="0"/>
                        <a:t>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7425"/>
                  </a:ext>
                </a:extLst>
              </a:tr>
              <a:tr h="359288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vertical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13.32° ± 0.02°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87.14° ± 0.17°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435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6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07BF5-71BC-49FC-96CC-D793D168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Statistics</a:t>
            </a:r>
            <a:endParaRPr lang="it-IT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FC59A02B-8FE7-4A96-BCC1-BF93E0C95BB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6577868"/>
              </p:ext>
            </p:extLst>
          </p:nvPr>
        </p:nvGraphicFramePr>
        <p:xfrm>
          <a:off x="669302" y="2139883"/>
          <a:ext cx="5797485" cy="203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495">
                  <a:extLst>
                    <a:ext uri="{9D8B030D-6E8A-4147-A177-3AD203B41FA5}">
                      <a16:colId xmlns:a16="http://schemas.microsoft.com/office/drawing/2014/main" val="2454271510"/>
                    </a:ext>
                  </a:extLst>
                </a:gridCol>
                <a:gridCol w="1932495">
                  <a:extLst>
                    <a:ext uri="{9D8B030D-6E8A-4147-A177-3AD203B41FA5}">
                      <a16:colId xmlns:a16="http://schemas.microsoft.com/office/drawing/2014/main" val="3400558972"/>
                    </a:ext>
                  </a:extLst>
                </a:gridCol>
                <a:gridCol w="1932495">
                  <a:extLst>
                    <a:ext uri="{9D8B030D-6E8A-4147-A177-3AD203B41FA5}">
                      <a16:colId xmlns:a16="http://schemas.microsoft.com/office/drawing/2014/main" val="506246373"/>
                    </a:ext>
                  </a:extLst>
                </a:gridCol>
              </a:tblGrid>
              <a:tr h="115504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Relative </a:t>
                      </a:r>
                      <a:r>
                        <a:rPr lang="it-IT" dirty="0" err="1"/>
                        <a:t>horizontal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distance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between</a:t>
                      </a:r>
                      <a:r>
                        <a:rPr lang="it-IT" dirty="0"/>
                        <a:t> detectors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Acquisition</a:t>
                      </a:r>
                      <a:r>
                        <a:rPr lang="it-IT" dirty="0"/>
                        <a:t>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# events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6458919"/>
                  </a:ext>
                </a:extLst>
              </a:tr>
              <a:tr h="42172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7030A0"/>
                          </a:solidFill>
                        </a:rPr>
                        <a:t>9,3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7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∙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it-IT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2192196"/>
                  </a:ext>
                </a:extLst>
              </a:tr>
              <a:tr h="42172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2,5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6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∙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it-IT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4305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2142581"/>
                  </a:ext>
                </a:extLst>
              </a:tr>
            </a:tbl>
          </a:graphicData>
        </a:graphic>
      </p:graphicFrame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BD1AA5-E51E-4C7D-82E4-37E11F583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9302" y="4647504"/>
            <a:ext cx="5797485" cy="1413931"/>
          </a:xfrm>
        </p:spPr>
        <p:txBody>
          <a:bodyPr/>
          <a:lstStyle/>
          <a:p>
            <a:r>
              <a:rPr lang="it-IT" dirty="0" err="1"/>
              <a:t>Statistics</a:t>
            </a:r>
            <a:r>
              <a:rPr lang="it-IT" dirty="0"/>
              <a:t> </a:t>
            </a:r>
            <a:r>
              <a:rPr lang="it-IT" dirty="0" err="1"/>
              <a:t>increased</a:t>
            </a:r>
            <a:r>
              <a:rPr lang="it-IT" dirty="0"/>
              <a:t> of a </a:t>
            </a:r>
            <a:r>
              <a:rPr lang="it-IT" dirty="0" err="1"/>
              <a:t>factor</a:t>
            </a:r>
            <a:r>
              <a:rPr lang="it-IT" dirty="0"/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7</a:t>
            </a:r>
            <a:r>
              <a:rPr lang="it-IT" dirty="0"/>
              <a:t>, in agreement with MC </a:t>
            </a:r>
            <a:r>
              <a:rPr lang="it-IT" dirty="0" err="1"/>
              <a:t>simulations</a:t>
            </a:r>
            <a:r>
              <a:rPr lang="it-IT" dirty="0"/>
              <a:t>.</a:t>
            </a:r>
          </a:p>
          <a:p>
            <a:endParaRPr lang="it-IT" dirty="0"/>
          </a:p>
        </p:txBody>
      </p:sp>
      <p:pic>
        <p:nvPicPr>
          <p:cNvPr id="7" name="Picture 2" descr="C:\Users\Riggi\Documents\inprogress\Cosmici\Building_stability\Paper_proposal\Acceptance_vs_distance.png">
            <a:extLst>
              <a:ext uri="{FF2B5EF4-FFF2-40B4-BE49-F238E27FC236}">
                <a16:creationId xmlns:a16="http://schemas.microsoft.com/office/drawing/2014/main" id="{16744A80-A30F-4A4A-9BA1-F68B814D6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357" y="3232365"/>
            <a:ext cx="4887990" cy="33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9A814189-2744-40F6-8B26-718DAE7025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0357" y="259534"/>
            <a:ext cx="4736684" cy="3216602"/>
          </a:xfrm>
          <a:prstGeom prst="rect">
            <a:avLst/>
          </a:prstGeom>
        </p:spPr>
      </p:pic>
      <p:sp>
        <p:nvSpPr>
          <p:cNvPr id="9" name="Freccia in giù 8">
            <a:extLst>
              <a:ext uri="{FF2B5EF4-FFF2-40B4-BE49-F238E27FC236}">
                <a16:creationId xmlns:a16="http://schemas.microsoft.com/office/drawing/2014/main" id="{754FF6A7-6D2B-46A6-B03B-06F0E4113588}"/>
              </a:ext>
            </a:extLst>
          </p:cNvPr>
          <p:cNvSpPr/>
          <p:nvPr/>
        </p:nvSpPr>
        <p:spPr>
          <a:xfrm>
            <a:off x="10064496" y="5687568"/>
            <a:ext cx="140208" cy="262128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54B35DD6-5321-4438-A00D-910CEFB9FBE4}"/>
              </a:ext>
            </a:extLst>
          </p:cNvPr>
          <p:cNvSpPr/>
          <p:nvPr/>
        </p:nvSpPr>
        <p:spPr>
          <a:xfrm rot="10800000">
            <a:off x="7542195" y="4552676"/>
            <a:ext cx="295634" cy="144281"/>
          </a:xfrm>
          <a:prstGeom prst="rightArrow">
            <a:avLst>
              <a:gd name="adj1" fmla="val 50000"/>
              <a:gd name="adj2" fmla="val 6183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E4B8AECE-1AA1-4EB7-8B4C-2CC41A817DA9}"/>
              </a:ext>
            </a:extLst>
          </p:cNvPr>
          <p:cNvSpPr txBox="1"/>
          <p:nvPr/>
        </p:nvSpPr>
        <p:spPr>
          <a:xfrm>
            <a:off x="7859755" y="4419375"/>
            <a:ext cx="80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2,5 m</a:t>
            </a:r>
          </a:p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B36E871-72F7-4620-B605-929468ED82D4}"/>
              </a:ext>
            </a:extLst>
          </p:cNvPr>
          <p:cNvSpPr txBox="1"/>
          <p:nvPr/>
        </p:nvSpPr>
        <p:spPr>
          <a:xfrm>
            <a:off x="9348699" y="5415104"/>
            <a:ext cx="80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9,3 m</a:t>
            </a:r>
          </a:p>
          <a:p>
            <a:endParaRPr lang="it-IT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6E569E21-76E0-4511-9AF5-6CCFF1102962}"/>
              </a:ext>
            </a:extLst>
          </p:cNvPr>
          <p:cNvSpPr/>
          <p:nvPr/>
        </p:nvSpPr>
        <p:spPr>
          <a:xfrm>
            <a:off x="10869930" y="1584960"/>
            <a:ext cx="68580" cy="647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47548BC-9720-46D3-B5E1-F5605413DF5A}"/>
              </a:ext>
            </a:extLst>
          </p:cNvPr>
          <p:cNvSpPr/>
          <p:nvPr/>
        </p:nvSpPr>
        <p:spPr>
          <a:xfrm>
            <a:off x="9144229" y="2209195"/>
            <a:ext cx="68580" cy="647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3371507E-9A9D-41F9-A386-441471B401B3}"/>
              </a:ext>
            </a:extLst>
          </p:cNvPr>
          <p:cNvCxnSpPr/>
          <p:nvPr/>
        </p:nvCxnSpPr>
        <p:spPr>
          <a:xfrm>
            <a:off x="10728960" y="1615440"/>
            <a:ext cx="3467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EF1A78BB-A715-41C8-82EC-AAD4B8317506}"/>
              </a:ext>
            </a:extLst>
          </p:cNvPr>
          <p:cNvCxnSpPr/>
          <p:nvPr/>
        </p:nvCxnSpPr>
        <p:spPr>
          <a:xfrm>
            <a:off x="9003030" y="2240280"/>
            <a:ext cx="3467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3C2DB2F2-45FA-4C90-BC45-F2189149855E}"/>
              </a:ext>
            </a:extLst>
          </p:cNvPr>
          <p:cNvCxnSpPr/>
          <p:nvPr/>
        </p:nvCxnSpPr>
        <p:spPr>
          <a:xfrm>
            <a:off x="9176385" y="1941830"/>
            <a:ext cx="0" cy="5638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241BC560-0F1D-4B82-ACA5-C839D2C0A598}"/>
              </a:ext>
            </a:extLst>
          </p:cNvPr>
          <p:cNvCxnSpPr/>
          <p:nvPr/>
        </p:nvCxnSpPr>
        <p:spPr>
          <a:xfrm>
            <a:off x="10904855" y="1398532"/>
            <a:ext cx="0" cy="4438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F5AB7B20-1313-419F-88D2-124251C63BB8}"/>
              </a:ext>
            </a:extLst>
          </p:cNvPr>
          <p:cNvCxnSpPr/>
          <p:nvPr/>
        </p:nvCxnSpPr>
        <p:spPr>
          <a:xfrm>
            <a:off x="8141970" y="2049780"/>
            <a:ext cx="34671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890DFBB-5DA4-4B4E-BB0D-6A3AE0738ACF}"/>
              </a:ext>
            </a:extLst>
          </p:cNvPr>
          <p:cNvCxnSpPr/>
          <p:nvPr/>
        </p:nvCxnSpPr>
        <p:spPr>
          <a:xfrm>
            <a:off x="8315325" y="1731645"/>
            <a:ext cx="0" cy="6210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53FFFF00-8001-445C-8F40-D8084C6F1749}"/>
              </a:ext>
            </a:extLst>
          </p:cNvPr>
          <p:cNvSpPr/>
          <p:nvPr/>
        </p:nvSpPr>
        <p:spPr>
          <a:xfrm>
            <a:off x="8281395" y="2020384"/>
            <a:ext cx="68580" cy="647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F9C0315C-180C-47E9-B2CA-A7A022EFDEAD}"/>
              </a:ext>
            </a:extLst>
          </p:cNvPr>
          <p:cNvSpPr/>
          <p:nvPr/>
        </p:nvSpPr>
        <p:spPr>
          <a:xfrm>
            <a:off x="7761965" y="867938"/>
            <a:ext cx="68580" cy="647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A246BCCE-CD91-4007-BE53-371EC38F629C}"/>
              </a:ext>
            </a:extLst>
          </p:cNvPr>
          <p:cNvSpPr/>
          <p:nvPr/>
        </p:nvSpPr>
        <p:spPr>
          <a:xfrm>
            <a:off x="7759679" y="726587"/>
            <a:ext cx="68580" cy="647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79099FAB-0D3E-43B8-89FF-6A97BCC98C7B}"/>
              </a:ext>
            </a:extLst>
          </p:cNvPr>
          <p:cNvSpPr txBox="1"/>
          <p:nvPr/>
        </p:nvSpPr>
        <p:spPr>
          <a:xfrm>
            <a:off x="7793081" y="660383"/>
            <a:ext cx="12493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b="1" dirty="0" err="1"/>
              <a:t>Simulations</a:t>
            </a:r>
            <a:br>
              <a:rPr lang="it-IT" sz="800" b="1" dirty="0"/>
            </a:br>
            <a:r>
              <a:rPr lang="it-IT" sz="800" b="1" dirty="0" err="1"/>
              <a:t>Experimental</a:t>
            </a:r>
            <a:r>
              <a:rPr lang="it-IT" sz="800" b="1" dirty="0"/>
              <a:t> </a:t>
            </a:r>
            <a:r>
              <a:rPr lang="it-IT" sz="800" b="1" dirty="0" err="1"/>
              <a:t>results</a:t>
            </a:r>
            <a:endParaRPr lang="it-IT" sz="800" b="1" dirty="0"/>
          </a:p>
        </p:txBody>
      </p:sp>
      <p:graphicFrame>
        <p:nvGraphicFramePr>
          <p:cNvPr id="30" name="Tabella 29">
            <a:extLst>
              <a:ext uri="{FF2B5EF4-FFF2-40B4-BE49-F238E27FC236}">
                <a16:creationId xmlns:a16="http://schemas.microsoft.com/office/drawing/2014/main" id="{96D74DFB-379B-4FE8-870D-B6B2EF5CB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08247"/>
              </p:ext>
            </p:extLst>
          </p:nvPr>
        </p:nvGraphicFramePr>
        <p:xfrm>
          <a:off x="3593875" y="306284"/>
          <a:ext cx="338648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241">
                  <a:extLst>
                    <a:ext uri="{9D8B030D-6E8A-4147-A177-3AD203B41FA5}">
                      <a16:colId xmlns:a16="http://schemas.microsoft.com/office/drawing/2014/main" val="142613681"/>
                    </a:ext>
                  </a:extLst>
                </a:gridCol>
                <a:gridCol w="1693241">
                  <a:extLst>
                    <a:ext uri="{9D8B030D-6E8A-4147-A177-3AD203B41FA5}">
                      <a16:colId xmlns:a16="http://schemas.microsoft.com/office/drawing/2014/main" val="1077978753"/>
                    </a:ext>
                  </a:extLst>
                </a:gridCol>
              </a:tblGrid>
              <a:tr h="22209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Relative </a:t>
                      </a:r>
                      <a:r>
                        <a:rPr lang="it-IT" sz="1200" dirty="0" err="1"/>
                        <a:t>distance</a:t>
                      </a: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Relative angle shift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834681"/>
                  </a:ext>
                </a:extLst>
              </a:tr>
              <a:tr h="22209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20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0.44°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2452"/>
                  </a:ext>
                </a:extLst>
              </a:tr>
              <a:tr h="22209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0.24°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213798"/>
                  </a:ext>
                </a:extLst>
              </a:tr>
              <a:tr h="222094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0.31°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97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84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65E717-C6D8-48BD-8547-6E1C9132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Conclusions</a:t>
            </a:r>
            <a:r>
              <a:rPr lang="it-IT" dirty="0"/>
              <a:t> and outlook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6489BF-AE8D-4D51-AB5E-80CE85202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9875520" cy="4023360"/>
          </a:xfrm>
        </p:spPr>
        <p:txBody>
          <a:bodyPr>
            <a:normAutofit/>
          </a:bodyPr>
          <a:lstStyle/>
          <a:p>
            <a:r>
              <a:rPr lang="en-US" dirty="0"/>
              <a:t>Present sensitivity of the method may be roughly estimated of the order of few cm for a data taking period of 1 week</a:t>
            </a:r>
          </a:p>
          <a:p>
            <a:r>
              <a:rPr lang="en-US" dirty="0"/>
              <a:t>Proper optimization of relative position can increase statistics</a:t>
            </a:r>
          </a:p>
          <a:p>
            <a:r>
              <a:rPr lang="en-US" dirty="0"/>
              <a:t>Monte Carlo simulations in progress to better understand the results and improve operational conditions</a:t>
            </a:r>
          </a:p>
          <a:p>
            <a:r>
              <a:rPr lang="en-US" dirty="0"/>
              <a:t>Paper in preparation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877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CE0556-AA91-4881-8A1D-2AE088AD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Outline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AF77D7-ECF2-48D4-9839-CADBAA27A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253" y="1965960"/>
            <a:ext cx="10169013" cy="4038600"/>
          </a:xfrm>
        </p:spPr>
        <p:txBody>
          <a:bodyPr/>
          <a:lstStyle/>
          <a:p>
            <a:r>
              <a:rPr lang="it-IT" dirty="0" err="1"/>
              <a:t>Summary</a:t>
            </a:r>
            <a:r>
              <a:rPr lang="it-IT" dirty="0"/>
              <a:t> on POLA-01 – CATA-01 </a:t>
            </a:r>
            <a:r>
              <a:rPr lang="it-IT" dirty="0" err="1"/>
              <a:t>coincidence</a:t>
            </a:r>
            <a:r>
              <a:rPr lang="it-IT" dirty="0"/>
              <a:t> </a:t>
            </a:r>
            <a:r>
              <a:rPr lang="it-IT" dirty="0" err="1"/>
              <a:t>measurements</a:t>
            </a:r>
            <a:endParaRPr lang="it-IT" dirty="0"/>
          </a:p>
          <a:p>
            <a:r>
              <a:rPr lang="it-IT" dirty="0" err="1"/>
              <a:t>Possible</a:t>
            </a:r>
            <a:r>
              <a:rPr lang="it-IT" dirty="0"/>
              <a:t> use of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measurements</a:t>
            </a:r>
            <a:r>
              <a:rPr lang="it-IT" dirty="0"/>
              <a:t> to monitor </a:t>
            </a:r>
            <a:r>
              <a:rPr lang="it-IT" dirty="0" err="1"/>
              <a:t>civil</a:t>
            </a:r>
            <a:r>
              <a:rPr lang="it-IT" dirty="0"/>
              <a:t> </a:t>
            </a:r>
            <a:r>
              <a:rPr lang="it-IT" dirty="0" err="1"/>
              <a:t>structures</a:t>
            </a:r>
            <a:r>
              <a:rPr lang="it-IT" dirty="0"/>
              <a:t> </a:t>
            </a:r>
            <a:r>
              <a:rPr lang="it-IT" dirty="0" err="1"/>
              <a:t>stability</a:t>
            </a:r>
            <a:endParaRPr lang="it-IT" dirty="0"/>
          </a:p>
          <a:p>
            <a:r>
              <a:rPr lang="it-IT" dirty="0"/>
              <a:t>MC </a:t>
            </a:r>
            <a:r>
              <a:rPr lang="it-IT" dirty="0" err="1"/>
              <a:t>simulations</a:t>
            </a:r>
            <a:r>
              <a:rPr lang="it-IT" dirty="0"/>
              <a:t> and </a:t>
            </a:r>
            <a:r>
              <a:rPr lang="it-IT" dirty="0" err="1"/>
              <a:t>optimization</a:t>
            </a:r>
            <a:r>
              <a:rPr lang="it-IT" dirty="0"/>
              <a:t> of relative position </a:t>
            </a:r>
            <a:r>
              <a:rPr lang="it-IT" dirty="0" err="1"/>
              <a:t>between</a:t>
            </a:r>
            <a:r>
              <a:rPr lang="it-IT"/>
              <a:t> detectors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A792D0-F034-4F6B-9549-4E215EF31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Measurements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8A2F81-D085-49AC-AB59-B8205F23A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7590" y="1892460"/>
            <a:ext cx="5553581" cy="4355940"/>
          </a:xfrm>
        </p:spPr>
        <p:txBody>
          <a:bodyPr>
            <a:normAutofit/>
          </a:bodyPr>
          <a:lstStyle/>
          <a:p>
            <a:r>
              <a:rPr lang="it-IT" dirty="0"/>
              <a:t>Measure 1 – </a:t>
            </a:r>
            <a:r>
              <a:rPr lang="it-IT" dirty="0" err="1"/>
              <a:t>outside</a:t>
            </a:r>
            <a:r>
              <a:rPr lang="it-IT" dirty="0"/>
              <a:t> the </a:t>
            </a:r>
            <a:r>
              <a:rPr lang="it-IT" dirty="0" err="1"/>
              <a:t>acceptance</a:t>
            </a:r>
            <a:r>
              <a:rPr lang="it-IT" dirty="0"/>
              <a:t> </a:t>
            </a:r>
            <a:r>
              <a:rPr lang="it-IT" dirty="0" err="1"/>
              <a:t>interval</a:t>
            </a:r>
            <a:r>
              <a:rPr lang="it-IT" dirty="0"/>
              <a:t> of CATA-01, 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detect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independent </a:t>
            </a:r>
            <a:r>
              <a:rPr lang="it-IT" dirty="0" err="1"/>
              <a:t>muons</a:t>
            </a:r>
            <a:r>
              <a:rPr lang="it-IT" dirty="0"/>
              <a:t> coming from the </a:t>
            </a:r>
            <a:r>
              <a:rPr lang="it-IT" dirty="0" err="1"/>
              <a:t>same</a:t>
            </a:r>
            <a:r>
              <a:rPr lang="it-IT" dirty="0"/>
              <a:t> shower. </a:t>
            </a:r>
            <a:br>
              <a:rPr lang="it-IT" dirty="0"/>
            </a:br>
            <a:r>
              <a:rPr lang="it-IT" dirty="0"/>
              <a:t>About </a:t>
            </a:r>
            <a:r>
              <a:rPr lang="it-IT" b="1" dirty="0"/>
              <a:t>13 days</a:t>
            </a:r>
            <a:r>
              <a:rPr lang="it-IT" dirty="0"/>
              <a:t> </a:t>
            </a:r>
            <a:r>
              <a:rPr lang="it-IT" dirty="0" err="1"/>
              <a:t>acquisition</a:t>
            </a:r>
            <a:r>
              <a:rPr lang="it-IT" dirty="0"/>
              <a:t> time.</a:t>
            </a:r>
          </a:p>
          <a:p>
            <a:endParaRPr lang="it-IT" dirty="0"/>
          </a:p>
          <a:p>
            <a:r>
              <a:rPr lang="it-IT" dirty="0"/>
              <a:t>Measure 2 – inside the </a:t>
            </a:r>
            <a:r>
              <a:rPr lang="it-IT" dirty="0" err="1"/>
              <a:t>acceptance</a:t>
            </a:r>
            <a:r>
              <a:rPr lang="it-IT" dirty="0"/>
              <a:t> </a:t>
            </a:r>
            <a:r>
              <a:rPr lang="it-IT" dirty="0" err="1"/>
              <a:t>interval</a:t>
            </a:r>
            <a:r>
              <a:rPr lang="it-IT" dirty="0"/>
              <a:t> of CATA-01, 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detect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muons</a:t>
            </a:r>
            <a:r>
              <a:rPr lang="it-IT" dirty="0"/>
              <a:t> passing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detectors. Detectors </a:t>
            </a:r>
            <a:r>
              <a:rPr lang="it-IT" dirty="0" err="1"/>
              <a:t>geometry</a:t>
            </a:r>
            <a:r>
              <a:rPr lang="it-IT" dirty="0"/>
              <a:t> select a </a:t>
            </a:r>
            <a:r>
              <a:rPr lang="it-IT" dirty="0" err="1"/>
              <a:t>narrow</a:t>
            </a:r>
            <a:r>
              <a:rPr lang="it-IT" dirty="0"/>
              <a:t> </a:t>
            </a:r>
            <a:r>
              <a:rPr lang="it-IT" dirty="0" err="1"/>
              <a:t>acceptance</a:t>
            </a:r>
            <a:r>
              <a:rPr lang="it-IT" dirty="0"/>
              <a:t> </a:t>
            </a:r>
            <a:r>
              <a:rPr lang="it-IT" dirty="0" err="1"/>
              <a:t>cone</a:t>
            </a:r>
            <a:r>
              <a:rPr lang="it-IT" dirty="0"/>
              <a:t> (POLA-01: 40 cm x 60 cm).</a:t>
            </a:r>
            <a:br>
              <a:rPr lang="it-IT" dirty="0"/>
            </a:br>
            <a:r>
              <a:rPr lang="it-IT" dirty="0"/>
              <a:t>About </a:t>
            </a:r>
            <a:r>
              <a:rPr lang="it-IT" b="1" dirty="0"/>
              <a:t>47 </a:t>
            </a:r>
            <a:r>
              <a:rPr lang="it-IT" b="1" dirty="0" err="1"/>
              <a:t>days</a:t>
            </a:r>
            <a:r>
              <a:rPr lang="it-IT" dirty="0"/>
              <a:t> </a:t>
            </a:r>
            <a:r>
              <a:rPr lang="it-IT" dirty="0" err="1"/>
              <a:t>acquisition</a:t>
            </a:r>
            <a:r>
              <a:rPr lang="it-IT" dirty="0"/>
              <a:t> time.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92464F6-2759-49BA-8477-16017A90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053" y="1084740"/>
            <a:ext cx="4437349" cy="234426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24997FB3-EAC6-4B53-AD74-09952C22D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053" y="3904140"/>
            <a:ext cx="4482980" cy="234426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0FE96AAA-058B-439E-8891-AACB5192EC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4740" y="3595457"/>
            <a:ext cx="4548947" cy="2890710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C7684918-3187-4EC2-A850-AAF205883A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676" y="822014"/>
            <a:ext cx="4427116" cy="297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9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614820E-5191-4006-A79C-10E189C391F0}"/>
              </a:ext>
            </a:extLst>
          </p:cNvPr>
          <p:cNvSpPr/>
          <p:nvPr/>
        </p:nvSpPr>
        <p:spPr>
          <a:xfrm>
            <a:off x="1168923" y="1414020"/>
            <a:ext cx="3883843" cy="44965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9CB8360D-518E-4770-9C64-65A589D7065E}"/>
              </a:ext>
            </a:extLst>
          </p:cNvPr>
          <p:cNvSpPr/>
          <p:nvPr/>
        </p:nvSpPr>
        <p:spPr>
          <a:xfrm>
            <a:off x="4977353" y="1875934"/>
            <a:ext cx="75414" cy="3582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9D927DF-CC3D-4DE4-A309-1BCC6B975276}"/>
              </a:ext>
            </a:extLst>
          </p:cNvPr>
          <p:cNvSpPr/>
          <p:nvPr/>
        </p:nvSpPr>
        <p:spPr>
          <a:xfrm>
            <a:off x="2281287" y="3662313"/>
            <a:ext cx="716437" cy="1051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F87DE57-5990-4045-ABD8-4A1F919B9E7C}"/>
              </a:ext>
            </a:extLst>
          </p:cNvPr>
          <p:cNvSpPr/>
          <p:nvPr/>
        </p:nvSpPr>
        <p:spPr>
          <a:xfrm>
            <a:off x="1451725" y="4967926"/>
            <a:ext cx="263951" cy="311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797F6570-6295-4BDA-87A8-945898A1D019}"/>
              </a:ext>
            </a:extLst>
          </p:cNvPr>
          <p:cNvCxnSpPr>
            <a:cxnSpLocks/>
          </p:cNvCxnSpPr>
          <p:nvPr/>
        </p:nvCxnSpPr>
        <p:spPr>
          <a:xfrm>
            <a:off x="1583702" y="2835784"/>
            <a:ext cx="1065229" cy="1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C64AC4A-9006-4332-8B4C-8EB21BA167F8}"/>
              </a:ext>
            </a:extLst>
          </p:cNvPr>
          <p:cNvCxnSpPr>
            <a:cxnSpLocks/>
          </p:cNvCxnSpPr>
          <p:nvPr/>
        </p:nvCxnSpPr>
        <p:spPr>
          <a:xfrm flipH="1">
            <a:off x="1574280" y="2835783"/>
            <a:ext cx="10652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BB9765B-B9E0-4537-8F07-204FAF299A30}"/>
              </a:ext>
            </a:extLst>
          </p:cNvPr>
          <p:cNvSpPr txBox="1"/>
          <p:nvPr/>
        </p:nvSpPr>
        <p:spPr>
          <a:xfrm>
            <a:off x="1819375" y="2466454"/>
            <a:ext cx="85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5,4 m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0172E848-1F00-4FFF-8EE2-A50CE07336CE}"/>
              </a:ext>
            </a:extLst>
          </p:cNvPr>
          <p:cNvCxnSpPr>
            <a:cxnSpLocks/>
            <a:endCxn id="10" idx="3"/>
          </p:cNvCxnSpPr>
          <p:nvPr/>
        </p:nvCxnSpPr>
        <p:spPr>
          <a:xfrm>
            <a:off x="1168924" y="2055042"/>
            <a:ext cx="3883843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F6403CBD-4FD5-43CA-8834-5CA5B030319A}"/>
              </a:ext>
            </a:extLst>
          </p:cNvPr>
          <p:cNvCxnSpPr>
            <a:cxnSpLocks/>
          </p:cNvCxnSpPr>
          <p:nvPr/>
        </p:nvCxnSpPr>
        <p:spPr>
          <a:xfrm>
            <a:off x="4572000" y="4185500"/>
            <a:ext cx="0" cy="9238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E44BBE40-142C-43E6-B9D1-B4D7948FEBD6}"/>
              </a:ext>
            </a:extLst>
          </p:cNvPr>
          <p:cNvCxnSpPr>
            <a:cxnSpLocks/>
          </p:cNvCxnSpPr>
          <p:nvPr/>
        </p:nvCxnSpPr>
        <p:spPr>
          <a:xfrm flipV="1">
            <a:off x="4572000" y="4185500"/>
            <a:ext cx="0" cy="933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40C5796F-D2FB-424B-9755-5EB72B8105BB}"/>
              </a:ext>
            </a:extLst>
          </p:cNvPr>
          <p:cNvSpPr txBox="1"/>
          <p:nvPr/>
        </p:nvSpPr>
        <p:spPr>
          <a:xfrm>
            <a:off x="3793503" y="4402154"/>
            <a:ext cx="85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7,6 m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D86F2B2C-37C9-4FF8-9975-89D34408A249}"/>
              </a:ext>
            </a:extLst>
          </p:cNvPr>
          <p:cNvCxnSpPr>
            <a:cxnSpLocks/>
          </p:cNvCxnSpPr>
          <p:nvPr/>
        </p:nvCxnSpPr>
        <p:spPr>
          <a:xfrm>
            <a:off x="1159497" y="4185500"/>
            <a:ext cx="3883843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F0703EF-C821-4D44-A3E5-09508F6D5ACF}"/>
              </a:ext>
            </a:extLst>
          </p:cNvPr>
          <p:cNvSpPr txBox="1"/>
          <p:nvPr/>
        </p:nvSpPr>
        <p:spPr>
          <a:xfrm>
            <a:off x="1998503" y="741351"/>
            <a:ext cx="2573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CATA-01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t-IT" dirty="0"/>
              <a:t> </a:t>
            </a:r>
            <a:r>
              <a:rPr lang="it-IT" dirty="0" err="1"/>
              <a:t>floor</a:t>
            </a:r>
            <a:r>
              <a:rPr lang="it-IT" dirty="0"/>
              <a:t> -1</a:t>
            </a:r>
          </a:p>
          <a:p>
            <a:r>
              <a:rPr lang="it-IT" dirty="0"/>
              <a:t>POLA-01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t-IT" dirty="0"/>
              <a:t> </a:t>
            </a:r>
            <a:r>
              <a:rPr lang="it-IT" dirty="0" err="1"/>
              <a:t>floor</a:t>
            </a:r>
            <a:r>
              <a:rPr lang="it-IT" dirty="0"/>
              <a:t> 3</a:t>
            </a:r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2C685667-660A-4D16-8820-D0A2907DE4EF}"/>
              </a:ext>
            </a:extLst>
          </p:cNvPr>
          <p:cNvCxnSpPr>
            <a:cxnSpLocks/>
          </p:cNvCxnSpPr>
          <p:nvPr/>
        </p:nvCxnSpPr>
        <p:spPr>
          <a:xfrm>
            <a:off x="1178350" y="5118753"/>
            <a:ext cx="3883843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9866CD1E-7575-4441-BC1B-B872FCE881C4}"/>
              </a:ext>
            </a:extLst>
          </p:cNvPr>
          <p:cNvCxnSpPr/>
          <p:nvPr/>
        </p:nvCxnSpPr>
        <p:spPr>
          <a:xfrm>
            <a:off x="2639505" y="1402899"/>
            <a:ext cx="0" cy="450770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9253B8A0-F5B1-432E-B1CC-4CB953B9C9BF}"/>
              </a:ext>
            </a:extLst>
          </p:cNvPr>
          <p:cNvCxnSpPr/>
          <p:nvPr/>
        </p:nvCxnSpPr>
        <p:spPr>
          <a:xfrm>
            <a:off x="1574272" y="1402899"/>
            <a:ext cx="0" cy="450770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0AD35C4-8C9A-4EC9-BFE2-ACFA919798AE}"/>
              </a:ext>
            </a:extLst>
          </p:cNvPr>
          <p:cNvSpPr txBox="1"/>
          <p:nvPr/>
        </p:nvSpPr>
        <p:spPr>
          <a:xfrm>
            <a:off x="1170493" y="5245171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271D5F5-4B0E-4832-B613-5A9D70B664BE}"/>
              </a:ext>
            </a:extLst>
          </p:cNvPr>
          <p:cNvSpPr txBox="1"/>
          <p:nvPr/>
        </p:nvSpPr>
        <p:spPr>
          <a:xfrm>
            <a:off x="2187051" y="4720296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CATA-01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442F67-A28F-4A34-B6ED-4AA06D89FF4D}"/>
              </a:ext>
            </a:extLst>
          </p:cNvPr>
          <p:cNvSpPr txBox="1"/>
          <p:nvPr/>
        </p:nvSpPr>
        <p:spPr>
          <a:xfrm>
            <a:off x="6095999" y="4185500"/>
            <a:ext cx="504304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defTabSz="91440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</a:pPr>
            <a:r>
              <a:rPr lang="it-IT" sz="2200" dirty="0" err="1">
                <a:solidFill>
                  <a:schemeClr val="accent1"/>
                </a:solidFill>
              </a:rPr>
              <a:t>Geometrical</a:t>
            </a:r>
            <a:r>
              <a:rPr lang="it-IT" sz="2200" dirty="0">
                <a:solidFill>
                  <a:schemeClr val="accent1"/>
                </a:solidFill>
              </a:rPr>
              <a:t> </a:t>
            </a:r>
            <a:r>
              <a:rPr lang="it-IT" sz="2200" dirty="0" err="1">
                <a:solidFill>
                  <a:schemeClr val="accent1"/>
                </a:solidFill>
              </a:rPr>
              <a:t>disposition</a:t>
            </a:r>
            <a:r>
              <a:rPr lang="it-IT" sz="2200" dirty="0">
                <a:solidFill>
                  <a:schemeClr val="accent1"/>
                </a:solidFill>
              </a:rPr>
              <a:t> of the </a:t>
            </a:r>
            <a:r>
              <a:rPr lang="it-IT" sz="2200" dirty="0" err="1">
                <a:solidFill>
                  <a:schemeClr val="accent1"/>
                </a:solidFill>
              </a:rPr>
              <a:t>two</a:t>
            </a:r>
            <a:r>
              <a:rPr lang="it-IT" sz="2200" dirty="0">
                <a:solidFill>
                  <a:schemeClr val="accent1"/>
                </a:solidFill>
              </a:rPr>
              <a:t> detectors in Catania Physics department.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CDD4971-74C2-437C-A9DC-299946AB94E3}"/>
              </a:ext>
            </a:extLst>
          </p:cNvPr>
          <p:cNvCxnSpPr/>
          <p:nvPr/>
        </p:nvCxnSpPr>
        <p:spPr>
          <a:xfrm>
            <a:off x="7041823" y="1687399"/>
            <a:ext cx="347849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9036A63D-416C-420C-9408-30D05FB05DF0}"/>
              </a:ext>
            </a:extLst>
          </p:cNvPr>
          <p:cNvCxnSpPr/>
          <p:nvPr/>
        </p:nvCxnSpPr>
        <p:spPr>
          <a:xfrm>
            <a:off x="7041823" y="1244341"/>
            <a:ext cx="0" cy="19762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82933B12-19AD-4C57-9EE5-81F253475ADE}"/>
              </a:ext>
            </a:extLst>
          </p:cNvPr>
          <p:cNvCxnSpPr/>
          <p:nvPr/>
        </p:nvCxnSpPr>
        <p:spPr>
          <a:xfrm>
            <a:off x="10520313" y="1244340"/>
            <a:ext cx="0" cy="19762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BB92F893-449E-409B-8780-3429EAB90232}"/>
              </a:ext>
            </a:extLst>
          </p:cNvPr>
          <p:cNvCxnSpPr/>
          <p:nvPr/>
        </p:nvCxnSpPr>
        <p:spPr>
          <a:xfrm>
            <a:off x="7041823" y="3193890"/>
            <a:ext cx="347849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A449B04A-267F-4B56-8086-70A9AAA69357}"/>
              </a:ext>
            </a:extLst>
          </p:cNvPr>
          <p:cNvCxnSpPr>
            <a:cxnSpLocks/>
          </p:cNvCxnSpPr>
          <p:nvPr/>
        </p:nvCxnSpPr>
        <p:spPr>
          <a:xfrm>
            <a:off x="9681328" y="1668545"/>
            <a:ext cx="0" cy="15064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82B05800-2234-4931-A97E-1BA4F55277BD}"/>
              </a:ext>
            </a:extLst>
          </p:cNvPr>
          <p:cNvCxnSpPr/>
          <p:nvPr/>
        </p:nvCxnSpPr>
        <p:spPr>
          <a:xfrm flipV="1">
            <a:off x="9681328" y="1696826"/>
            <a:ext cx="0" cy="1216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B24E2B59-F595-4A01-A425-59F51B144351}"/>
              </a:ext>
            </a:extLst>
          </p:cNvPr>
          <p:cNvSpPr txBox="1"/>
          <p:nvPr/>
        </p:nvSpPr>
        <p:spPr>
          <a:xfrm>
            <a:off x="8931114" y="2211677"/>
            <a:ext cx="85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15 m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6CDB4ADD-1238-4E32-8A2E-4E8E9B931D22}"/>
              </a:ext>
            </a:extLst>
          </p:cNvPr>
          <p:cNvSpPr/>
          <p:nvPr/>
        </p:nvSpPr>
        <p:spPr>
          <a:xfrm>
            <a:off x="9627911" y="1536573"/>
            <a:ext cx="329932" cy="1131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2DCEBE81-3922-46D0-9311-4BABCCCB2DC3}"/>
              </a:ext>
            </a:extLst>
          </p:cNvPr>
          <p:cNvSpPr/>
          <p:nvPr/>
        </p:nvSpPr>
        <p:spPr>
          <a:xfrm>
            <a:off x="9012026" y="2884602"/>
            <a:ext cx="608807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AF172E61-C773-4348-96C6-E84BDA26D025}"/>
              </a:ext>
            </a:extLst>
          </p:cNvPr>
          <p:cNvSpPr txBox="1"/>
          <p:nvPr/>
        </p:nvSpPr>
        <p:spPr>
          <a:xfrm>
            <a:off x="6162001" y="1465025"/>
            <a:ext cx="92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floor</a:t>
            </a:r>
            <a:r>
              <a:rPr lang="it-IT" dirty="0"/>
              <a:t> 3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87A38781-F5B0-45D6-8DD1-B260319DC8FF}"/>
              </a:ext>
            </a:extLst>
          </p:cNvPr>
          <p:cNvSpPr txBox="1"/>
          <p:nvPr/>
        </p:nvSpPr>
        <p:spPr>
          <a:xfrm>
            <a:off x="6162001" y="2969936"/>
            <a:ext cx="92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floor</a:t>
            </a:r>
            <a:r>
              <a:rPr lang="it-IT" dirty="0"/>
              <a:t> -1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A9A12FB3-63C3-47E6-82A4-A336F0618142}"/>
              </a:ext>
            </a:extLst>
          </p:cNvPr>
          <p:cNvSpPr txBox="1"/>
          <p:nvPr/>
        </p:nvSpPr>
        <p:spPr>
          <a:xfrm>
            <a:off x="8796378" y="3226169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CATA-01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35CC090-1566-47DB-983C-735DC587CDCC}"/>
              </a:ext>
            </a:extLst>
          </p:cNvPr>
          <p:cNvSpPr txBox="1"/>
          <p:nvPr/>
        </p:nvSpPr>
        <p:spPr>
          <a:xfrm>
            <a:off x="9210791" y="1215138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</a:t>
            </a:r>
          </a:p>
        </p:txBody>
      </p:sp>
    </p:spTree>
    <p:extLst>
      <p:ext uri="{BB962C8B-B14F-4D97-AF65-F5344CB8AC3E}">
        <p14:creationId xmlns:p14="http://schemas.microsoft.com/office/powerpoint/2010/main" val="212186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864A8C-FF9E-43E9-B5AB-1138EF47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Track </a:t>
            </a:r>
            <a:r>
              <a:rPr lang="it-IT" dirty="0" err="1"/>
              <a:t>selection</a:t>
            </a:r>
            <a:r>
              <a:rPr lang="it-IT" dirty="0"/>
              <a:t> 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8F0010DD-5F19-4095-B2B3-AC9FAF44843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770667"/>
              </p:ext>
            </p:extLst>
          </p:nvPr>
        </p:nvGraphicFramePr>
        <p:xfrm>
          <a:off x="1143000" y="1785442"/>
          <a:ext cx="5770418" cy="4490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418">
                  <a:extLst>
                    <a:ext uri="{9D8B030D-6E8A-4147-A177-3AD203B41FA5}">
                      <a16:colId xmlns:a16="http://schemas.microsoft.com/office/drawing/2014/main" val="61626073"/>
                    </a:ext>
                  </a:extLst>
                </a:gridCol>
              </a:tblGrid>
              <a:tr h="498963"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Coincidence</a:t>
                      </a:r>
                      <a:r>
                        <a:rPr lang="it-IT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window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1031635"/>
                  </a:ext>
                </a:extLst>
              </a:tr>
              <a:tr h="4989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|(</a:t>
                      </a:r>
                      <a:r>
                        <a:rPr lang="el-GR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</a:t>
                      </a:r>
                      <a:r>
                        <a:rPr lang="it-IT" sz="2000" dirty="0"/>
                        <a:t>t + (t-</a:t>
                      </a:r>
                      <a:r>
                        <a:rPr lang="it-IT" sz="2000" dirty="0" err="1"/>
                        <a:t>int</a:t>
                      </a:r>
                      <a:r>
                        <a:rPr lang="it-IT" sz="2000" dirty="0"/>
                        <a:t>(t)) </a:t>
                      </a:r>
                      <a:r>
                        <a:rPr lang="it-IT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∙ </a:t>
                      </a:r>
                      <a:r>
                        <a:rPr lang="it-IT" sz="2000" dirty="0"/>
                        <a:t>2500 -1500) – 140| &lt; 600 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63224589"/>
                  </a:ext>
                </a:extLst>
              </a:tr>
              <a:tr h="4989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Quality</a:t>
                      </a:r>
                      <a:r>
                        <a:rPr lang="it-IT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cuts</a:t>
                      </a:r>
                      <a:endParaRPr lang="it-IT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77551"/>
                  </a:ext>
                </a:extLst>
              </a:tr>
              <a:tr h="498963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/>
                        <a:t>χ</a:t>
                      </a:r>
                      <a:r>
                        <a:rPr lang="it-IT" sz="2000" baseline="30000" dirty="0"/>
                        <a:t>2</a:t>
                      </a:r>
                      <a:r>
                        <a:rPr lang="it-IT" sz="2000" dirty="0"/>
                        <a:t> &lt; 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6733204"/>
                  </a:ext>
                </a:extLst>
              </a:tr>
              <a:tr h="49896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-2 ns &lt; </a:t>
                      </a:r>
                      <a:r>
                        <a:rPr lang="it-IT" sz="2000" dirty="0" err="1"/>
                        <a:t>ToF</a:t>
                      </a:r>
                      <a:r>
                        <a:rPr lang="it-IT" sz="2000" dirty="0"/>
                        <a:t> &lt; 10 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5420726"/>
                  </a:ext>
                </a:extLst>
              </a:tr>
              <a:tr h="49896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Number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satellites</a:t>
                      </a:r>
                      <a:r>
                        <a:rPr lang="it-IT" sz="2000" dirty="0"/>
                        <a:t> POLA-01 ≥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04511"/>
                  </a:ext>
                </a:extLst>
              </a:tr>
              <a:tr h="4989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err="1"/>
                        <a:t>Number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satellites</a:t>
                      </a:r>
                      <a:r>
                        <a:rPr lang="it-IT" sz="2000" dirty="0"/>
                        <a:t> CATA-01 ≥ 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6438921"/>
                  </a:ext>
                </a:extLst>
              </a:tr>
              <a:tr h="498963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/>
                        <a:t>Number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tracks</a:t>
                      </a:r>
                      <a:r>
                        <a:rPr lang="it-IT" sz="2000" dirty="0"/>
                        <a:t> POLA-01 =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6059296"/>
                  </a:ext>
                </a:extLst>
              </a:tr>
              <a:tr h="4989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err="1"/>
                        <a:t>Number</a:t>
                      </a:r>
                      <a:r>
                        <a:rPr lang="it-IT" sz="2000" dirty="0"/>
                        <a:t> of </a:t>
                      </a:r>
                      <a:r>
                        <a:rPr lang="it-IT" sz="2000" dirty="0" err="1"/>
                        <a:t>tracks</a:t>
                      </a:r>
                      <a:r>
                        <a:rPr lang="it-IT" sz="2000" dirty="0"/>
                        <a:t> CATA-01 =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9079447"/>
                  </a:ext>
                </a:extLst>
              </a:tr>
            </a:tbl>
          </a:graphicData>
        </a:graphic>
      </p:graphicFrame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C15F20-6D17-4411-B089-C003B2DE8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20932" y="2139884"/>
            <a:ext cx="3801560" cy="3940875"/>
          </a:xfrm>
        </p:spPr>
        <p:txBody>
          <a:bodyPr/>
          <a:lstStyle/>
          <a:p>
            <a:r>
              <a:rPr lang="it-IT" dirty="0" err="1"/>
              <a:t>Measurements</a:t>
            </a:r>
            <a:r>
              <a:rPr lang="it-IT" dirty="0"/>
              <a:t> OUTSIDE CATA-01 </a:t>
            </a:r>
            <a:r>
              <a:rPr lang="it-IT" dirty="0" err="1"/>
              <a:t>acceptance</a:t>
            </a:r>
            <a:r>
              <a:rPr lang="it-IT" dirty="0"/>
              <a:t> </a:t>
            </a:r>
            <a:r>
              <a:rPr lang="it-IT" dirty="0" err="1"/>
              <a:t>cone</a:t>
            </a:r>
            <a:r>
              <a:rPr lang="it-IT" dirty="0"/>
              <a:t>: </a:t>
            </a:r>
            <a:br>
              <a:rPr lang="it-IT" dirty="0"/>
            </a:br>
            <a:r>
              <a:rPr lang="it-IT" u="sng" dirty="0"/>
              <a:t>3 </a:t>
            </a:r>
            <a:r>
              <a:rPr lang="it-IT" u="sng" dirty="0" err="1"/>
              <a:t>days</a:t>
            </a:r>
            <a:r>
              <a:rPr lang="it-IT" dirty="0"/>
              <a:t> data taking.</a:t>
            </a:r>
          </a:p>
          <a:p>
            <a:endParaRPr lang="it-IT" dirty="0"/>
          </a:p>
          <a:p>
            <a:r>
              <a:rPr lang="it-IT" dirty="0" err="1"/>
              <a:t>Measurements</a:t>
            </a:r>
            <a:r>
              <a:rPr lang="it-IT" dirty="0"/>
              <a:t> INSIDE CATA-01 </a:t>
            </a:r>
            <a:r>
              <a:rPr lang="it-IT" dirty="0" err="1"/>
              <a:t>acceptance</a:t>
            </a:r>
            <a:r>
              <a:rPr lang="it-IT" dirty="0"/>
              <a:t> </a:t>
            </a:r>
            <a:r>
              <a:rPr lang="it-IT" dirty="0" err="1"/>
              <a:t>cone</a:t>
            </a:r>
            <a:r>
              <a:rPr lang="it-IT" dirty="0"/>
              <a:t>: </a:t>
            </a:r>
            <a:br>
              <a:rPr lang="it-IT" dirty="0"/>
            </a:br>
            <a:r>
              <a:rPr lang="it-IT" u="sng" dirty="0"/>
              <a:t>13 </a:t>
            </a:r>
            <a:r>
              <a:rPr lang="it-IT" u="sng" dirty="0" err="1"/>
              <a:t>days</a:t>
            </a:r>
            <a:r>
              <a:rPr lang="it-IT" dirty="0"/>
              <a:t> data taking.</a:t>
            </a:r>
          </a:p>
          <a:p>
            <a:endParaRPr lang="it-IT" dirty="0"/>
          </a:p>
          <a:p>
            <a:endParaRPr lang="it-IT" dirty="0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790A659F-6D00-477C-8B79-6A5F4084B947}"/>
              </a:ext>
            </a:extLst>
          </p:cNvPr>
          <p:cNvCxnSpPr>
            <a:cxnSpLocks/>
          </p:cNvCxnSpPr>
          <p:nvPr/>
        </p:nvCxnSpPr>
        <p:spPr>
          <a:xfrm>
            <a:off x="1143000" y="3289954"/>
            <a:ext cx="577041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>
            <a:extLst>
              <a:ext uri="{FF2B5EF4-FFF2-40B4-BE49-F238E27FC236}">
                <a16:creationId xmlns:a16="http://schemas.microsoft.com/office/drawing/2014/main" id="{48189957-6F7D-41AB-967F-8C52F5EE8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3418" y="2111132"/>
            <a:ext cx="5011974" cy="3403547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9FEA3ED4-BC3D-4C61-8654-024203BEA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3418" y="2111132"/>
            <a:ext cx="5011975" cy="3403547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168C63-EBC0-4899-ADE6-B04C118622CA}"/>
              </a:ext>
            </a:extLst>
          </p:cNvPr>
          <p:cNvSpPr txBox="1"/>
          <p:nvPr/>
        </p:nvSpPr>
        <p:spPr>
          <a:xfrm>
            <a:off x="7733291" y="197734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Corrected</a:t>
            </a:r>
            <a:r>
              <a:rPr lang="it-IT" dirty="0"/>
              <a:t> time </a:t>
            </a:r>
            <a:r>
              <a:rPr lang="it-IT" dirty="0" err="1"/>
              <a:t>difference</a:t>
            </a:r>
            <a:r>
              <a:rPr lang="it-IT" dirty="0"/>
              <a:t> spectrum</a:t>
            </a:r>
          </a:p>
        </p:txBody>
      </p:sp>
      <p:sp>
        <p:nvSpPr>
          <p:cNvPr id="9" name="Freccia circolare in giù 8">
            <a:extLst>
              <a:ext uri="{FF2B5EF4-FFF2-40B4-BE49-F238E27FC236}">
                <a16:creationId xmlns:a16="http://schemas.microsoft.com/office/drawing/2014/main" id="{FE0F2D4F-7F51-4DEE-BE87-D997DBF94CE0}"/>
              </a:ext>
            </a:extLst>
          </p:cNvPr>
          <p:cNvSpPr/>
          <p:nvPr/>
        </p:nvSpPr>
        <p:spPr>
          <a:xfrm rot="1871448">
            <a:off x="6728560" y="1849781"/>
            <a:ext cx="1272619" cy="62445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16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2A151B2C-B390-485A-B45E-9089923930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1054" y="1696694"/>
            <a:ext cx="5548640" cy="3767987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28D7C5D-AA48-49A7-8103-8818EEC3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Theta </a:t>
            </a:r>
            <a:r>
              <a:rPr lang="it-IT" dirty="0" err="1"/>
              <a:t>distribution</a:t>
            </a:r>
            <a:endParaRPr lang="it-IT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F7F054E-8C74-4EA9-9FA6-3D66148D6A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54919" y="1696693"/>
            <a:ext cx="5548642" cy="3767989"/>
          </a:xfr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88BD93B-00FB-4E79-AED9-BFB6F87C35E0}"/>
              </a:ext>
            </a:extLst>
          </p:cNvPr>
          <p:cNvSpPr txBox="1"/>
          <p:nvPr/>
        </p:nvSpPr>
        <p:spPr>
          <a:xfrm>
            <a:off x="969804" y="5412345"/>
            <a:ext cx="1063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/>
                </a:solidFill>
              </a:rPr>
              <a:t>On the </a:t>
            </a:r>
            <a:r>
              <a:rPr lang="it-IT" sz="2000" b="1" dirty="0" err="1">
                <a:solidFill>
                  <a:schemeClr val="accent1"/>
                </a:solidFill>
              </a:rPr>
              <a:t>left</a:t>
            </a:r>
            <a:r>
              <a:rPr lang="it-IT" sz="2000" dirty="0">
                <a:solidFill>
                  <a:schemeClr val="accent1"/>
                </a:solidFill>
              </a:rPr>
              <a:t> panel the </a:t>
            </a:r>
            <a:r>
              <a:rPr lang="it-IT" sz="2000" b="1" dirty="0">
                <a:solidFill>
                  <a:schemeClr val="accent1"/>
                </a:solidFill>
              </a:rPr>
              <a:t>background</a:t>
            </a:r>
            <a:r>
              <a:rPr lang="it-IT" sz="2000" dirty="0">
                <a:solidFill>
                  <a:schemeClr val="accent1"/>
                </a:solidFill>
              </a:rPr>
              <a:t> due to independent </a:t>
            </a:r>
            <a:r>
              <a:rPr lang="it-IT" sz="2000" dirty="0" err="1">
                <a:solidFill>
                  <a:schemeClr val="accent1"/>
                </a:solidFill>
              </a:rPr>
              <a:t>muons</a:t>
            </a:r>
            <a:r>
              <a:rPr lang="it-IT" sz="2000" dirty="0">
                <a:solidFill>
                  <a:schemeClr val="accent1"/>
                </a:solidFill>
              </a:rPr>
              <a:t> </a:t>
            </a:r>
            <a:r>
              <a:rPr lang="it-IT" sz="2000" dirty="0" err="1">
                <a:solidFill>
                  <a:schemeClr val="accent1"/>
                </a:solidFill>
              </a:rPr>
              <a:t>is</a:t>
            </a:r>
            <a:r>
              <a:rPr lang="it-IT" sz="2000" dirty="0">
                <a:solidFill>
                  <a:schemeClr val="accent1"/>
                </a:solidFill>
              </a:rPr>
              <a:t> </a:t>
            </a:r>
            <a:r>
              <a:rPr lang="it-IT" sz="2000" dirty="0" err="1">
                <a:solidFill>
                  <a:schemeClr val="accent1"/>
                </a:solidFill>
              </a:rPr>
              <a:t>shown</a:t>
            </a:r>
            <a:r>
              <a:rPr lang="it-IT" sz="2000" dirty="0">
                <a:solidFill>
                  <a:schemeClr val="accent1"/>
                </a:solidFill>
              </a:rPr>
              <a:t>.</a:t>
            </a:r>
            <a:r>
              <a:rPr lang="it-IT" sz="2000" b="1" dirty="0">
                <a:solidFill>
                  <a:schemeClr val="accent1"/>
                </a:solidFill>
              </a:rPr>
              <a:t> </a:t>
            </a:r>
          </a:p>
          <a:p>
            <a:r>
              <a:rPr lang="it-IT" sz="2000" b="1" dirty="0">
                <a:solidFill>
                  <a:schemeClr val="accent1"/>
                </a:solidFill>
              </a:rPr>
              <a:t>On the right</a:t>
            </a:r>
            <a:r>
              <a:rPr lang="it-IT" sz="2000" dirty="0">
                <a:solidFill>
                  <a:schemeClr val="accent1"/>
                </a:solidFill>
              </a:rPr>
              <a:t> </a:t>
            </a:r>
            <a:r>
              <a:rPr lang="it-IT" sz="2000" dirty="0" err="1">
                <a:solidFill>
                  <a:schemeClr val="accent1"/>
                </a:solidFill>
              </a:rPr>
              <a:t>there</a:t>
            </a:r>
            <a:r>
              <a:rPr lang="it-IT" sz="2000" dirty="0">
                <a:solidFill>
                  <a:schemeClr val="accent1"/>
                </a:solidFill>
              </a:rPr>
              <a:t> </a:t>
            </a:r>
            <a:r>
              <a:rPr lang="it-IT" sz="2000" dirty="0" err="1">
                <a:solidFill>
                  <a:schemeClr val="accent1"/>
                </a:solidFill>
              </a:rPr>
              <a:t>is</a:t>
            </a:r>
            <a:r>
              <a:rPr lang="it-IT" sz="2000" dirty="0">
                <a:solidFill>
                  <a:schemeClr val="accent1"/>
                </a:solidFill>
              </a:rPr>
              <a:t> a </a:t>
            </a:r>
            <a:r>
              <a:rPr lang="it-IT" sz="2000" b="1" dirty="0" err="1">
                <a:solidFill>
                  <a:schemeClr val="accent1"/>
                </a:solidFill>
              </a:rPr>
              <a:t>peak</a:t>
            </a:r>
            <a:r>
              <a:rPr lang="it-IT" sz="2000" dirty="0">
                <a:solidFill>
                  <a:schemeClr val="accent1"/>
                </a:solidFill>
              </a:rPr>
              <a:t> in a selected </a:t>
            </a:r>
            <a:r>
              <a:rPr lang="it-IT" sz="2000" dirty="0" err="1">
                <a:solidFill>
                  <a:schemeClr val="accent1"/>
                </a:solidFill>
              </a:rPr>
              <a:t>region</a:t>
            </a:r>
            <a:r>
              <a:rPr lang="it-IT" sz="2000" dirty="0">
                <a:solidFill>
                  <a:schemeClr val="accent1"/>
                </a:solidFill>
              </a:rPr>
              <a:t> of </a:t>
            </a:r>
            <a:r>
              <a:rPr lang="el-GR" sz="2000" dirty="0">
                <a:solidFill>
                  <a:schemeClr val="accent1"/>
                </a:solidFill>
              </a:rPr>
              <a:t>θ</a:t>
            </a:r>
            <a:r>
              <a:rPr lang="it-IT" sz="2000" dirty="0">
                <a:solidFill>
                  <a:schemeClr val="accent1"/>
                </a:solidFill>
              </a:rPr>
              <a:t>, </a:t>
            </a:r>
            <a:r>
              <a:rPr lang="it-IT" sz="2000" dirty="0" err="1">
                <a:solidFill>
                  <a:schemeClr val="accent1"/>
                </a:solidFill>
              </a:rPr>
              <a:t>corresponding</a:t>
            </a:r>
            <a:r>
              <a:rPr lang="it-IT" sz="2000" dirty="0">
                <a:solidFill>
                  <a:schemeClr val="accent1"/>
                </a:solidFill>
              </a:rPr>
              <a:t> to </a:t>
            </a:r>
            <a:r>
              <a:rPr lang="it-IT" sz="2000" dirty="0" err="1">
                <a:solidFill>
                  <a:schemeClr val="accent1"/>
                </a:solidFill>
              </a:rPr>
              <a:t>muons</a:t>
            </a:r>
            <a:r>
              <a:rPr lang="it-IT" sz="2000" dirty="0">
                <a:solidFill>
                  <a:schemeClr val="accent1"/>
                </a:solidFill>
              </a:rPr>
              <a:t> passing </a:t>
            </a:r>
            <a:r>
              <a:rPr lang="it-IT" sz="2000" dirty="0" err="1">
                <a:solidFill>
                  <a:schemeClr val="accent1"/>
                </a:solidFill>
              </a:rPr>
              <a:t>through</a:t>
            </a:r>
            <a:r>
              <a:rPr lang="it-IT" sz="2000" dirty="0">
                <a:solidFill>
                  <a:schemeClr val="accent1"/>
                </a:solidFill>
              </a:rPr>
              <a:t> </a:t>
            </a:r>
            <a:r>
              <a:rPr lang="it-IT" sz="2000" dirty="0" err="1">
                <a:solidFill>
                  <a:schemeClr val="accent1"/>
                </a:solidFill>
              </a:rPr>
              <a:t>both</a:t>
            </a:r>
            <a:r>
              <a:rPr lang="it-IT" sz="2000" dirty="0">
                <a:solidFill>
                  <a:schemeClr val="accent1"/>
                </a:solidFill>
              </a:rPr>
              <a:t> detectors, </a:t>
            </a:r>
            <a:r>
              <a:rPr lang="it-IT" sz="2000" b="1" dirty="0" err="1">
                <a:solidFill>
                  <a:schemeClr val="accent1"/>
                </a:solidFill>
              </a:rPr>
              <a:t>superimposed</a:t>
            </a:r>
            <a:r>
              <a:rPr lang="it-IT" sz="2000" b="1" dirty="0">
                <a:solidFill>
                  <a:schemeClr val="accent1"/>
                </a:solidFill>
              </a:rPr>
              <a:t> on the background</a:t>
            </a:r>
            <a:r>
              <a:rPr lang="it-IT" sz="2000" dirty="0">
                <a:solidFill>
                  <a:schemeClr val="accent1"/>
                </a:solidFill>
              </a:rPr>
              <a:t>.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37932EC-1DFB-4A9E-AFB7-E8922F6BF21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44725" y="814667"/>
          <a:ext cx="39760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008">
                  <a:extLst>
                    <a:ext uri="{9D8B030D-6E8A-4147-A177-3AD203B41FA5}">
                      <a16:colId xmlns:a16="http://schemas.microsoft.com/office/drawing/2014/main" val="3623861039"/>
                    </a:ext>
                  </a:extLst>
                </a:gridCol>
                <a:gridCol w="1988008">
                  <a:extLst>
                    <a:ext uri="{9D8B030D-6E8A-4147-A177-3AD203B41FA5}">
                      <a16:colId xmlns:a16="http://schemas.microsoft.com/office/drawing/2014/main" val="1190327894"/>
                    </a:ext>
                  </a:extLst>
                </a:gridCol>
              </a:tblGrid>
              <a:tr h="34318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dirty="0"/>
                        <a:t>&gt;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7425"/>
                  </a:ext>
                </a:extLst>
              </a:tr>
              <a:tr h="34318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31.03°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0.05°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76200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3B0757CB-D87A-4F8F-98BA-7CD2D2399511}"/>
              </a:ext>
            </a:extLst>
          </p:cNvPr>
          <p:cNvSpPr txBox="1"/>
          <p:nvPr/>
        </p:nvSpPr>
        <p:spPr>
          <a:xfrm>
            <a:off x="1610407" y="169023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</a:t>
            </a:r>
            <a:r>
              <a:rPr lang="it-IT" dirty="0" err="1"/>
              <a:t>outside</a:t>
            </a:r>
            <a:r>
              <a:rPr lang="it-IT" dirty="0"/>
              <a:t>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910C911-2D22-461C-B211-A668438F064B}"/>
              </a:ext>
            </a:extLst>
          </p:cNvPr>
          <p:cNvSpPr txBox="1"/>
          <p:nvPr/>
        </p:nvSpPr>
        <p:spPr>
          <a:xfrm>
            <a:off x="7089383" y="166590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069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8D7C5D-AA48-49A7-8103-8818EEC3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Phi</a:t>
            </a:r>
            <a:r>
              <a:rPr lang="it-IT" dirty="0"/>
              <a:t> </a:t>
            </a:r>
            <a:r>
              <a:rPr lang="it-IT" dirty="0" err="1"/>
              <a:t>distribution</a:t>
            </a:r>
            <a:endParaRPr lang="it-IT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AF7F054E-8C74-4EA9-9FA6-3D66148D6A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63956" y="1679428"/>
            <a:ext cx="5584100" cy="3792067"/>
          </a:xfrm>
        </p:spPr>
      </p:pic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2A151B2C-B390-485A-B45E-9089923930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64696" y="1679427"/>
            <a:ext cx="5584100" cy="3792068"/>
          </a:xfr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34A19505-F2CA-49F2-A5E8-29C97CC62086}"/>
              </a:ext>
            </a:extLst>
          </p:cNvPr>
          <p:cNvSpPr txBox="1"/>
          <p:nvPr/>
        </p:nvSpPr>
        <p:spPr>
          <a:xfrm>
            <a:off x="764695" y="5482301"/>
            <a:ext cx="10998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chemeClr val="accent1"/>
                </a:solidFill>
              </a:rPr>
              <a:t>As</a:t>
            </a:r>
            <a:r>
              <a:rPr lang="it-IT" sz="2000" dirty="0">
                <a:solidFill>
                  <a:schemeClr val="accent1"/>
                </a:solidFill>
              </a:rPr>
              <a:t> </a:t>
            </a:r>
            <a:r>
              <a:rPr lang="it-IT" sz="2000" dirty="0" err="1">
                <a:solidFill>
                  <a:schemeClr val="accent1"/>
                </a:solidFill>
              </a:rPr>
              <a:t>before</a:t>
            </a:r>
            <a:r>
              <a:rPr lang="it-IT" sz="2000" dirty="0">
                <a:solidFill>
                  <a:schemeClr val="accent1"/>
                </a:solidFill>
              </a:rPr>
              <a:t>, for the </a:t>
            </a:r>
            <a:r>
              <a:rPr lang="el-GR" sz="2000" dirty="0">
                <a:solidFill>
                  <a:schemeClr val="accent1"/>
                </a:solidFill>
              </a:rPr>
              <a:t>φ</a:t>
            </a:r>
            <a:r>
              <a:rPr lang="it-IT" sz="2000" dirty="0">
                <a:solidFill>
                  <a:schemeClr val="accent1"/>
                </a:solidFill>
              </a:rPr>
              <a:t> </a:t>
            </a:r>
            <a:r>
              <a:rPr lang="it-IT" sz="2000" dirty="0" err="1">
                <a:solidFill>
                  <a:schemeClr val="accent1"/>
                </a:solidFill>
              </a:rPr>
              <a:t>distribution</a:t>
            </a:r>
            <a:r>
              <a:rPr lang="it-IT" sz="2000" dirty="0">
                <a:solidFill>
                  <a:schemeClr val="accent1"/>
                </a:solidFill>
              </a:rPr>
              <a:t>.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02B81575-7F81-4019-B9F7-A838606A95D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944725" y="814667"/>
          <a:ext cx="39760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008">
                  <a:extLst>
                    <a:ext uri="{9D8B030D-6E8A-4147-A177-3AD203B41FA5}">
                      <a16:colId xmlns:a16="http://schemas.microsoft.com/office/drawing/2014/main" val="3623861039"/>
                    </a:ext>
                  </a:extLst>
                </a:gridCol>
                <a:gridCol w="1988008">
                  <a:extLst>
                    <a:ext uri="{9D8B030D-6E8A-4147-A177-3AD203B41FA5}">
                      <a16:colId xmlns:a16="http://schemas.microsoft.com/office/drawing/2014/main" val="1190327894"/>
                    </a:ext>
                  </a:extLst>
                </a:gridCol>
              </a:tblGrid>
              <a:tr h="34318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7425"/>
                  </a:ext>
                </a:extLst>
              </a:tr>
              <a:tr h="34318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216.43°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0.20°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76200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EB90995-D4FF-4953-903F-EEECCB3F43DD}"/>
              </a:ext>
            </a:extLst>
          </p:cNvPr>
          <p:cNvSpPr txBox="1"/>
          <p:nvPr/>
        </p:nvSpPr>
        <p:spPr>
          <a:xfrm>
            <a:off x="1610407" y="169023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</a:t>
            </a:r>
            <a:r>
              <a:rPr lang="it-IT" dirty="0" err="1"/>
              <a:t>outside</a:t>
            </a:r>
            <a:r>
              <a:rPr lang="it-IT" dirty="0"/>
              <a:t>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852758F-31B8-475F-B716-3BFC46BFCE03}"/>
              </a:ext>
            </a:extLst>
          </p:cNvPr>
          <p:cNvSpPr txBox="1"/>
          <p:nvPr/>
        </p:nvSpPr>
        <p:spPr>
          <a:xfrm>
            <a:off x="7269492" y="166590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12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DD1BD-A470-4571-8C07-AFECB205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Monitoring of </a:t>
            </a:r>
            <a:r>
              <a:rPr lang="it-IT" dirty="0" err="1"/>
              <a:t>civil</a:t>
            </a:r>
            <a:r>
              <a:rPr lang="it-IT" dirty="0"/>
              <a:t> </a:t>
            </a:r>
            <a:r>
              <a:rPr lang="it-IT" dirty="0" err="1"/>
              <a:t>structures</a:t>
            </a:r>
            <a:r>
              <a:rPr lang="it-IT" dirty="0"/>
              <a:t> </a:t>
            </a:r>
            <a:r>
              <a:rPr lang="it-IT" dirty="0" err="1"/>
              <a:t>stability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B457CD-EA23-421D-AD6C-3FEF058EF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IDEA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a </a:t>
            </a:r>
            <a:r>
              <a:rPr lang="it-IT" b="1" dirty="0"/>
              <a:t>tracking detector </a:t>
            </a:r>
            <a:r>
              <a:rPr lang="it-IT" dirty="0"/>
              <a:t>(EEE </a:t>
            </a:r>
            <a:r>
              <a:rPr lang="it-IT" dirty="0" err="1"/>
              <a:t>telescope</a:t>
            </a:r>
            <a:r>
              <a:rPr lang="it-IT" dirty="0"/>
              <a:t>) and an </a:t>
            </a:r>
            <a:r>
              <a:rPr lang="it-IT" b="1" dirty="0" err="1"/>
              <a:t>additional</a:t>
            </a:r>
            <a:r>
              <a:rPr lang="it-IT" b="1" dirty="0"/>
              <a:t> detector </a:t>
            </a:r>
            <a:r>
              <a:rPr lang="it-IT" dirty="0"/>
              <a:t>(e.g. a </a:t>
            </a:r>
            <a:r>
              <a:rPr lang="it-IT" dirty="0" err="1"/>
              <a:t>scintillator</a:t>
            </a:r>
            <a:r>
              <a:rPr lang="it-IT" dirty="0"/>
              <a:t>) to test the </a:t>
            </a:r>
            <a:r>
              <a:rPr lang="it-IT" dirty="0" err="1"/>
              <a:t>civil</a:t>
            </a:r>
            <a:r>
              <a:rPr lang="it-IT" dirty="0"/>
              <a:t> </a:t>
            </a:r>
            <a:r>
              <a:rPr lang="it-IT" dirty="0" err="1"/>
              <a:t>structures</a:t>
            </a:r>
            <a:r>
              <a:rPr lang="it-IT" dirty="0"/>
              <a:t> </a:t>
            </a:r>
            <a:r>
              <a:rPr lang="it-IT" dirty="0" err="1"/>
              <a:t>stability</a:t>
            </a:r>
            <a:r>
              <a:rPr lang="it-IT" dirty="0"/>
              <a:t> on a long time scale. </a:t>
            </a:r>
          </a:p>
          <a:p>
            <a:r>
              <a:rPr lang="en-GB" dirty="0"/>
              <a:t>This tool can monitor small (</a:t>
            </a:r>
            <a:r>
              <a:rPr lang="en-GB" b="1" dirty="0"/>
              <a:t>mm</a:t>
            </a:r>
            <a:r>
              <a:rPr lang="en-GB" dirty="0"/>
              <a:t>) shifts of parts of the structure over </a:t>
            </a:r>
            <a:r>
              <a:rPr lang="en-GB" b="1" dirty="0"/>
              <a:t>long time periods</a:t>
            </a:r>
            <a:r>
              <a:rPr lang="en-GB" dirty="0"/>
              <a:t>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US" dirty="0"/>
              <a:t>No need of visibility or empty spaces  (VS optical systems)</a:t>
            </a:r>
          </a:p>
          <a:p>
            <a:r>
              <a:rPr lang="en-US" dirty="0"/>
              <a:t>Performances of the method depend on the capability of the main tracking detector, </a:t>
            </a:r>
            <a:r>
              <a:rPr lang="en-US" b="1" dirty="0"/>
              <a:t>geometry and position</a:t>
            </a:r>
            <a:r>
              <a:rPr lang="en-US" dirty="0"/>
              <a:t> of the additional detectors , measurement stability, </a:t>
            </a:r>
            <a:r>
              <a:rPr lang="en-US" b="1" dirty="0"/>
              <a:t>acquisition time</a:t>
            </a:r>
            <a:r>
              <a:rPr lang="en-US" dirty="0"/>
              <a:t>, ...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014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388002-A833-40CF-97FE-33BBE42E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Measurements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F45170-36D9-4EFE-9FBC-C71A48511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91229" y="736697"/>
            <a:ext cx="4345305" cy="3470845"/>
          </a:xfrm>
        </p:spPr>
        <p:txBody>
          <a:bodyPr/>
          <a:lstStyle/>
          <a:p>
            <a:pPr marL="45720" indent="0">
              <a:buNone/>
            </a:pPr>
            <a:r>
              <a:rPr lang="it-IT" dirty="0" err="1"/>
              <a:t>Four</a:t>
            </a:r>
            <a:r>
              <a:rPr lang="it-IT" dirty="0"/>
              <a:t> sets of </a:t>
            </a:r>
            <a:r>
              <a:rPr lang="it-IT" dirty="0" err="1"/>
              <a:t>measurements</a:t>
            </a:r>
            <a:r>
              <a:rPr lang="it-IT" dirty="0"/>
              <a:t>:</a:t>
            </a:r>
          </a:p>
          <a:p>
            <a:r>
              <a:rPr lang="it-IT" dirty="0"/>
              <a:t>Reference -&gt; 0 cm</a:t>
            </a:r>
          </a:p>
          <a:p>
            <a:r>
              <a:rPr lang="it-IT" dirty="0"/>
              <a:t>First shift -&gt; 20 cm</a:t>
            </a:r>
          </a:p>
          <a:p>
            <a:r>
              <a:rPr lang="it-IT" dirty="0"/>
              <a:t>Second shift -&gt; 10 cm</a:t>
            </a:r>
          </a:p>
          <a:p>
            <a:r>
              <a:rPr lang="it-IT" dirty="0"/>
              <a:t>Third shift -&gt; 5 cm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BE276FB-FE11-481D-B776-22B6F3FAA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0850" y="5779100"/>
            <a:ext cx="4754880" cy="42905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[cm]			      20  10  5  0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1CE455B-2855-4E68-BB5B-62757C499B5E}"/>
              </a:ext>
            </a:extLst>
          </p:cNvPr>
          <p:cNvSpPr/>
          <p:nvPr/>
        </p:nvSpPr>
        <p:spPr>
          <a:xfrm>
            <a:off x="8683152" y="4544432"/>
            <a:ext cx="2317335" cy="100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ubo 7">
            <a:extLst>
              <a:ext uri="{FF2B5EF4-FFF2-40B4-BE49-F238E27FC236}">
                <a16:creationId xmlns:a16="http://schemas.microsoft.com/office/drawing/2014/main" id="{B970F185-A75A-4B00-9E5F-1A464A88618E}"/>
              </a:ext>
            </a:extLst>
          </p:cNvPr>
          <p:cNvSpPr/>
          <p:nvPr/>
        </p:nvSpPr>
        <p:spPr>
          <a:xfrm>
            <a:off x="8614572" y="4063617"/>
            <a:ext cx="2403948" cy="116697"/>
          </a:xfrm>
          <a:prstGeom prst="cube">
            <a:avLst/>
          </a:prstGeom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ubo 8">
            <a:extLst>
              <a:ext uri="{FF2B5EF4-FFF2-40B4-BE49-F238E27FC236}">
                <a16:creationId xmlns:a16="http://schemas.microsoft.com/office/drawing/2014/main" id="{E07A8056-47AF-4AB9-90FE-49D8A9886247}"/>
              </a:ext>
            </a:extLst>
          </p:cNvPr>
          <p:cNvSpPr/>
          <p:nvPr/>
        </p:nvSpPr>
        <p:spPr>
          <a:xfrm>
            <a:off x="8235477" y="3843229"/>
            <a:ext cx="2403948" cy="116697"/>
          </a:xfrm>
          <a:prstGeom prst="cube">
            <a:avLst/>
          </a:prstGeom>
          <a:solidFill>
            <a:schemeClr val="accent2">
              <a:lumMod val="75000"/>
            </a:schemeClr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ubo 9">
            <a:extLst>
              <a:ext uri="{FF2B5EF4-FFF2-40B4-BE49-F238E27FC236}">
                <a16:creationId xmlns:a16="http://schemas.microsoft.com/office/drawing/2014/main" id="{73799582-FCCE-4EC5-8F86-6548084DBAAB}"/>
              </a:ext>
            </a:extLst>
          </p:cNvPr>
          <p:cNvSpPr/>
          <p:nvPr/>
        </p:nvSpPr>
        <p:spPr>
          <a:xfrm>
            <a:off x="7779268" y="3712240"/>
            <a:ext cx="2403948" cy="13099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587D6BE4-4B9A-46F4-B73C-AA3C9173F84C}"/>
              </a:ext>
            </a:extLst>
          </p:cNvPr>
          <p:cNvCxnSpPr/>
          <p:nvPr/>
        </p:nvCxnSpPr>
        <p:spPr>
          <a:xfrm flipH="1">
            <a:off x="6680954" y="5758872"/>
            <a:ext cx="46005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DA7E50BE-183D-4FB6-AB42-C4ED51776D3B}"/>
              </a:ext>
            </a:extLst>
          </p:cNvPr>
          <p:cNvCxnSpPr/>
          <p:nvPr/>
        </p:nvCxnSpPr>
        <p:spPr>
          <a:xfrm>
            <a:off x="10183216" y="5619291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29940888-2FF5-4A53-BE45-AA6132D76947}"/>
              </a:ext>
            </a:extLst>
          </p:cNvPr>
          <p:cNvCxnSpPr/>
          <p:nvPr/>
        </p:nvCxnSpPr>
        <p:spPr>
          <a:xfrm>
            <a:off x="10591852" y="5619290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5D4FED9E-EAB3-46D4-8ECA-DB577D1552B7}"/>
              </a:ext>
            </a:extLst>
          </p:cNvPr>
          <p:cNvCxnSpPr/>
          <p:nvPr/>
        </p:nvCxnSpPr>
        <p:spPr>
          <a:xfrm>
            <a:off x="11018520" y="5625829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F98391C2-7F66-4E75-A579-52514DEC3243}"/>
              </a:ext>
            </a:extLst>
          </p:cNvPr>
          <p:cNvSpPr txBox="1"/>
          <p:nvPr/>
        </p:nvSpPr>
        <p:spPr>
          <a:xfrm>
            <a:off x="8325346" y="3329974"/>
            <a:ext cx="139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POLA-01</a:t>
            </a:r>
          </a:p>
        </p:txBody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B7668DDB-6FAE-4BFA-9948-9379F7952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093" y="1988015"/>
            <a:ext cx="3175702" cy="3662543"/>
          </a:xfrm>
          <a:prstGeom prst="rect">
            <a:avLst/>
          </a:prstGeom>
        </p:spPr>
      </p:pic>
      <p:sp>
        <p:nvSpPr>
          <p:cNvPr id="26" name="Freccia in giù 25">
            <a:extLst>
              <a:ext uri="{FF2B5EF4-FFF2-40B4-BE49-F238E27FC236}">
                <a16:creationId xmlns:a16="http://schemas.microsoft.com/office/drawing/2014/main" id="{3028AC75-796B-4CE6-81DC-997F765D6CC8}"/>
              </a:ext>
            </a:extLst>
          </p:cNvPr>
          <p:cNvSpPr/>
          <p:nvPr/>
        </p:nvSpPr>
        <p:spPr>
          <a:xfrm>
            <a:off x="1766550" y="4717644"/>
            <a:ext cx="184547" cy="658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Cubo 23">
            <a:extLst>
              <a:ext uri="{FF2B5EF4-FFF2-40B4-BE49-F238E27FC236}">
                <a16:creationId xmlns:a16="http://schemas.microsoft.com/office/drawing/2014/main" id="{2EB0C388-DF45-4E85-B197-B03D9E2629FD}"/>
              </a:ext>
            </a:extLst>
          </p:cNvPr>
          <p:cNvSpPr/>
          <p:nvPr/>
        </p:nvSpPr>
        <p:spPr>
          <a:xfrm>
            <a:off x="8425025" y="3959891"/>
            <a:ext cx="2403948" cy="130990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A48D405A-2C50-4A17-99C3-5587D1920E65}"/>
              </a:ext>
            </a:extLst>
          </p:cNvPr>
          <p:cNvSpPr/>
          <p:nvPr/>
        </p:nvSpPr>
        <p:spPr>
          <a:xfrm>
            <a:off x="8425025" y="4544424"/>
            <a:ext cx="2403948" cy="1005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3DC8829-B50F-4989-AE5E-7460F335217F}"/>
              </a:ext>
            </a:extLst>
          </p:cNvPr>
          <p:cNvSpPr/>
          <p:nvPr/>
        </p:nvSpPr>
        <p:spPr>
          <a:xfrm>
            <a:off x="8187904" y="4544434"/>
            <a:ext cx="2403948" cy="10053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399FC42-173B-47CC-8F29-4851ED4D9895}"/>
              </a:ext>
            </a:extLst>
          </p:cNvPr>
          <p:cNvSpPr/>
          <p:nvPr/>
        </p:nvSpPr>
        <p:spPr>
          <a:xfrm>
            <a:off x="7779268" y="4544427"/>
            <a:ext cx="2403948" cy="10053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CA6B1BB-DB1C-4425-A510-DD45B38A1B96}"/>
              </a:ext>
            </a:extLst>
          </p:cNvPr>
          <p:cNvSpPr txBox="1"/>
          <p:nvPr/>
        </p:nvSpPr>
        <p:spPr>
          <a:xfrm>
            <a:off x="8482965" y="4843607"/>
            <a:ext cx="139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POLA-01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8B931B73-ECE7-4454-B816-1669AB26C609}"/>
              </a:ext>
            </a:extLst>
          </p:cNvPr>
          <p:cNvCxnSpPr/>
          <p:nvPr/>
        </p:nvCxnSpPr>
        <p:spPr>
          <a:xfrm>
            <a:off x="10812699" y="5617970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74656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14737</TotalTime>
  <Words>984</Words>
  <Application>Microsoft Office PowerPoint</Application>
  <PresentationFormat>Widescreen</PresentationFormat>
  <Paragraphs>183</Paragraphs>
  <Slides>18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Base</vt:lpstr>
      <vt:lpstr>Update on POLA-01 measurements in Catania</vt:lpstr>
      <vt:lpstr>Outline </vt:lpstr>
      <vt:lpstr>Measurements </vt:lpstr>
      <vt:lpstr>Presentazione standard di PowerPoint</vt:lpstr>
      <vt:lpstr>Track selection </vt:lpstr>
      <vt:lpstr>Theta distribution</vt:lpstr>
      <vt:lpstr>Phi distribution</vt:lpstr>
      <vt:lpstr>Monitoring of civil structures stability</vt:lpstr>
      <vt:lpstr>Measurements</vt:lpstr>
      <vt:lpstr>Theta variation per day</vt:lpstr>
      <vt:lpstr>20 cm shift</vt:lpstr>
      <vt:lpstr>10 cm shift</vt:lpstr>
      <vt:lpstr>5 cm shift</vt:lpstr>
      <vt:lpstr>Distribution of average direction in space</vt:lpstr>
      <vt:lpstr>Presentazione standard di PowerPoint</vt:lpstr>
      <vt:lpstr>Closer to the vertical position</vt:lpstr>
      <vt:lpstr>Statistics</vt:lpstr>
      <vt:lpstr>Conclusions and outlook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and</dc:title>
  <dc:creator>Chiara Pinto</dc:creator>
  <cp:lastModifiedBy>Chiara Pinto</cp:lastModifiedBy>
  <cp:revision>166</cp:revision>
  <dcterms:created xsi:type="dcterms:W3CDTF">2018-12-18T14:28:36Z</dcterms:created>
  <dcterms:modified xsi:type="dcterms:W3CDTF">2019-02-14T12:05:57Z</dcterms:modified>
</cp:coreProperties>
</file>