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22" r:id="rId2"/>
    <p:sldId id="32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8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200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A0EA3-3C8C-4038-84E1-69DD50298524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70870-6565-4511-87EC-6E601DE610E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02603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CD90C-5457-4C92-B296-6F9FCC98AA86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D1897-E889-4543-A4B1-664712B0F2D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95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22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EE1C-B166-42CB-AA73-51FF697D7C52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22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rcello\Desktop\RPC2018\Imma\spiral-galaxy.jpg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85256" b="-47436"/>
          <a:stretch/>
        </p:blipFill>
        <p:spPr bwMode="auto">
          <a:xfrm>
            <a:off x="8745" y="6457885"/>
            <a:ext cx="9144000" cy="1723643"/>
          </a:xfrm>
          <a:prstGeom prst="rect">
            <a:avLst/>
          </a:prstGeom>
          <a:noFill/>
        </p:spPr>
      </p:pic>
      <p:sp>
        <p:nvSpPr>
          <p:cNvPr id="4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5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6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48263" y="6502400"/>
            <a:ext cx="2160241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err="1" smtClean="0"/>
              <a:t>Erice</a:t>
            </a:r>
            <a:r>
              <a:rPr lang="en-US" altLang="en-US" dirty="0" smtClean="0"/>
              <a:t> , 8 Dec. 2018,    pg. </a:t>
            </a:r>
            <a:fld id="{CAC25ABE-01D0-4E3E-ADD9-3B2B263440FC}" type="slidenum">
              <a:rPr lang="en-US" altLang="en-US" smtClean="0"/>
              <a:pPr>
                <a:defRPr/>
              </a:pPr>
              <a:t>‹N›</a:t>
            </a:fld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7553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3988" y="622300"/>
            <a:ext cx="8245475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2838" y="1776413"/>
            <a:ext cx="7348537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156176" y="6502400"/>
            <a:ext cx="2808313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RPC2012, </a:t>
            </a:r>
            <a:r>
              <a:rPr lang="en-US" altLang="en-US" dirty="0" err="1" smtClean="0"/>
              <a:t>Frascati</a:t>
            </a:r>
            <a:r>
              <a:rPr lang="en-US" altLang="en-US" dirty="0" smtClean="0"/>
              <a:t>, 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February 2012, </a:t>
            </a:r>
            <a:fld id="{731C71A6-EB7D-4845-9B5F-6292CD3D990C}" type="slidenum">
              <a:rPr lang="en-US" altLang="en-US" smtClean="0"/>
              <a:pPr fontAlgn="base">
                <a:spcAft>
                  <a:spcPct val="0"/>
                </a:spcAft>
                <a:defRPr/>
              </a:pPr>
              <a:t>‹N›</a:t>
            </a:fld>
            <a:endParaRPr lang="en-US" altLang="en-US" dirty="0"/>
          </a:p>
        </p:txBody>
      </p:sp>
      <p:sp>
        <p:nvSpPr>
          <p:cNvPr id="32990" name="Text Box 222"/>
          <p:cNvSpPr txBox="1">
            <a:spLocks noChangeArrowheads="1"/>
          </p:cNvSpPr>
          <p:nvPr/>
        </p:nvSpPr>
        <p:spPr bwMode="black">
          <a:xfrm>
            <a:off x="1447800" y="52388"/>
            <a:ext cx="2047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FFFFFF"/>
                </a:solidFill>
              </a:rPr>
              <a:t>Extreme Energy Events</a:t>
            </a:r>
          </a:p>
        </p:txBody>
      </p:sp>
      <p:sp>
        <p:nvSpPr>
          <p:cNvPr id="33001" name="Line 233"/>
          <p:cNvSpPr>
            <a:spLocks noChangeShapeType="1"/>
          </p:cNvSpPr>
          <p:nvPr/>
        </p:nvSpPr>
        <p:spPr bwMode="black">
          <a:xfrm>
            <a:off x="1447800" y="147638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33004" name="Line 236"/>
          <p:cNvSpPr>
            <a:spLocks noChangeShapeType="1"/>
          </p:cNvSpPr>
          <p:nvPr/>
        </p:nvSpPr>
        <p:spPr bwMode="black">
          <a:xfrm>
            <a:off x="1447800" y="6475413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sz="200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 txBox="1">
            <a:spLocks noChangeArrowheads="1"/>
          </p:cNvSpPr>
          <p:nvPr userDrawn="1"/>
        </p:nvSpPr>
        <p:spPr bwMode="black">
          <a:xfrm>
            <a:off x="35496" y="6492701"/>
            <a:ext cx="1006475" cy="32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 b="1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dirty="0" smtClean="0"/>
              <a:t>M. </a:t>
            </a:r>
            <a:r>
              <a:rPr lang="en-US" altLang="en-US" dirty="0" err="1" smtClean="0"/>
              <a:t>Abbrescia</a:t>
            </a:r>
            <a:endParaRPr lang="en-US" altLang="en-US" dirty="0"/>
          </a:p>
        </p:txBody>
      </p:sp>
      <p:pic>
        <p:nvPicPr>
          <p:cNvPr id="12" name="Picture 2" descr="C:\Users\Marcello\Desktop\RPC2018\Imma\spiral-galaxy.jpg"/>
          <p:cNvPicPr>
            <a:picLocks noChangeAspect="1" noChangeArrowheads="1"/>
          </p:cNvPicPr>
          <p:nvPr userDrawn="1"/>
        </p:nvPicPr>
        <p:blipFill rotWithShape="1">
          <a:blip r:embed="rId3" cstate="print"/>
          <a:srcRect t="19367" b="73301"/>
          <a:stretch/>
        </p:blipFill>
        <p:spPr bwMode="auto">
          <a:xfrm>
            <a:off x="0" y="0"/>
            <a:ext cx="9144000" cy="39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1141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C62000"/>
          </a:solidFill>
          <a:latin typeface="Arial" charset="0"/>
          <a:cs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50888" indent="-285750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16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16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3" y="404664"/>
            <a:ext cx="871296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err="1" smtClean="0">
                <a:solidFill>
                  <a:srgbClr val="FF0000"/>
                </a:solidFill>
              </a:rPr>
              <a:t>EEE@Ny</a:t>
            </a:r>
            <a:r>
              <a:rPr lang="it-IT" sz="5400" dirty="0" smtClean="0">
                <a:solidFill>
                  <a:srgbClr val="FF0000"/>
                </a:solidFill>
              </a:rPr>
              <a:t> </a:t>
            </a:r>
            <a:r>
              <a:rPr lang="it-IT" sz="5400" dirty="0" err="1" smtClean="0">
                <a:solidFill>
                  <a:srgbClr val="FF0000"/>
                </a:solidFill>
              </a:rPr>
              <a:t>Alesund</a:t>
            </a:r>
            <a:endParaRPr lang="it-IT" sz="5400" dirty="0" smtClean="0">
              <a:solidFill>
                <a:srgbClr val="FF0000"/>
              </a:solidFill>
            </a:endParaRPr>
          </a:p>
          <a:p>
            <a:endParaRPr lang="it-IT" sz="36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sz="2800" dirty="0" smtClean="0">
                <a:solidFill>
                  <a:schemeClr val="bg1"/>
                </a:solidFill>
              </a:rPr>
              <a:t>Meeting (Rosario, Marco, Francesco, </a:t>
            </a:r>
            <a:r>
              <a:rPr lang="it-IT" sz="2800" dirty="0" err="1" smtClean="0">
                <a:solidFill>
                  <a:schemeClr val="bg1"/>
                </a:solidFill>
              </a:rPr>
              <a:t>myself</a:t>
            </a:r>
            <a:r>
              <a:rPr lang="it-IT" sz="2800" dirty="0" smtClean="0">
                <a:solidFill>
                  <a:schemeClr val="bg1"/>
                </a:solidFill>
              </a:rPr>
              <a:t>) </a:t>
            </a:r>
            <a:r>
              <a:rPr lang="it-IT" sz="2800" dirty="0" err="1" smtClean="0">
                <a:solidFill>
                  <a:schemeClr val="bg1"/>
                </a:solidFill>
              </a:rPr>
              <a:t>with</a:t>
            </a:r>
            <a:r>
              <a:rPr lang="it-IT" sz="2800" dirty="0" smtClean="0">
                <a:solidFill>
                  <a:schemeClr val="bg1"/>
                </a:solidFill>
              </a:rPr>
              <a:t>: </a:t>
            </a:r>
          </a:p>
          <a:p>
            <a:pPr lvl="1">
              <a:buFontTx/>
              <a:buChar char="-"/>
            </a:pPr>
            <a:r>
              <a:rPr lang="it-IT" sz="2800" dirty="0" smtClean="0">
                <a:solidFill>
                  <a:schemeClr val="bg1"/>
                </a:solidFill>
              </a:rPr>
              <a:t>Vigna, </a:t>
            </a:r>
            <a:r>
              <a:rPr lang="it-IT" sz="2800" dirty="0" err="1" smtClean="0">
                <a:solidFill>
                  <a:schemeClr val="bg1"/>
                </a:solidFill>
              </a:rPr>
              <a:t>responsible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of</a:t>
            </a:r>
            <a:r>
              <a:rPr lang="it-IT" sz="2800" dirty="0" smtClean="0">
                <a:solidFill>
                  <a:schemeClr val="bg1"/>
                </a:solidFill>
              </a:rPr>
              <a:t> the Dirigibile Italia station Provenzale, </a:t>
            </a:r>
            <a:r>
              <a:rPr lang="it-IT" sz="2800" dirty="0" err="1" smtClean="0">
                <a:solidFill>
                  <a:schemeClr val="bg1"/>
                </a:solidFill>
              </a:rPr>
              <a:t>Director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of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Geoscienze</a:t>
            </a:r>
            <a:r>
              <a:rPr lang="it-IT" sz="2800" dirty="0" smtClean="0">
                <a:solidFill>
                  <a:schemeClr val="bg1"/>
                </a:solidFill>
              </a:rPr>
              <a:t> and </a:t>
            </a:r>
            <a:r>
              <a:rPr lang="it-IT" sz="2800" dirty="0" err="1" smtClean="0">
                <a:solidFill>
                  <a:schemeClr val="bg1"/>
                </a:solidFill>
              </a:rPr>
              <a:t>Georisorse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Institute</a:t>
            </a:r>
            <a:endParaRPr lang="it-IT" sz="2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EEE@NyAlesund</a:t>
            </a:r>
            <a:r>
              <a:rPr lang="it-IT" sz="2800" dirty="0" smtClean="0">
                <a:solidFill>
                  <a:schemeClr val="bg1"/>
                </a:solidFill>
              </a:rPr>
              <a:t> project </a:t>
            </a:r>
            <a:r>
              <a:rPr lang="it-IT" sz="2800" dirty="0" err="1" smtClean="0">
                <a:solidFill>
                  <a:schemeClr val="bg1"/>
                </a:solidFill>
              </a:rPr>
              <a:t>presented</a:t>
            </a:r>
            <a:r>
              <a:rPr lang="it-IT" sz="2800" dirty="0" smtClean="0">
                <a:solidFill>
                  <a:schemeClr val="bg1"/>
                </a:solidFill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</a:rPr>
              <a:t>informally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accepted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from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their</a:t>
            </a:r>
            <a:r>
              <a:rPr lang="it-IT" sz="2800" dirty="0" smtClean="0">
                <a:solidFill>
                  <a:schemeClr val="bg1"/>
                </a:solidFill>
              </a:rPr>
              <a:t> part</a:t>
            </a:r>
            <a:endParaRPr lang="it-IT" sz="2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Formal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steps</a:t>
            </a:r>
            <a:r>
              <a:rPr lang="it-IT" sz="2800" dirty="0" smtClean="0">
                <a:solidFill>
                  <a:schemeClr val="bg1"/>
                </a:solidFill>
              </a:rPr>
              <a:t>: </a:t>
            </a:r>
          </a:p>
          <a:p>
            <a:pPr lvl="1"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Submit</a:t>
            </a:r>
            <a:r>
              <a:rPr lang="it-IT" sz="2800" dirty="0" smtClean="0">
                <a:solidFill>
                  <a:schemeClr val="bg1"/>
                </a:solidFill>
              </a:rPr>
              <a:t> a </a:t>
            </a:r>
            <a:r>
              <a:rPr lang="it-IT" sz="2800" dirty="0" err="1" smtClean="0">
                <a:solidFill>
                  <a:schemeClr val="bg1"/>
                </a:solidFill>
              </a:rPr>
              <a:t>request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to</a:t>
            </a:r>
            <a:r>
              <a:rPr lang="it-IT" sz="2800" dirty="0" smtClean="0">
                <a:solidFill>
                  <a:schemeClr val="bg1"/>
                </a:solidFill>
              </a:rPr>
              <a:t> CNR via online </a:t>
            </a:r>
            <a:r>
              <a:rPr lang="it-IT" sz="2800" dirty="0" err="1" smtClean="0">
                <a:solidFill>
                  <a:schemeClr val="bg1"/>
                </a:solidFill>
              </a:rPr>
              <a:t>form</a:t>
            </a:r>
            <a:endParaRPr lang="it-IT" sz="2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Submit</a:t>
            </a:r>
            <a:r>
              <a:rPr lang="it-IT" sz="2800" dirty="0" smtClean="0">
                <a:solidFill>
                  <a:schemeClr val="bg1"/>
                </a:solidFill>
              </a:rPr>
              <a:t> a </a:t>
            </a:r>
            <a:r>
              <a:rPr lang="it-IT" sz="2800" dirty="0" err="1" smtClean="0">
                <a:solidFill>
                  <a:schemeClr val="bg1"/>
                </a:solidFill>
              </a:rPr>
              <a:t>request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to</a:t>
            </a:r>
            <a:r>
              <a:rPr lang="it-IT" sz="2800" dirty="0" smtClean="0">
                <a:solidFill>
                  <a:schemeClr val="bg1"/>
                </a:solidFill>
              </a:rPr>
              <a:t> Svalbard </a:t>
            </a:r>
            <a:r>
              <a:rPr lang="it-IT" sz="2800" dirty="0" err="1" smtClean="0">
                <a:solidFill>
                  <a:schemeClr val="bg1"/>
                </a:solidFill>
              </a:rPr>
              <a:t>scientific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autority</a:t>
            </a:r>
            <a:endParaRPr lang="it-IT" sz="2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Prepare</a:t>
            </a:r>
            <a:r>
              <a:rPr lang="it-IT" sz="2800" dirty="0" smtClean="0">
                <a:solidFill>
                  <a:schemeClr val="bg1"/>
                </a:solidFill>
              </a:rPr>
              <a:t> a </a:t>
            </a:r>
            <a:r>
              <a:rPr lang="it-IT" sz="2800" dirty="0" err="1" smtClean="0">
                <a:solidFill>
                  <a:schemeClr val="bg1"/>
                </a:solidFill>
              </a:rPr>
              <a:t>CentroFermi-CNR</a:t>
            </a:r>
            <a:r>
              <a:rPr lang="it-IT" sz="2800" dirty="0" smtClean="0">
                <a:solidFill>
                  <a:schemeClr val="bg1"/>
                </a:solidFill>
              </a:rPr>
              <a:t> agreement </a:t>
            </a:r>
            <a:endParaRPr lang="it-IT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79513" y="404664"/>
            <a:ext cx="871296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err="1" smtClean="0">
                <a:solidFill>
                  <a:srgbClr val="FF0000"/>
                </a:solidFill>
              </a:rPr>
              <a:t>EEE@Ny</a:t>
            </a:r>
            <a:r>
              <a:rPr lang="it-IT" sz="5400" dirty="0" smtClean="0">
                <a:solidFill>
                  <a:srgbClr val="FF0000"/>
                </a:solidFill>
              </a:rPr>
              <a:t> </a:t>
            </a:r>
            <a:r>
              <a:rPr lang="it-IT" sz="5400" dirty="0" err="1" smtClean="0">
                <a:solidFill>
                  <a:srgbClr val="FF0000"/>
                </a:solidFill>
              </a:rPr>
              <a:t>Alesund</a:t>
            </a:r>
            <a:endParaRPr lang="it-IT" sz="5400" dirty="0" smtClean="0">
              <a:solidFill>
                <a:srgbClr val="FF0000"/>
              </a:solidFill>
            </a:endParaRPr>
          </a:p>
          <a:p>
            <a:endParaRPr lang="it-IT" sz="36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Discussion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about</a:t>
            </a:r>
            <a:r>
              <a:rPr lang="it-IT" sz="2800" dirty="0" smtClean="0">
                <a:solidFill>
                  <a:schemeClr val="bg1"/>
                </a:solidFill>
              </a:rPr>
              <a:t> location </a:t>
            </a:r>
            <a:r>
              <a:rPr lang="it-IT" sz="2800" dirty="0" err="1" smtClean="0">
                <a:solidFill>
                  <a:schemeClr val="bg1"/>
                </a:solidFill>
              </a:rPr>
              <a:t>of</a:t>
            </a:r>
            <a:r>
              <a:rPr lang="it-IT" sz="2800" dirty="0" smtClean="0">
                <a:solidFill>
                  <a:schemeClr val="bg1"/>
                </a:solidFill>
              </a:rPr>
              <a:t> the EEE </a:t>
            </a:r>
            <a:r>
              <a:rPr lang="it-IT" sz="2800" dirty="0" err="1" smtClean="0">
                <a:solidFill>
                  <a:schemeClr val="bg1"/>
                </a:solidFill>
              </a:rPr>
              <a:t>detectors</a:t>
            </a:r>
            <a:endParaRPr lang="it-IT" sz="2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One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close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to</a:t>
            </a:r>
            <a:r>
              <a:rPr lang="it-IT" sz="2800" dirty="0" smtClean="0">
                <a:solidFill>
                  <a:schemeClr val="bg1"/>
                </a:solidFill>
              </a:rPr>
              <a:t> Dirigibile Italia station</a:t>
            </a:r>
            <a:endParaRPr lang="it-IT" sz="2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One</a:t>
            </a:r>
            <a:r>
              <a:rPr lang="it-IT" sz="2800" dirty="0" smtClean="0">
                <a:solidFill>
                  <a:schemeClr val="bg1"/>
                </a:solidFill>
              </a:rPr>
              <a:t> at the </a:t>
            </a:r>
            <a:r>
              <a:rPr lang="it-IT" sz="2800" dirty="0" err="1" smtClean="0">
                <a:solidFill>
                  <a:schemeClr val="bg1"/>
                </a:solidFill>
              </a:rPr>
              <a:t>Gruvbadet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laboratory</a:t>
            </a:r>
            <a:endParaRPr lang="it-IT" sz="2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it-IT" sz="2800" dirty="0" smtClean="0">
                <a:solidFill>
                  <a:schemeClr val="bg1"/>
                </a:solidFill>
              </a:rPr>
              <a:t>The </a:t>
            </a:r>
            <a:r>
              <a:rPr lang="it-IT" sz="2800" dirty="0" err="1" smtClean="0">
                <a:solidFill>
                  <a:schemeClr val="bg1"/>
                </a:solidFill>
              </a:rPr>
              <a:t>other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to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be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defined</a:t>
            </a:r>
            <a:r>
              <a:rPr lang="it-IT" sz="2800" dirty="0" smtClean="0">
                <a:solidFill>
                  <a:schemeClr val="bg1"/>
                </a:solidFill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</a:rPr>
              <a:t>maybe</a:t>
            </a:r>
            <a:r>
              <a:rPr lang="it-IT" sz="2800" dirty="0" smtClean="0">
                <a:solidFill>
                  <a:schemeClr val="bg1"/>
                </a:solidFill>
              </a:rPr>
              <a:t> at the </a:t>
            </a:r>
            <a:r>
              <a:rPr lang="it-IT" sz="2800" dirty="0" err="1" smtClean="0">
                <a:solidFill>
                  <a:schemeClr val="bg1"/>
                </a:solidFill>
              </a:rPr>
              <a:t>climate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tower</a:t>
            </a:r>
            <a:r>
              <a:rPr lang="it-IT" sz="2800" dirty="0" smtClean="0">
                <a:solidFill>
                  <a:schemeClr val="bg1"/>
                </a:solidFill>
              </a:rPr>
              <a:t> station, or </a:t>
            </a:r>
            <a:r>
              <a:rPr lang="it-IT" sz="2800" dirty="0" err="1" smtClean="0">
                <a:solidFill>
                  <a:schemeClr val="bg1"/>
                </a:solidFill>
              </a:rPr>
              <a:t>behind</a:t>
            </a:r>
            <a:r>
              <a:rPr lang="it-IT" sz="2800" dirty="0" smtClean="0">
                <a:solidFill>
                  <a:schemeClr val="bg1"/>
                </a:solidFill>
              </a:rPr>
              <a:t> the </a:t>
            </a:r>
            <a:r>
              <a:rPr lang="it-IT" sz="2800" dirty="0" err="1" smtClean="0">
                <a:solidFill>
                  <a:schemeClr val="bg1"/>
                </a:solidFill>
              </a:rPr>
              <a:t>airport</a:t>
            </a:r>
            <a:r>
              <a:rPr lang="it-IT" sz="2800" dirty="0" smtClean="0">
                <a:solidFill>
                  <a:schemeClr val="bg1"/>
                </a:solidFill>
              </a:rPr>
              <a:t>, or else</a:t>
            </a:r>
          </a:p>
          <a:p>
            <a:pPr>
              <a:buFontTx/>
              <a:buChar char="-"/>
            </a:pP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Discussion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about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logistic</a:t>
            </a:r>
            <a:r>
              <a:rPr lang="it-IT" sz="2800" dirty="0" smtClean="0">
                <a:solidFill>
                  <a:schemeClr val="bg1"/>
                </a:solidFill>
              </a:rPr>
              <a:t> </a:t>
            </a:r>
            <a:r>
              <a:rPr lang="it-IT" sz="2800" dirty="0" err="1" smtClean="0">
                <a:solidFill>
                  <a:schemeClr val="bg1"/>
                </a:solidFill>
              </a:rPr>
              <a:t>aspects</a:t>
            </a:r>
            <a:endParaRPr lang="it-IT" sz="2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it-IT" sz="2800" dirty="0" err="1" smtClean="0">
                <a:solidFill>
                  <a:schemeClr val="bg1"/>
                </a:solidFill>
              </a:rPr>
              <a:t>Shipping</a:t>
            </a:r>
            <a:r>
              <a:rPr lang="it-IT" sz="2800" dirty="0" smtClean="0">
                <a:solidFill>
                  <a:schemeClr val="bg1"/>
                </a:solidFill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</a:rPr>
              <a:t>schedule</a:t>
            </a:r>
            <a:r>
              <a:rPr lang="it-IT" sz="2800" dirty="0" smtClean="0">
                <a:solidFill>
                  <a:schemeClr val="bg1"/>
                </a:solidFill>
              </a:rPr>
              <a:t>, </a:t>
            </a:r>
            <a:r>
              <a:rPr lang="it-IT" sz="2800" dirty="0" err="1" smtClean="0">
                <a:solidFill>
                  <a:schemeClr val="bg1"/>
                </a:solidFill>
              </a:rPr>
              <a:t>support</a:t>
            </a:r>
            <a:r>
              <a:rPr lang="it-IT" sz="2800" dirty="0" smtClean="0">
                <a:solidFill>
                  <a:schemeClr val="bg1"/>
                </a:solidFill>
              </a:rPr>
              <a:t>, etc.</a:t>
            </a:r>
            <a:endParaRPr lang="it-IT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2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2sm">
  <a:themeElements>
    <a:clrScheme name="eb2sm 1">
      <a:dk1>
        <a:srgbClr val="CCCCFF"/>
      </a:dk1>
      <a:lt1>
        <a:srgbClr val="FFFFFF"/>
      </a:lt1>
      <a:dk2>
        <a:srgbClr val="000000"/>
      </a:dk2>
      <a:lt2>
        <a:srgbClr val="808080"/>
      </a:lt2>
      <a:accent1>
        <a:srgbClr val="7889FB"/>
      </a:accent1>
      <a:accent2>
        <a:srgbClr val="2DB6B3"/>
      </a:accent2>
      <a:accent3>
        <a:srgbClr val="AAAAAA"/>
      </a:accent3>
      <a:accent4>
        <a:srgbClr val="DADADA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eb2s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b2sm 1">
        <a:dk1>
          <a:srgbClr val="CCCCFF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116</Words>
  <Application>Microsoft Office PowerPoint</Application>
  <PresentationFormat>Presentazione su schermo (4:3)</PresentationFormat>
  <Paragraphs>19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eb2sm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Marcello</dc:creator>
  <cp:lastModifiedBy>Marcello</cp:lastModifiedBy>
  <cp:revision>52</cp:revision>
  <dcterms:created xsi:type="dcterms:W3CDTF">2018-05-20T08:15:56Z</dcterms:created>
  <dcterms:modified xsi:type="dcterms:W3CDTF">2019-02-14T11:07:54Z</dcterms:modified>
</cp:coreProperties>
</file>