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</p:sldMasterIdLst>
  <p:notesMasterIdLst>
    <p:notesMasterId r:id="rId15"/>
  </p:notesMasterIdLst>
  <p:handoutMasterIdLst>
    <p:handoutMasterId r:id="rId16"/>
  </p:handoutMasterIdLst>
  <p:sldIdLst>
    <p:sldId id="318" r:id="rId5"/>
    <p:sldId id="316" r:id="rId6"/>
    <p:sldId id="317" r:id="rId7"/>
    <p:sldId id="319" r:id="rId8"/>
    <p:sldId id="325" r:id="rId9"/>
    <p:sldId id="320" r:id="rId10"/>
    <p:sldId id="321" r:id="rId11"/>
    <p:sldId id="322" r:id="rId12"/>
    <p:sldId id="323" r:id="rId13"/>
    <p:sldId id="324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60" d="100"/>
          <a:sy n="60" d="100"/>
        </p:scale>
        <p:origin x="97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20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A0EA3-3C8C-4038-84E1-69DD50298524}" type="datetimeFigureOut">
              <a:rPr lang="it-IT" smtClean="0"/>
              <a:pPr/>
              <a:t>14/01/2019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70870-6565-4511-87EC-6E601DE610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603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CD90C-5457-4C92-B296-6F9FCC98AA86}" type="datetimeFigureOut">
              <a:rPr lang="it-IT" smtClean="0"/>
              <a:pPr/>
              <a:t>14/01/2019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D1897-E889-4543-A4B1-664712B0F2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59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6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6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60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6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60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6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cello\Desktop\RPC2018\Imma\spiral-galaxy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85256" b="-47436"/>
          <a:stretch/>
        </p:blipFill>
        <p:spPr bwMode="auto">
          <a:xfrm>
            <a:off x="8745" y="6457885"/>
            <a:ext cx="9144000" cy="1723643"/>
          </a:xfrm>
          <a:prstGeom prst="rect">
            <a:avLst/>
          </a:prstGeom>
          <a:noFill/>
        </p:spPr>
      </p:pic>
      <p:sp>
        <p:nvSpPr>
          <p:cNvPr id="4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5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6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48263" y="6502400"/>
            <a:ext cx="2160241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 smtClean="0"/>
              <a:t>Erice</a:t>
            </a:r>
            <a:r>
              <a:rPr lang="en-US" altLang="en-US" dirty="0" smtClean="0"/>
              <a:t> , 8 Dec. 2018,    pg. </a:t>
            </a:r>
            <a:fld id="{CAC25ABE-01D0-4E3E-ADD9-3B2B263440FC}" type="slidenum">
              <a:rPr lang="en-US" altLang="en-US" smtClean="0"/>
              <a:pPr>
                <a:defRPr/>
              </a:pPr>
              <a:t>‹N›</a:t>
            </a:fld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553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76B2-0B34-404D-8D7C-56D7150ADC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E61D-6E81-1049-A654-F2253361C2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6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AE5A-2C8F-4AF0-A3D9-21D95F21C0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1269-40EC-4066-9C0C-8D2A5E946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0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622300"/>
            <a:ext cx="824547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2838" y="1776413"/>
            <a:ext cx="73485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56176" y="6502400"/>
            <a:ext cx="2808313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 smtClean="0"/>
              <a:t>RPC2012, </a:t>
            </a:r>
            <a:r>
              <a:rPr lang="en-US" altLang="en-US" dirty="0" err="1" smtClean="0"/>
              <a:t>Frascati</a:t>
            </a:r>
            <a:r>
              <a:rPr lang="en-US" altLang="en-US" dirty="0" smtClean="0"/>
              <a:t>, 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February 2012, </a:t>
            </a:r>
            <a:fld id="{731C71A6-EB7D-4845-9B5F-6292CD3D990C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‹N›</a:t>
            </a:fld>
            <a:endParaRPr lang="en-US" altLang="en-US" dirty="0"/>
          </a:p>
        </p:txBody>
      </p:sp>
      <p:sp>
        <p:nvSpPr>
          <p:cNvPr id="32990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33001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33004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 userDrawn="1"/>
        </p:nvSpPr>
        <p:spPr bwMode="black">
          <a:xfrm>
            <a:off x="35496" y="6492701"/>
            <a:ext cx="1006475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dirty="0" smtClean="0"/>
              <a:t>M. </a:t>
            </a:r>
            <a:r>
              <a:rPr lang="en-US" altLang="en-US" dirty="0" err="1" smtClean="0"/>
              <a:t>Abbrescia</a:t>
            </a:r>
            <a:endParaRPr lang="en-US" altLang="en-US" dirty="0"/>
          </a:p>
        </p:txBody>
      </p:sp>
      <p:pic>
        <p:nvPicPr>
          <p:cNvPr id="12" name="Picture 2" descr="C:\Users\Marcello\Desktop\RPC2018\Imma\spiral-galaxy.jp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t="19367" b="73301"/>
          <a:stretch/>
        </p:blipFill>
        <p:spPr bwMode="auto">
          <a:xfrm>
            <a:off x="0" y="0"/>
            <a:ext cx="9144000" cy="3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41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 sz="16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6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69F76B2-0B34-404D-8D7C-56D7150ADC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76EE61D-6E81-1049-A654-F2253361C2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5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DAE5A-2C8F-4AF0-A3D9-21D95F21C0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1269-40EC-4066-9C0C-8D2A5E946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5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7432" y="404664"/>
            <a:ext cx="8951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err="1" smtClean="0">
                <a:solidFill>
                  <a:srgbClr val="FF0000"/>
                </a:solidFill>
              </a:rPr>
              <a:t>Analysis</a:t>
            </a:r>
            <a:r>
              <a:rPr lang="it-IT" sz="4800" dirty="0" smtClean="0">
                <a:solidFill>
                  <a:srgbClr val="FF0000"/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working</a:t>
            </a:r>
            <a:r>
              <a:rPr lang="it-IT" sz="4800" dirty="0" smtClean="0">
                <a:solidFill>
                  <a:srgbClr val="FF0000"/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groups</a:t>
            </a:r>
            <a:endParaRPr lang="it-IT" sz="4800" dirty="0" smtClean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4016" y="1350397"/>
            <a:ext cx="882047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  <a:buFontTx/>
              <a:buChar char="-"/>
            </a:pPr>
            <a:r>
              <a:rPr lang="it-IT" sz="2800" b="1" dirty="0" err="1" smtClean="0">
                <a:solidFill>
                  <a:srgbClr val="002060"/>
                </a:solidFill>
              </a:rPr>
              <a:t>Search</a:t>
            </a:r>
            <a:r>
              <a:rPr lang="it-IT" sz="2800" b="1" dirty="0" smtClean="0">
                <a:solidFill>
                  <a:srgbClr val="002060"/>
                </a:solidFill>
              </a:rPr>
              <a:t> for </a:t>
            </a:r>
            <a:r>
              <a:rPr lang="it-IT" sz="2800" b="1" dirty="0" err="1" smtClean="0">
                <a:solidFill>
                  <a:srgbClr val="002060"/>
                </a:solidFill>
              </a:rPr>
              <a:t>Coincidences</a:t>
            </a:r>
            <a:r>
              <a:rPr lang="it-IT" sz="2800" b="1" dirty="0" smtClean="0">
                <a:solidFill>
                  <a:srgbClr val="002060"/>
                </a:solidFill>
              </a:rPr>
              <a:t> and </a:t>
            </a:r>
            <a:r>
              <a:rPr lang="it-IT" sz="2800" b="1" dirty="0" err="1" smtClean="0">
                <a:solidFill>
                  <a:srgbClr val="002060"/>
                </a:solidFill>
              </a:rPr>
              <a:t>Spectrum</a:t>
            </a:r>
            <a:r>
              <a:rPr lang="it-IT" sz="2800" b="1" dirty="0" smtClean="0">
                <a:solidFill>
                  <a:srgbClr val="002060"/>
                </a:solidFill>
              </a:rPr>
              <a:t> of </a:t>
            </a:r>
            <a:r>
              <a:rPr lang="it-IT" sz="2800" b="1" dirty="0" smtClean="0">
                <a:solidFill>
                  <a:srgbClr val="002060"/>
                </a:solidFill>
              </a:rPr>
              <a:t>the              </a:t>
            </a:r>
            <a:r>
              <a:rPr lang="it-IT" sz="2800" b="1" dirty="0" err="1" smtClean="0">
                <a:solidFill>
                  <a:srgbClr val="002060"/>
                </a:solidFill>
              </a:rPr>
              <a:t>Cosmic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Rays</a:t>
            </a:r>
            <a:r>
              <a:rPr lang="it-IT" sz="2800" b="1" dirty="0" smtClean="0">
                <a:solidFill>
                  <a:srgbClr val="002060"/>
                </a:solidFill>
              </a:rPr>
              <a:t>:</a:t>
            </a:r>
            <a:r>
              <a:rPr lang="it-IT" sz="2800" dirty="0" smtClean="0">
                <a:solidFill>
                  <a:srgbClr val="002060"/>
                </a:solidFill>
              </a:rPr>
              <a:t> Francesco </a:t>
            </a:r>
            <a:r>
              <a:rPr lang="it-IT" sz="2800" dirty="0" err="1" smtClean="0">
                <a:solidFill>
                  <a:srgbClr val="002060"/>
                </a:solidFill>
              </a:rPr>
              <a:t>Nof</a:t>
            </a:r>
            <a:r>
              <a:rPr lang="it-IT" sz="2800" dirty="0" err="1" smtClean="0">
                <a:solidFill>
                  <a:srgbClr val="002060"/>
                </a:solidFill>
              </a:rPr>
              <a:t>erini</a:t>
            </a:r>
            <a:r>
              <a:rPr lang="it-IT" sz="2800" dirty="0" smtClean="0">
                <a:solidFill>
                  <a:srgbClr val="002060"/>
                </a:solidFill>
              </a:rPr>
              <a:t/>
            </a:r>
            <a:br>
              <a:rPr lang="it-IT" sz="2800" dirty="0" smtClean="0">
                <a:solidFill>
                  <a:srgbClr val="002060"/>
                </a:solidFill>
              </a:rPr>
            </a:br>
            <a:r>
              <a:rPr lang="it-IT" sz="2800" dirty="0" smtClean="0">
                <a:solidFill>
                  <a:srgbClr val="002060"/>
                </a:solidFill>
              </a:rPr>
              <a:t>- </a:t>
            </a:r>
            <a:r>
              <a:rPr lang="it-IT" sz="2800" b="1" dirty="0" err="1" smtClean="0">
                <a:solidFill>
                  <a:srgbClr val="002060"/>
                </a:solidFill>
              </a:rPr>
              <a:t>Forbush</a:t>
            </a:r>
            <a:r>
              <a:rPr lang="it-IT" sz="2800" b="1" dirty="0" smtClean="0">
                <a:solidFill>
                  <a:srgbClr val="002060"/>
                </a:solidFill>
              </a:rPr>
              <a:t> Analysis: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smtClean="0">
                <a:solidFill>
                  <a:srgbClr val="002060"/>
                </a:solidFill>
              </a:rPr>
              <a:t>Ivan</a:t>
            </a:r>
            <a:r>
              <a:rPr lang="it-IT" sz="2800" dirty="0" smtClean="0">
                <a:solidFill>
                  <a:srgbClr val="002060"/>
                </a:solidFill>
              </a:rPr>
              <a:t/>
            </a:r>
            <a:br>
              <a:rPr lang="it-IT" sz="2800" dirty="0" smtClean="0">
                <a:solidFill>
                  <a:srgbClr val="002060"/>
                </a:solidFill>
              </a:rPr>
            </a:br>
            <a:r>
              <a:rPr lang="it-IT" sz="2800" dirty="0" smtClean="0">
                <a:solidFill>
                  <a:srgbClr val="002060"/>
                </a:solidFill>
              </a:rPr>
              <a:t>- </a:t>
            </a:r>
            <a:r>
              <a:rPr lang="it-IT" sz="2800" b="1" dirty="0" smtClean="0">
                <a:solidFill>
                  <a:srgbClr val="002060"/>
                </a:solidFill>
              </a:rPr>
              <a:t>Monte Carlo </a:t>
            </a:r>
            <a:r>
              <a:rPr lang="it-IT" sz="2800" b="1" dirty="0" err="1" smtClean="0">
                <a:solidFill>
                  <a:srgbClr val="002060"/>
                </a:solidFill>
              </a:rPr>
              <a:t>Simulation</a:t>
            </a:r>
            <a:r>
              <a:rPr lang="it-IT" sz="2800" b="1" dirty="0" smtClean="0">
                <a:solidFill>
                  <a:srgbClr val="002060"/>
                </a:solidFill>
              </a:rPr>
              <a:t>:</a:t>
            </a:r>
            <a:r>
              <a:rPr lang="it-IT" sz="2800" dirty="0" smtClean="0">
                <a:solidFill>
                  <a:srgbClr val="002060"/>
                </a:solidFill>
              </a:rPr>
              <a:t> Marco B.</a:t>
            </a:r>
            <a:br>
              <a:rPr lang="it-IT" sz="2800" dirty="0" smtClean="0">
                <a:solidFill>
                  <a:srgbClr val="002060"/>
                </a:solidFill>
              </a:rPr>
            </a:br>
            <a:r>
              <a:rPr lang="it-IT" sz="2800" dirty="0" smtClean="0">
                <a:solidFill>
                  <a:srgbClr val="002060"/>
                </a:solidFill>
              </a:rPr>
              <a:t>- </a:t>
            </a:r>
            <a:r>
              <a:rPr lang="it-IT" sz="2800" b="1" dirty="0" err="1" smtClean="0">
                <a:solidFill>
                  <a:srgbClr val="002060"/>
                </a:solidFill>
              </a:rPr>
              <a:t>Angular</a:t>
            </a:r>
            <a:r>
              <a:rPr lang="it-IT" sz="2800" b="1" dirty="0" smtClean="0">
                <a:solidFill>
                  <a:srgbClr val="002060"/>
                </a:solidFill>
              </a:rPr>
              <a:t> Distribution:</a:t>
            </a:r>
            <a:r>
              <a:rPr lang="it-IT" sz="2800" dirty="0" smtClean="0">
                <a:solidFill>
                  <a:srgbClr val="002060"/>
                </a:solidFill>
              </a:rPr>
              <a:t> Marina – No update </a:t>
            </a:r>
            <a:r>
              <a:rPr lang="it-IT" sz="2800" dirty="0" err="1" smtClean="0">
                <a:solidFill>
                  <a:srgbClr val="002060"/>
                </a:solidFill>
              </a:rPr>
              <a:t>today</a:t>
            </a:r>
            <a:r>
              <a:rPr lang="it-IT" sz="2800" dirty="0" smtClean="0">
                <a:solidFill>
                  <a:srgbClr val="002060"/>
                </a:solidFill>
              </a:rPr>
              <a:t/>
            </a:r>
            <a:br>
              <a:rPr lang="it-IT" sz="2800" dirty="0" smtClean="0">
                <a:solidFill>
                  <a:srgbClr val="002060"/>
                </a:solidFill>
              </a:rPr>
            </a:br>
            <a:r>
              <a:rPr lang="it-IT" sz="2800" dirty="0" smtClean="0">
                <a:solidFill>
                  <a:srgbClr val="002060"/>
                </a:solidFill>
              </a:rPr>
              <a:t>- </a:t>
            </a:r>
            <a:r>
              <a:rPr lang="it-IT" sz="2800" b="1" dirty="0" smtClean="0">
                <a:solidFill>
                  <a:srgbClr val="002060"/>
                </a:solidFill>
              </a:rPr>
              <a:t>Detector Performance Group:</a:t>
            </a:r>
            <a:r>
              <a:rPr lang="it-IT" sz="2800" dirty="0" smtClean="0">
                <a:solidFill>
                  <a:srgbClr val="002060"/>
                </a:solidFill>
              </a:rPr>
              <a:t> Daniele</a:t>
            </a:r>
            <a:br>
              <a:rPr lang="it-IT" sz="2800" dirty="0" smtClean="0">
                <a:solidFill>
                  <a:srgbClr val="002060"/>
                </a:solidFill>
              </a:rPr>
            </a:br>
            <a:r>
              <a:rPr lang="it-IT" sz="2800" dirty="0" smtClean="0">
                <a:solidFill>
                  <a:srgbClr val="002060"/>
                </a:solidFill>
              </a:rPr>
              <a:t>- </a:t>
            </a:r>
            <a:r>
              <a:rPr lang="it-IT" sz="2800" b="1" dirty="0" smtClean="0">
                <a:solidFill>
                  <a:srgbClr val="002060"/>
                </a:solidFill>
              </a:rPr>
              <a:t>Long </a:t>
            </a:r>
            <a:r>
              <a:rPr lang="it-IT" sz="2800" b="1" dirty="0" err="1" smtClean="0">
                <a:solidFill>
                  <a:srgbClr val="002060"/>
                </a:solidFill>
              </a:rPr>
              <a:t>Distance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Correlations</a:t>
            </a:r>
            <a:r>
              <a:rPr lang="it-IT" sz="2800" b="1" dirty="0" smtClean="0">
                <a:solidFill>
                  <a:srgbClr val="002060"/>
                </a:solidFill>
              </a:rPr>
              <a:t>:</a:t>
            </a:r>
            <a:r>
              <a:rPr lang="it-IT" sz="2800" dirty="0" smtClean="0">
                <a:solidFill>
                  <a:srgbClr val="002060"/>
                </a:solidFill>
              </a:rPr>
              <a:t> Paola</a:t>
            </a:r>
            <a:br>
              <a:rPr lang="it-IT" sz="2800" dirty="0" smtClean="0">
                <a:solidFill>
                  <a:srgbClr val="002060"/>
                </a:solidFill>
              </a:rPr>
            </a:br>
            <a:r>
              <a:rPr lang="it-IT" sz="2800" dirty="0" smtClean="0">
                <a:solidFill>
                  <a:srgbClr val="002060"/>
                </a:solidFill>
              </a:rPr>
              <a:t>- </a:t>
            </a:r>
            <a:r>
              <a:rPr lang="it-IT" sz="2800" b="1" dirty="0" smtClean="0">
                <a:solidFill>
                  <a:srgbClr val="002060"/>
                </a:solidFill>
              </a:rPr>
              <a:t>"</a:t>
            </a:r>
            <a:r>
              <a:rPr lang="it-IT" sz="2800" b="1" dirty="0" err="1" smtClean="0">
                <a:solidFill>
                  <a:srgbClr val="002060"/>
                </a:solidFill>
              </a:rPr>
              <a:t>Exotica</a:t>
            </a:r>
            <a:r>
              <a:rPr lang="it-IT" sz="2800" b="1" dirty="0" smtClean="0">
                <a:solidFill>
                  <a:srgbClr val="002060"/>
                </a:solidFill>
              </a:rPr>
              <a:t>":</a:t>
            </a:r>
            <a:r>
              <a:rPr lang="it-IT" sz="2800" dirty="0" smtClean="0">
                <a:solidFill>
                  <a:srgbClr val="002060"/>
                </a:solidFill>
              </a:rPr>
              <a:t> Francesco </a:t>
            </a:r>
            <a:r>
              <a:rPr lang="it-IT" sz="2800" dirty="0" err="1" smtClean="0">
                <a:solidFill>
                  <a:srgbClr val="002060"/>
                </a:solidFill>
              </a:rPr>
              <a:t>Noz</a:t>
            </a:r>
            <a:r>
              <a:rPr lang="it-IT" sz="2800" dirty="0" err="1" smtClean="0">
                <a:solidFill>
                  <a:srgbClr val="002060"/>
                </a:solidFill>
              </a:rPr>
              <a:t>zoli</a:t>
            </a:r>
            <a:endParaRPr lang="it-IT" sz="2800" dirty="0" smtClean="0">
              <a:solidFill>
                <a:srgbClr val="002060"/>
              </a:solidFill>
            </a:endParaRPr>
          </a:p>
          <a:p>
            <a:pPr>
              <a:lnSpc>
                <a:spcPts val="4200"/>
              </a:lnSpc>
            </a:pPr>
            <a:r>
              <a:rPr lang="it-IT" sz="2800" dirty="0" smtClean="0">
                <a:solidFill>
                  <a:srgbClr val="002060"/>
                </a:solidFill>
              </a:rPr>
              <a:t>- </a:t>
            </a:r>
            <a:r>
              <a:rPr lang="it-IT" sz="2800" b="1" dirty="0" smtClean="0">
                <a:solidFill>
                  <a:srgbClr val="002060"/>
                </a:solidFill>
              </a:rPr>
              <a:t>Moon </a:t>
            </a:r>
            <a:r>
              <a:rPr lang="it-IT" sz="2800" b="1" dirty="0" err="1" smtClean="0">
                <a:solidFill>
                  <a:srgbClr val="002060"/>
                </a:solidFill>
              </a:rPr>
              <a:t>shadow</a:t>
            </a:r>
            <a:r>
              <a:rPr lang="it-IT" sz="2800" b="1" dirty="0" smtClean="0">
                <a:solidFill>
                  <a:srgbClr val="002060"/>
                </a:solidFill>
              </a:rPr>
              <a:t>: </a:t>
            </a:r>
            <a:r>
              <a:rPr lang="it-IT" sz="2800" dirty="0" smtClean="0">
                <a:solidFill>
                  <a:srgbClr val="002060"/>
                </a:solidFill>
              </a:rPr>
              <a:t>Nicola </a:t>
            </a:r>
            <a:r>
              <a:rPr lang="it-IT" sz="2800" dirty="0" smtClean="0">
                <a:solidFill>
                  <a:srgbClr val="002060"/>
                </a:solidFill>
              </a:rPr>
              <a:t>– No update </a:t>
            </a:r>
            <a:r>
              <a:rPr lang="it-IT" sz="2800" dirty="0" err="1" smtClean="0">
                <a:solidFill>
                  <a:srgbClr val="002060"/>
                </a:solidFill>
              </a:rPr>
              <a:t>today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332656"/>
            <a:ext cx="8951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err="1" smtClean="0">
                <a:solidFill>
                  <a:srgbClr val="FF0000"/>
                </a:solidFill>
              </a:rPr>
              <a:t>EEE@Ny</a:t>
            </a:r>
            <a:r>
              <a:rPr lang="it-IT" sz="4800" dirty="0" smtClean="0">
                <a:solidFill>
                  <a:srgbClr val="FF0000"/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Alesund</a:t>
            </a:r>
            <a:endParaRPr lang="it-IT" sz="4800" dirty="0" smtClean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370960"/>
            <a:ext cx="87350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it-IT" sz="2800" dirty="0" err="1" smtClean="0">
                <a:solidFill>
                  <a:srgbClr val="002060"/>
                </a:solidFill>
              </a:rPr>
              <a:t>Proposal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to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bring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three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PolarquEEEst</a:t>
            </a:r>
            <a:r>
              <a:rPr lang="it-IT" sz="2800" dirty="0" smtClean="0">
                <a:solidFill>
                  <a:srgbClr val="002060"/>
                </a:solidFill>
              </a:rPr>
              <a:t> detector at </a:t>
            </a:r>
            <a:r>
              <a:rPr lang="it-IT" sz="2800" dirty="0" err="1" smtClean="0">
                <a:solidFill>
                  <a:srgbClr val="002060"/>
                </a:solidFill>
              </a:rPr>
              <a:t>Ny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Alesund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later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this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year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for</a:t>
            </a:r>
            <a:r>
              <a:rPr lang="it-IT" sz="2800" dirty="0" smtClean="0">
                <a:solidFill>
                  <a:srgbClr val="002060"/>
                </a:solidFill>
              </a:rPr>
              <a:t> long </a:t>
            </a:r>
            <a:r>
              <a:rPr lang="it-IT" sz="2800" dirty="0" err="1" smtClean="0">
                <a:solidFill>
                  <a:srgbClr val="002060"/>
                </a:solidFill>
              </a:rPr>
              <a:t>term</a:t>
            </a:r>
            <a:r>
              <a:rPr lang="it-IT" sz="2800" dirty="0" smtClean="0">
                <a:solidFill>
                  <a:srgbClr val="002060"/>
                </a:solidFill>
              </a:rPr>
              <a:t> CR </a:t>
            </a:r>
            <a:r>
              <a:rPr lang="it-IT" sz="2800" dirty="0" err="1" smtClean="0">
                <a:solidFill>
                  <a:srgbClr val="002060"/>
                </a:solidFill>
              </a:rPr>
              <a:t>measurement</a:t>
            </a:r>
            <a:endParaRPr lang="it-IT" sz="2800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it-IT" sz="2800" dirty="0" err="1" smtClean="0">
                <a:solidFill>
                  <a:srgbClr val="002060"/>
                </a:solidFill>
              </a:rPr>
              <a:t>Hosted</a:t>
            </a:r>
            <a:r>
              <a:rPr lang="it-IT" sz="2800" dirty="0" smtClean="0">
                <a:solidFill>
                  <a:srgbClr val="002060"/>
                </a:solidFill>
              </a:rPr>
              <a:t> in the “Dirigibile Italia” base and at </a:t>
            </a:r>
            <a:r>
              <a:rPr lang="it-IT" sz="2800" dirty="0" err="1" smtClean="0">
                <a:solidFill>
                  <a:srgbClr val="002060"/>
                </a:solidFill>
              </a:rPr>
              <a:t>Gruvbadet</a:t>
            </a:r>
            <a:r>
              <a:rPr lang="it-IT" sz="2800" dirty="0" smtClean="0">
                <a:solidFill>
                  <a:srgbClr val="002060"/>
                </a:solidFill>
              </a:rPr>
              <a:t> (</a:t>
            </a:r>
            <a:r>
              <a:rPr lang="it-IT" sz="2800" dirty="0" err="1" smtClean="0">
                <a:solidFill>
                  <a:srgbClr val="002060"/>
                </a:solidFill>
              </a:rPr>
              <a:t>+elsewhere</a:t>
            </a:r>
            <a:r>
              <a:rPr lang="it-IT" sz="2800" dirty="0" smtClean="0">
                <a:solidFill>
                  <a:srgbClr val="002060"/>
                </a:solidFill>
              </a:rPr>
              <a:t>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it-IT" sz="2800" dirty="0" err="1" smtClean="0">
                <a:solidFill>
                  <a:srgbClr val="002060"/>
                </a:solidFill>
              </a:rPr>
              <a:t>Document</a:t>
            </a:r>
            <a:r>
              <a:rPr lang="it-IT" sz="2800" dirty="0" smtClean="0">
                <a:solidFill>
                  <a:srgbClr val="002060"/>
                </a:solidFill>
              </a:rPr>
              <a:t> in </a:t>
            </a:r>
            <a:r>
              <a:rPr lang="it-IT" sz="2800" dirty="0" err="1" smtClean="0">
                <a:solidFill>
                  <a:srgbClr val="002060"/>
                </a:solidFill>
              </a:rPr>
              <a:t>preparation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to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be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submitted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to</a:t>
            </a:r>
            <a:r>
              <a:rPr lang="it-IT" sz="2800" dirty="0" smtClean="0">
                <a:solidFill>
                  <a:srgbClr val="002060"/>
                </a:solidFill>
              </a:rPr>
              <a:t> CNR and </a:t>
            </a:r>
            <a:r>
              <a:rPr lang="it-IT" sz="2800" dirty="0" err="1" smtClean="0">
                <a:solidFill>
                  <a:srgbClr val="002060"/>
                </a:solidFill>
              </a:rPr>
              <a:t>to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Kings</a:t>
            </a:r>
            <a:r>
              <a:rPr lang="it-IT" sz="2800" dirty="0" smtClean="0">
                <a:solidFill>
                  <a:srgbClr val="002060"/>
                </a:solidFill>
              </a:rPr>
              <a:t> Bay authority</a:t>
            </a:r>
            <a:endParaRPr lang="it-IT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hermata 2019-01-11 alle 11.21.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3" y="2578364"/>
            <a:ext cx="4142348" cy="3125144"/>
          </a:xfrm>
          <a:prstGeom prst="rect">
            <a:avLst/>
          </a:prstGeom>
        </p:spPr>
      </p:pic>
      <p:sp>
        <p:nvSpPr>
          <p:cNvPr id="5" name="Material for new stations…"/>
          <p:cNvSpPr txBox="1"/>
          <p:nvPr/>
        </p:nvSpPr>
        <p:spPr>
          <a:xfrm>
            <a:off x="0" y="470432"/>
            <a:ext cx="12561432" cy="641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75046" indent="-375046" algn="just" defTabSz="457200">
              <a:buSzPct val="50000"/>
              <a:buFontTx/>
              <a:buBlip>
                <a:blip r:embed="rId3"/>
              </a:buBlip>
              <a:defRPr sz="2700" b="0"/>
            </a:pPr>
            <a:r>
              <a:rPr lang="it-IT" sz="2300" dirty="0" smtClean="0">
                <a:solidFill>
                  <a:srgbClr val="008000"/>
                </a:solidFill>
              </a:rPr>
              <a:t>Paper</a:t>
            </a:r>
            <a:r>
              <a:rPr lang="it-IT" sz="2300" dirty="0" smtClean="0">
                <a:solidFill>
                  <a:prstClr val="black"/>
                </a:solidFill>
              </a:rPr>
              <a:t> on performance with Run 2/3 data </a:t>
            </a:r>
            <a:r>
              <a:rPr lang="it-IT" sz="2300" dirty="0" err="1" smtClean="0">
                <a:solidFill>
                  <a:srgbClr val="008000"/>
                </a:solidFill>
              </a:rPr>
              <a:t>published</a:t>
            </a:r>
            <a:r>
              <a:rPr lang="it-IT" sz="2300" dirty="0" smtClean="0">
                <a:solidFill>
                  <a:srgbClr val="008000"/>
                </a:solidFill>
              </a:rPr>
              <a:t> </a:t>
            </a:r>
            <a:r>
              <a:rPr lang="it-IT" sz="2300" dirty="0" smtClean="0">
                <a:solidFill>
                  <a:prstClr val="black"/>
                </a:solidFill>
              </a:rPr>
              <a:t>in 2018</a:t>
            </a:r>
          </a:p>
          <a:p>
            <a:pPr marL="375046" indent="-375046" algn="just" defTabSz="457200">
              <a:buSzPct val="50000"/>
              <a:buFontTx/>
              <a:buBlip>
                <a:blip r:embed="rId3"/>
              </a:buBlip>
              <a:defRPr sz="2700" b="0"/>
            </a:pPr>
            <a:r>
              <a:rPr lang="it-IT" sz="2300" dirty="0" err="1" smtClean="0">
                <a:solidFill>
                  <a:srgbClr val="3366FF"/>
                </a:solidFill>
              </a:rPr>
              <a:t>Current</a:t>
            </a:r>
            <a:r>
              <a:rPr lang="it-IT" sz="2300" dirty="0" smtClean="0">
                <a:solidFill>
                  <a:srgbClr val="3366FF"/>
                </a:solidFill>
              </a:rPr>
              <a:t> analysis </a:t>
            </a:r>
            <a:r>
              <a:rPr lang="it-IT" sz="2300" dirty="0" err="1" smtClean="0">
                <a:solidFill>
                  <a:prstClr val="black"/>
                </a:solidFill>
              </a:rPr>
              <a:t>needed</a:t>
            </a:r>
            <a:r>
              <a:rPr lang="it-IT" sz="2300" dirty="0" smtClean="0">
                <a:solidFill>
                  <a:prstClr val="black"/>
                </a:solidFill>
              </a:rPr>
              <a:t> to </a:t>
            </a:r>
            <a:r>
              <a:rPr lang="it-IT" sz="2300" dirty="0" err="1" smtClean="0">
                <a:solidFill>
                  <a:prstClr val="black"/>
                </a:solidFill>
              </a:rPr>
              <a:t>check</a:t>
            </a:r>
            <a:r>
              <a:rPr lang="it-IT" sz="2300" dirty="0" smtClean="0">
                <a:solidFill>
                  <a:prstClr val="black"/>
                </a:solidFill>
              </a:rPr>
              <a:t> network performance in </a:t>
            </a:r>
            <a:r>
              <a:rPr lang="it-IT" sz="2300" dirty="0" smtClean="0">
                <a:solidFill>
                  <a:srgbClr val="3366FF"/>
                </a:solidFill>
              </a:rPr>
              <a:t>Run 4</a:t>
            </a:r>
          </a:p>
          <a:p>
            <a:pPr marL="375046" indent="-375046" algn="just" defTabSz="457200">
              <a:buSzPct val="50000"/>
              <a:buFontTx/>
              <a:buBlip>
                <a:blip r:embed="rId3"/>
              </a:buBlip>
              <a:defRPr sz="2700" b="0"/>
            </a:pPr>
            <a:r>
              <a:rPr lang="it-IT" sz="2300" u="sng" dirty="0" err="1" smtClean="0">
                <a:solidFill>
                  <a:prstClr val="black"/>
                </a:solidFill>
              </a:rPr>
              <a:t>Proposal</a:t>
            </a:r>
            <a:r>
              <a:rPr lang="it-IT" sz="2300" dirty="0" smtClean="0">
                <a:solidFill>
                  <a:prstClr val="black"/>
                </a:solidFill>
              </a:rPr>
              <a:t> to include </a:t>
            </a:r>
            <a:r>
              <a:rPr lang="it-IT" sz="2300" b="1" dirty="0" smtClean="0">
                <a:solidFill>
                  <a:prstClr val="black"/>
                </a:solidFill>
              </a:rPr>
              <a:t>time/</a:t>
            </a:r>
            <a:r>
              <a:rPr lang="it-IT" sz="2300" b="1" dirty="0" err="1" smtClean="0">
                <a:solidFill>
                  <a:prstClr val="black"/>
                </a:solidFill>
              </a:rPr>
              <a:t>spatial</a:t>
            </a:r>
            <a:r>
              <a:rPr lang="it-IT" sz="2300" b="1" dirty="0" smtClean="0">
                <a:solidFill>
                  <a:prstClr val="black"/>
                </a:solidFill>
              </a:rPr>
              <a:t> </a:t>
            </a:r>
            <a:r>
              <a:rPr lang="it-IT" sz="2300" b="1" dirty="0" err="1" smtClean="0">
                <a:solidFill>
                  <a:prstClr val="black"/>
                </a:solidFill>
              </a:rPr>
              <a:t>resolution</a:t>
            </a:r>
            <a:r>
              <a:rPr lang="it-IT" sz="2300" b="1" dirty="0" smtClean="0">
                <a:solidFill>
                  <a:prstClr val="black"/>
                </a:solidFill>
              </a:rPr>
              <a:t> </a:t>
            </a:r>
            <a:r>
              <a:rPr lang="it-IT" sz="2300" b="1" dirty="0" err="1" smtClean="0">
                <a:solidFill>
                  <a:prstClr val="black"/>
                </a:solidFill>
              </a:rPr>
              <a:t>checks</a:t>
            </a:r>
            <a:r>
              <a:rPr lang="it-IT" sz="2300" b="1" dirty="0" smtClean="0">
                <a:solidFill>
                  <a:prstClr val="black"/>
                </a:solidFill>
              </a:rPr>
              <a:t> </a:t>
            </a:r>
            <a:r>
              <a:rPr lang="it-IT" sz="2300" dirty="0" smtClean="0">
                <a:solidFill>
                  <a:prstClr val="black"/>
                </a:solidFill>
              </a:rPr>
              <a:t>for </a:t>
            </a:r>
            <a:r>
              <a:rPr lang="it-IT" sz="2300" dirty="0" err="1" smtClean="0">
                <a:solidFill>
                  <a:prstClr val="black"/>
                </a:solidFill>
              </a:rPr>
              <a:t>each</a:t>
            </a:r>
            <a:r>
              <a:rPr lang="it-IT" sz="2300" dirty="0" smtClean="0">
                <a:solidFill>
                  <a:prstClr val="black"/>
                </a:solidFill>
              </a:rPr>
              <a:t> </a:t>
            </a:r>
            <a:r>
              <a:rPr lang="it-IT" sz="2300" dirty="0" err="1" smtClean="0">
                <a:solidFill>
                  <a:prstClr val="black"/>
                </a:solidFill>
              </a:rPr>
              <a:t>telescope</a:t>
            </a:r>
            <a:r>
              <a:rPr lang="it-IT" sz="2300" dirty="0" smtClean="0">
                <a:solidFill>
                  <a:prstClr val="black"/>
                </a:solidFill>
              </a:rPr>
              <a:t> on </a:t>
            </a:r>
          </a:p>
          <a:p>
            <a:pPr algn="just" defTabSz="457200">
              <a:buSzPct val="50000"/>
              <a:defRPr sz="2700" b="0"/>
            </a:pPr>
            <a:r>
              <a:rPr lang="it-IT" sz="2300" dirty="0">
                <a:solidFill>
                  <a:prstClr val="black"/>
                </a:solidFill>
              </a:rPr>
              <a:t> </a:t>
            </a:r>
            <a:r>
              <a:rPr lang="it-IT" sz="2300" dirty="0" smtClean="0">
                <a:solidFill>
                  <a:prstClr val="black"/>
                </a:solidFill>
              </a:rPr>
              <a:t>    the monitor page (</a:t>
            </a:r>
            <a:r>
              <a:rPr lang="it-IT" sz="2300" dirty="0" err="1" smtClean="0">
                <a:solidFill>
                  <a:prstClr val="black"/>
                </a:solidFill>
              </a:rPr>
              <a:t>similar</a:t>
            </a:r>
            <a:r>
              <a:rPr lang="it-IT" sz="2300" dirty="0" smtClean="0">
                <a:solidFill>
                  <a:prstClr val="black"/>
                </a:solidFill>
              </a:rPr>
              <a:t> to the </a:t>
            </a:r>
            <a:r>
              <a:rPr lang="it-IT" sz="2300" dirty="0" err="1" smtClean="0">
                <a:solidFill>
                  <a:prstClr val="black"/>
                </a:solidFill>
              </a:rPr>
              <a:t>daily</a:t>
            </a:r>
            <a:r>
              <a:rPr lang="it-IT" sz="2300" dirty="0" smtClean="0">
                <a:solidFill>
                  <a:prstClr val="black"/>
                </a:solidFill>
              </a:rPr>
              <a:t> </a:t>
            </a:r>
            <a:r>
              <a:rPr lang="it-IT" sz="2300" dirty="0" err="1" smtClean="0">
                <a:solidFill>
                  <a:prstClr val="black"/>
                </a:solidFill>
              </a:rPr>
              <a:t>check</a:t>
            </a:r>
            <a:r>
              <a:rPr lang="it-IT" sz="2300" dirty="0" smtClean="0">
                <a:solidFill>
                  <a:prstClr val="black"/>
                </a:solidFill>
              </a:rPr>
              <a:t> </a:t>
            </a:r>
            <a:r>
              <a:rPr lang="it-IT" sz="2300" dirty="0" err="1" smtClean="0">
                <a:solidFill>
                  <a:prstClr val="black"/>
                </a:solidFill>
              </a:rPr>
              <a:t>done</a:t>
            </a:r>
            <a:r>
              <a:rPr lang="it-IT" sz="2300" dirty="0" smtClean="0">
                <a:solidFill>
                  <a:prstClr val="black"/>
                </a:solidFill>
              </a:rPr>
              <a:t> on </a:t>
            </a:r>
            <a:r>
              <a:rPr lang="it-IT" sz="2300" dirty="0" err="1" smtClean="0">
                <a:solidFill>
                  <a:prstClr val="black"/>
                </a:solidFill>
              </a:rPr>
              <a:t>Coincidences</a:t>
            </a:r>
            <a:r>
              <a:rPr lang="it-IT" sz="2300" dirty="0" smtClean="0">
                <a:solidFill>
                  <a:prstClr val="black"/>
                </a:solidFill>
              </a:rPr>
              <a:t>)</a:t>
            </a:r>
          </a:p>
          <a:p>
            <a:pPr marL="375046" indent="-375046" algn="just" defTabSz="457200">
              <a:buSzPct val="50000"/>
              <a:buFontTx/>
              <a:buBlip>
                <a:blip r:embed="rId3"/>
              </a:buBlip>
              <a:defRPr sz="2700" b="0"/>
            </a:pPr>
            <a:r>
              <a:rPr lang="it-IT" sz="2300" dirty="0" err="1" smtClean="0">
                <a:solidFill>
                  <a:srgbClr val="FF0000"/>
                </a:solidFill>
              </a:rPr>
              <a:t>Next</a:t>
            </a:r>
            <a:r>
              <a:rPr lang="it-IT" sz="2300" dirty="0" smtClean="0">
                <a:solidFill>
                  <a:srgbClr val="FF0000"/>
                </a:solidFill>
              </a:rPr>
              <a:t> </a:t>
            </a:r>
            <a:r>
              <a:rPr lang="it-IT" sz="2300" dirty="0" err="1" smtClean="0">
                <a:solidFill>
                  <a:srgbClr val="FF0000"/>
                </a:solidFill>
              </a:rPr>
              <a:t>publication</a:t>
            </a:r>
            <a:r>
              <a:rPr lang="it-IT" sz="2300" dirty="0" smtClean="0">
                <a:solidFill>
                  <a:srgbClr val="FF0000"/>
                </a:solidFill>
              </a:rPr>
              <a:t> </a:t>
            </a:r>
            <a:r>
              <a:rPr lang="it-IT" sz="2300" dirty="0" err="1" smtClean="0">
                <a:solidFill>
                  <a:prstClr val="black"/>
                </a:solidFill>
              </a:rPr>
              <a:t>when</a:t>
            </a:r>
            <a:r>
              <a:rPr lang="it-IT" sz="2300" dirty="0">
                <a:solidFill>
                  <a:prstClr val="black"/>
                </a:solidFill>
              </a:rPr>
              <a:t> </a:t>
            </a:r>
            <a:r>
              <a:rPr lang="it-IT" sz="2300" dirty="0" smtClean="0">
                <a:solidFill>
                  <a:prstClr val="black"/>
                </a:solidFill>
              </a:rPr>
              <a:t>a few </a:t>
            </a:r>
            <a:r>
              <a:rPr lang="it-IT" sz="2300" dirty="0" smtClean="0">
                <a:solidFill>
                  <a:srgbClr val="FF0000"/>
                </a:solidFill>
              </a:rPr>
              <a:t>new </a:t>
            </a:r>
            <a:r>
              <a:rPr lang="it-IT" sz="2300" dirty="0" err="1" smtClean="0">
                <a:solidFill>
                  <a:srgbClr val="FF0000"/>
                </a:solidFill>
              </a:rPr>
              <a:t>chambers</a:t>
            </a:r>
            <a:r>
              <a:rPr lang="it-IT" sz="2300" dirty="0" smtClean="0">
                <a:solidFill>
                  <a:srgbClr val="FF0000"/>
                </a:solidFill>
              </a:rPr>
              <a:t> (upgrade) </a:t>
            </a:r>
            <a:r>
              <a:rPr lang="it-IT" sz="2300" dirty="0" err="1" smtClean="0">
                <a:solidFill>
                  <a:prstClr val="black"/>
                </a:solidFill>
              </a:rPr>
              <a:t>will</a:t>
            </a:r>
            <a:r>
              <a:rPr lang="it-IT" sz="2300" dirty="0" smtClean="0">
                <a:solidFill>
                  <a:prstClr val="black"/>
                </a:solidFill>
              </a:rPr>
              <a:t> take data?</a:t>
            </a:r>
          </a:p>
          <a:p>
            <a:pPr marL="375046" indent="-375046" algn="just" defTabSz="457200">
              <a:buSzPct val="50000"/>
              <a:buFontTx/>
              <a:buBlip>
                <a:blip r:embed="rId3"/>
              </a:buBlip>
              <a:defRPr sz="2700" b="0"/>
            </a:pPr>
            <a:r>
              <a:rPr lang="it-IT" sz="2300" u="sng" dirty="0" smtClean="0">
                <a:solidFill>
                  <a:prstClr val="black"/>
                </a:solidFill>
              </a:rPr>
              <a:t>Analysis </a:t>
            </a:r>
            <a:r>
              <a:rPr lang="it-IT" sz="2300" u="sng" dirty="0" err="1" smtClean="0">
                <a:solidFill>
                  <a:prstClr val="black"/>
                </a:solidFill>
              </a:rPr>
              <a:t>ongoing</a:t>
            </a:r>
            <a:r>
              <a:rPr lang="it-IT" sz="2300" u="sng" dirty="0" smtClean="0">
                <a:solidFill>
                  <a:prstClr val="black"/>
                </a:solidFill>
              </a:rPr>
              <a:t> </a:t>
            </a:r>
            <a:r>
              <a:rPr lang="it-IT" sz="2300" dirty="0" smtClean="0">
                <a:solidFill>
                  <a:prstClr val="black"/>
                </a:solidFill>
              </a:rPr>
              <a:t>to </a:t>
            </a:r>
            <a:r>
              <a:rPr lang="it-IT" sz="2300" dirty="0" err="1" smtClean="0">
                <a:solidFill>
                  <a:prstClr val="black"/>
                </a:solidFill>
              </a:rPr>
              <a:t>check</a:t>
            </a:r>
            <a:r>
              <a:rPr lang="it-IT" sz="2300" dirty="0" smtClean="0">
                <a:solidFill>
                  <a:prstClr val="black"/>
                </a:solidFill>
              </a:rPr>
              <a:t> </a:t>
            </a:r>
            <a:r>
              <a:rPr lang="it-IT" sz="2300" dirty="0" err="1" smtClean="0">
                <a:solidFill>
                  <a:prstClr val="black"/>
                </a:solidFill>
              </a:rPr>
              <a:t>bad</a:t>
            </a:r>
            <a:r>
              <a:rPr lang="it-IT" sz="2300" dirty="0" smtClean="0">
                <a:solidFill>
                  <a:prstClr val="black"/>
                </a:solidFill>
              </a:rPr>
              <a:t> timing </a:t>
            </a:r>
            <a:r>
              <a:rPr lang="it-IT" sz="2300" dirty="0" err="1" smtClean="0">
                <a:solidFill>
                  <a:prstClr val="black"/>
                </a:solidFill>
              </a:rPr>
              <a:t>events</a:t>
            </a:r>
            <a:endParaRPr lang="it-IT" sz="2300" dirty="0" smtClean="0">
              <a:solidFill>
                <a:prstClr val="black"/>
              </a:solidFill>
            </a:endParaRPr>
          </a:p>
          <a:p>
            <a:pPr marL="375046" indent="-375046" algn="just" defTabSz="457200">
              <a:buSzPct val="50000"/>
              <a:buFontTx/>
              <a:buBlip>
                <a:blip r:embed="rId3"/>
              </a:buBlip>
              <a:defRPr sz="2700" b="0"/>
            </a:pPr>
            <a:endParaRPr lang="it-IT" sz="2300" dirty="0">
              <a:solidFill>
                <a:prstClr val="black"/>
              </a:solidFill>
            </a:endParaRPr>
          </a:p>
          <a:p>
            <a:pPr marL="375046" indent="-375046" algn="just" defTabSz="457200">
              <a:buSzPct val="50000"/>
              <a:buFontTx/>
              <a:buBlip>
                <a:blip r:embed="rId3"/>
              </a:buBlip>
              <a:defRPr sz="2700" b="0"/>
            </a:pPr>
            <a:endParaRPr lang="it-IT" sz="2300" dirty="0" smtClean="0">
              <a:solidFill>
                <a:prstClr val="black"/>
              </a:solidFill>
            </a:endParaRPr>
          </a:p>
          <a:p>
            <a:pPr marL="375046" indent="-375046" algn="just" defTabSz="457200">
              <a:buSzPct val="50000"/>
              <a:buFontTx/>
              <a:buBlip>
                <a:blip r:embed="rId3"/>
              </a:buBlip>
              <a:defRPr sz="2700" b="0"/>
            </a:pPr>
            <a:endParaRPr lang="it-IT" sz="2300" dirty="0">
              <a:solidFill>
                <a:prstClr val="black"/>
              </a:solidFill>
            </a:endParaRPr>
          </a:p>
          <a:p>
            <a:pPr algn="just" defTabSz="457200">
              <a:buSzPct val="50000"/>
              <a:defRPr sz="2700" b="0"/>
            </a:pPr>
            <a:endParaRPr lang="it-IT" sz="2300" dirty="0">
              <a:solidFill>
                <a:prstClr val="black"/>
              </a:solidFill>
            </a:endParaRPr>
          </a:p>
          <a:p>
            <a:pPr algn="just" defTabSz="457200">
              <a:buSzPct val="50000"/>
              <a:defRPr sz="2700" b="0"/>
            </a:pPr>
            <a:endParaRPr lang="it-IT" sz="2300" dirty="0" smtClean="0">
              <a:solidFill>
                <a:prstClr val="black"/>
              </a:solidFill>
            </a:endParaRPr>
          </a:p>
          <a:p>
            <a:pPr algn="just" defTabSz="457200">
              <a:buSzPct val="50000"/>
              <a:defRPr sz="2700" b="0"/>
            </a:pPr>
            <a:endParaRPr lang="it-IT" sz="2300" dirty="0" smtClean="0">
              <a:solidFill>
                <a:prstClr val="black"/>
              </a:solidFill>
            </a:endParaRPr>
          </a:p>
          <a:p>
            <a:pPr algn="just" defTabSz="457200">
              <a:buSzPct val="50000"/>
              <a:defRPr sz="2700" b="0"/>
            </a:pPr>
            <a:endParaRPr lang="it-IT" sz="2300" dirty="0" smtClean="0">
              <a:solidFill>
                <a:prstClr val="black"/>
              </a:solidFill>
            </a:endParaRPr>
          </a:p>
          <a:p>
            <a:pPr marL="375046" indent="-375046" algn="just" defTabSz="457200">
              <a:lnSpc>
                <a:spcPct val="80000"/>
              </a:lnSpc>
              <a:buSzPct val="50000"/>
              <a:buFontTx/>
              <a:buBlip>
                <a:blip r:embed="rId3"/>
              </a:buBlip>
              <a:defRPr sz="2700" b="0"/>
            </a:pPr>
            <a:r>
              <a:rPr lang="it-IT" sz="2300" dirty="0" smtClean="0">
                <a:solidFill>
                  <a:prstClr val="black"/>
                </a:solidFill>
              </a:rPr>
              <a:t>Working </a:t>
            </a:r>
            <a:r>
              <a:rPr lang="it-IT" sz="2300" dirty="0" err="1" smtClean="0">
                <a:solidFill>
                  <a:prstClr val="black"/>
                </a:solidFill>
              </a:rPr>
              <a:t>group</a:t>
            </a:r>
            <a:endParaRPr lang="it-IT" sz="2300" dirty="0" smtClean="0">
              <a:solidFill>
                <a:prstClr val="black"/>
              </a:solidFill>
            </a:endParaRPr>
          </a:p>
          <a:p>
            <a:pPr algn="just" defTabSz="457200">
              <a:lnSpc>
                <a:spcPct val="80000"/>
              </a:lnSpc>
              <a:buSzPct val="50000"/>
              <a:defRPr sz="2700" b="0"/>
            </a:pPr>
            <a:endParaRPr lang="it-IT" sz="2300" dirty="0" smtClean="0">
              <a:solidFill>
                <a:prstClr val="black"/>
              </a:solidFill>
            </a:endParaRPr>
          </a:p>
          <a:p>
            <a:pPr algn="just" defTabSz="457200">
              <a:lnSpc>
                <a:spcPct val="80000"/>
              </a:lnSpc>
              <a:buSzPct val="50000"/>
              <a:defRPr sz="2700" b="0"/>
            </a:pPr>
            <a:endParaRPr lang="it-IT" sz="2300" dirty="0" smtClean="0">
              <a:solidFill>
                <a:prstClr val="black"/>
              </a:solidFill>
            </a:endParaRPr>
          </a:p>
          <a:p>
            <a:pPr algn="just" defTabSz="457200">
              <a:lnSpc>
                <a:spcPct val="80000"/>
              </a:lnSpc>
              <a:buSzPct val="50000"/>
              <a:defRPr sz="2700" b="0"/>
            </a:pPr>
            <a:endParaRPr lang="it-IT" sz="2300" dirty="0">
              <a:solidFill>
                <a:prstClr val="black"/>
              </a:solidFill>
            </a:endParaRPr>
          </a:p>
          <a:p>
            <a:pPr algn="just" defTabSz="457200">
              <a:lnSpc>
                <a:spcPct val="80000"/>
              </a:lnSpc>
              <a:buSzPct val="50000"/>
              <a:defRPr sz="2700" b="0"/>
            </a:pPr>
            <a:endParaRPr lang="it-IT" sz="2300" dirty="0" smtClean="0">
              <a:solidFill>
                <a:prstClr val="black"/>
              </a:solidFill>
            </a:endParaRPr>
          </a:p>
          <a:p>
            <a:pPr marL="375046" indent="-375046" algn="just" defTabSz="457200">
              <a:lnSpc>
                <a:spcPct val="80000"/>
              </a:lnSpc>
              <a:buSzPct val="50000"/>
              <a:buFontTx/>
              <a:buBlip>
                <a:blip r:embed="rId3"/>
              </a:buBlip>
              <a:defRPr sz="2700" b="0"/>
            </a:pPr>
            <a:r>
              <a:rPr lang="it-IT" sz="2300" dirty="0" smtClean="0">
                <a:solidFill>
                  <a:prstClr val="black"/>
                </a:solidFill>
              </a:rPr>
              <a:t>No </a:t>
            </a:r>
            <a:r>
              <a:rPr lang="it-IT" sz="2300" dirty="0" err="1" smtClean="0">
                <a:solidFill>
                  <a:prstClr val="black"/>
                </a:solidFill>
              </a:rPr>
              <a:t>manpower</a:t>
            </a:r>
            <a:r>
              <a:rPr lang="it-IT" sz="2300" dirty="0" smtClean="0">
                <a:solidFill>
                  <a:prstClr val="black"/>
                </a:solidFill>
              </a:rPr>
              <a:t> </a:t>
            </a:r>
            <a:r>
              <a:rPr lang="it-IT" sz="2300" dirty="0" err="1" smtClean="0">
                <a:solidFill>
                  <a:prstClr val="black"/>
                </a:solidFill>
              </a:rPr>
              <a:t>needed</a:t>
            </a:r>
            <a:r>
              <a:rPr lang="it-IT" sz="2300" dirty="0" smtClean="0">
                <a:solidFill>
                  <a:prstClr val="black"/>
                </a:solidFill>
              </a:rPr>
              <a:t> </a:t>
            </a:r>
            <a:r>
              <a:rPr lang="it-IT" sz="2300" b="1" u="sng" dirty="0" err="1" smtClean="0">
                <a:solidFill>
                  <a:srgbClr val="FF0000"/>
                </a:solidFill>
              </a:rPr>
              <a:t>at</a:t>
            </a:r>
            <a:r>
              <a:rPr lang="it-IT" sz="2300" b="1" u="sng" dirty="0" smtClean="0">
                <a:solidFill>
                  <a:srgbClr val="FF0000"/>
                </a:solidFill>
              </a:rPr>
              <a:t> the moment</a:t>
            </a:r>
            <a:r>
              <a:rPr lang="it-IT" sz="2300" dirty="0" smtClean="0">
                <a:solidFill>
                  <a:srgbClr val="FF0000"/>
                </a:solidFill>
              </a:rPr>
              <a:t> </a:t>
            </a:r>
            <a:r>
              <a:rPr lang="it-IT" sz="2100" dirty="0" smtClean="0">
                <a:solidFill>
                  <a:prstClr val="black"/>
                </a:solidFill>
              </a:rPr>
              <a:t>(</a:t>
            </a:r>
            <a:r>
              <a:rPr lang="it-IT" sz="2100" dirty="0" err="1" smtClean="0">
                <a:solidFill>
                  <a:prstClr val="black"/>
                </a:solidFill>
              </a:rPr>
              <a:t>maybe</a:t>
            </a:r>
            <a:r>
              <a:rPr lang="it-IT" sz="2100" dirty="0" smtClean="0">
                <a:solidFill>
                  <a:prstClr val="black"/>
                </a:solidFill>
              </a:rPr>
              <a:t> </a:t>
            </a:r>
            <a:r>
              <a:rPr lang="it-IT" sz="2100" dirty="0" err="1" smtClean="0">
                <a:solidFill>
                  <a:prstClr val="black"/>
                </a:solidFill>
              </a:rPr>
              <a:t>two</a:t>
            </a:r>
            <a:r>
              <a:rPr lang="it-IT" sz="2100" dirty="0" smtClean="0">
                <a:solidFill>
                  <a:prstClr val="black"/>
                </a:solidFill>
              </a:rPr>
              <a:t> people are </a:t>
            </a:r>
            <a:r>
              <a:rPr lang="it-IT" sz="2100" dirty="0" err="1" smtClean="0">
                <a:solidFill>
                  <a:prstClr val="black"/>
                </a:solidFill>
              </a:rPr>
              <a:t>enough</a:t>
            </a:r>
            <a:r>
              <a:rPr lang="it-IT" sz="2100" dirty="0" smtClean="0">
                <a:solidFill>
                  <a:prstClr val="black"/>
                </a:solidFill>
              </a:rPr>
              <a:t> now)</a:t>
            </a:r>
          </a:p>
        </p:txBody>
      </p:sp>
      <p:sp>
        <p:nvSpPr>
          <p:cNvPr id="4" name="Summary"/>
          <p:cNvSpPr txBox="1"/>
          <p:nvPr/>
        </p:nvSpPr>
        <p:spPr>
          <a:xfrm>
            <a:off x="2232277" y="-145089"/>
            <a:ext cx="475656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 defTabSz="457200"/>
            <a:r>
              <a:rPr lang="it-IT" sz="4000" dirty="0" smtClean="0">
                <a:solidFill>
                  <a:prstClr val="black"/>
                </a:solidFill>
              </a:rPr>
              <a:t>Detector Performance</a:t>
            </a:r>
            <a:endParaRPr sz="4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6641" y="4208319"/>
            <a:ext cx="27815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dirty="0" err="1" smtClean="0">
                <a:solidFill>
                  <a:prstClr val="black"/>
                </a:solidFill>
              </a:rPr>
              <a:t>Edoardo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Bossini</a:t>
            </a:r>
            <a:endParaRPr lang="en-US" sz="1600" dirty="0" smtClean="0">
              <a:solidFill>
                <a:prstClr val="black"/>
              </a:solidFill>
            </a:endParaRPr>
          </a:p>
          <a:p>
            <a:pPr defTabSz="457200"/>
            <a:r>
              <a:rPr lang="en-US" sz="1600" dirty="0" err="1" smtClean="0">
                <a:solidFill>
                  <a:prstClr val="black"/>
                </a:solidFill>
              </a:rPr>
              <a:t>Corrado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Cicalò</a:t>
            </a:r>
            <a:endParaRPr lang="en-US" sz="1600" dirty="0" smtClean="0">
              <a:solidFill>
                <a:prstClr val="black"/>
              </a:solidFill>
            </a:endParaRPr>
          </a:p>
          <a:p>
            <a:pPr defTabSz="457200"/>
            <a:r>
              <a:rPr lang="en-US" sz="1600" dirty="0" smtClean="0">
                <a:solidFill>
                  <a:prstClr val="black"/>
                </a:solidFill>
              </a:rPr>
              <a:t>Daniele De </a:t>
            </a:r>
            <a:r>
              <a:rPr lang="en-US" sz="1600" dirty="0" err="1" smtClean="0">
                <a:solidFill>
                  <a:prstClr val="black"/>
                </a:solidFill>
              </a:rPr>
              <a:t>Gruttola</a:t>
            </a:r>
            <a:endParaRPr lang="en-US" sz="1600" dirty="0" smtClean="0">
              <a:solidFill>
                <a:prstClr val="black"/>
              </a:solidFill>
            </a:endParaRPr>
          </a:p>
          <a:p>
            <a:pPr defTabSz="457200"/>
            <a:r>
              <a:rPr lang="en-US" sz="1600" dirty="0" smtClean="0">
                <a:solidFill>
                  <a:prstClr val="black"/>
                </a:solidFill>
              </a:rPr>
              <a:t>Marco </a:t>
            </a:r>
            <a:r>
              <a:rPr lang="en-US" sz="1600" dirty="0" err="1" smtClean="0">
                <a:solidFill>
                  <a:prstClr val="black"/>
                </a:solidFill>
              </a:rPr>
              <a:t>Garbini</a:t>
            </a:r>
            <a:endParaRPr lang="en-US" sz="1600" dirty="0" smtClean="0">
              <a:solidFill>
                <a:prstClr val="black"/>
              </a:solidFill>
            </a:endParaRPr>
          </a:p>
          <a:p>
            <a:pPr defTabSz="457200"/>
            <a:r>
              <a:rPr lang="en-US" sz="1600" dirty="0" smtClean="0">
                <a:solidFill>
                  <a:prstClr val="black"/>
                </a:solidFill>
              </a:rPr>
              <a:t>Ivan </a:t>
            </a:r>
            <a:r>
              <a:rPr lang="en-US" sz="1600" dirty="0" err="1" smtClean="0">
                <a:solidFill>
                  <a:prstClr val="black"/>
                </a:solidFill>
              </a:rPr>
              <a:t>Gnesi</a:t>
            </a:r>
            <a:endParaRPr lang="en-US" sz="1600" dirty="0" smtClean="0">
              <a:solidFill>
                <a:prstClr val="black"/>
              </a:solidFill>
            </a:endParaRPr>
          </a:p>
          <a:p>
            <a:pPr defTabSz="457200"/>
            <a:r>
              <a:rPr lang="en-US" sz="1600" dirty="0" smtClean="0">
                <a:solidFill>
                  <a:prstClr val="black"/>
                </a:solidFill>
              </a:rPr>
              <a:t>Stefano </a:t>
            </a:r>
            <a:r>
              <a:rPr lang="en-US" sz="1600" dirty="0" err="1" smtClean="0">
                <a:solidFill>
                  <a:prstClr val="black"/>
                </a:solidFill>
              </a:rPr>
              <a:t>Grazzi</a:t>
            </a:r>
            <a:endParaRPr lang="en-US" sz="1600" dirty="0" smtClean="0">
              <a:solidFill>
                <a:prstClr val="black"/>
              </a:solidFill>
            </a:endParaRPr>
          </a:p>
          <a:p>
            <a:pPr defTabSz="457200"/>
            <a:r>
              <a:rPr lang="en-US" sz="1600" dirty="0" smtClean="0">
                <a:solidFill>
                  <a:prstClr val="black"/>
                </a:solidFill>
              </a:rPr>
              <a:t>Maria Paola Panetta</a:t>
            </a:r>
          </a:p>
          <a:p>
            <a:pPr defTabSz="457200"/>
            <a:r>
              <a:rPr lang="en-US" sz="1600" dirty="0" smtClean="0">
                <a:solidFill>
                  <a:prstClr val="black"/>
                </a:solidFill>
              </a:rPr>
              <a:t>Cristina </a:t>
            </a:r>
            <a:r>
              <a:rPr lang="en-US" sz="1600" dirty="0" err="1" smtClean="0">
                <a:solidFill>
                  <a:prstClr val="black"/>
                </a:solidFill>
              </a:rPr>
              <a:t>Ripoli</a:t>
            </a:r>
            <a:endParaRPr lang="en-US" sz="1600" dirty="0" smtClean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05327" y="2693813"/>
            <a:ext cx="3596325" cy="885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>
            <a:off x="2220117" y="4220312"/>
            <a:ext cx="230256" cy="20524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 rot="19974203">
            <a:off x="300110" y="3765160"/>
            <a:ext cx="128592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Daniele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1906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16"/>
          <p:cNvGrpSpPr/>
          <p:nvPr/>
        </p:nvGrpSpPr>
        <p:grpSpPr>
          <a:xfrm>
            <a:off x="5664121" y="2876551"/>
            <a:ext cx="3351483" cy="2677298"/>
            <a:chOff x="5664121" y="2876551"/>
            <a:chExt cx="3351483" cy="2677298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4121" y="3052646"/>
              <a:ext cx="3351483" cy="2491368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3" cstate="print"/>
            <a:srcRect l="15047" t="37144" r="23543" b="38262"/>
            <a:stretch/>
          </p:blipFill>
          <p:spPr>
            <a:xfrm>
              <a:off x="6677026" y="2876551"/>
              <a:ext cx="2162174" cy="628650"/>
            </a:xfrm>
            <a:prstGeom prst="rect">
              <a:avLst/>
            </a:prstGeom>
          </p:spPr>
        </p:pic>
        <p:sp>
          <p:nvSpPr>
            <p:cNvPr id="16" name="CasellaDiTesto 15"/>
            <p:cNvSpPr txBox="1"/>
            <p:nvPr/>
          </p:nvSpPr>
          <p:spPr>
            <a:xfrm>
              <a:off x="7591425" y="5276850"/>
              <a:ext cx="344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R=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</a:t>
            </a:r>
            <a:r>
              <a:rPr lang="en-US" dirty="0"/>
              <a:t>with </a:t>
            </a:r>
            <a:r>
              <a:rPr lang="en-US" dirty="0" err="1"/>
              <a:t>Corsika</a:t>
            </a:r>
            <a:r>
              <a:rPr lang="en-US" dirty="0"/>
              <a:t> and coincidences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4775" y="1743075"/>
            <a:ext cx="55530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 are currently tuning the simulation to be able to reproduce coincidences in our network.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Shower generation with </a:t>
            </a:r>
            <a:r>
              <a:rPr lang="en-US" dirty="0" err="1" smtClean="0">
                <a:solidFill>
                  <a:prstClr val="black"/>
                </a:solidFill>
              </a:rPr>
              <a:t>Corsika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Available in range 100 GeV – 9 </a:t>
            </a:r>
            <a:r>
              <a:rPr lang="en-US" dirty="0" err="1" smtClean="0">
                <a:solidFill>
                  <a:prstClr val="black"/>
                </a:solidFill>
              </a:rPr>
              <a:t>PeV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[</a:t>
            </a:r>
            <a:r>
              <a:rPr lang="en-US" dirty="0" smtClean="0">
                <a:solidFill>
                  <a:srgbClr val="00B050"/>
                </a:solidFill>
              </a:rPr>
              <a:t>OK</a:t>
            </a:r>
            <a:r>
              <a:rPr lang="en-US" dirty="0" smtClean="0">
                <a:solidFill>
                  <a:prstClr val="black"/>
                </a:solidFill>
              </a:rPr>
              <a:t>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Running in range 9 </a:t>
            </a:r>
            <a:r>
              <a:rPr lang="en-US" dirty="0" err="1" smtClean="0">
                <a:solidFill>
                  <a:prstClr val="black"/>
                </a:solidFill>
              </a:rPr>
              <a:t>PeV</a:t>
            </a:r>
            <a:r>
              <a:rPr lang="en-US" dirty="0" smtClean="0">
                <a:solidFill>
                  <a:prstClr val="black"/>
                </a:solidFill>
              </a:rPr>
              <a:t> – 50 </a:t>
            </a:r>
            <a:r>
              <a:rPr lang="en-US" dirty="0" err="1" smtClean="0">
                <a:solidFill>
                  <a:prstClr val="black"/>
                </a:solidFill>
              </a:rPr>
              <a:t>PeV</a:t>
            </a:r>
            <a:r>
              <a:rPr lang="en-US" dirty="0" smtClean="0">
                <a:solidFill>
                  <a:prstClr val="black"/>
                </a:solidFill>
              </a:rPr>
              <a:t> [</a:t>
            </a:r>
            <a:r>
              <a:rPr lang="en-US" dirty="0" smtClean="0">
                <a:solidFill>
                  <a:srgbClr val="FFC000"/>
                </a:solidFill>
              </a:rPr>
              <a:t>expected soon</a:t>
            </a:r>
            <a:r>
              <a:rPr lang="en-US" dirty="0" smtClean="0">
                <a:solidFill>
                  <a:prstClr val="black"/>
                </a:solidFill>
              </a:rPr>
              <a:t>]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Tuning of the framework generation for coincidences [</a:t>
            </a:r>
            <a:r>
              <a:rPr lang="en-US" dirty="0" smtClean="0">
                <a:solidFill>
                  <a:srgbClr val="00B050"/>
                </a:solidFill>
              </a:rPr>
              <a:t>OK</a:t>
            </a:r>
            <a:r>
              <a:rPr lang="en-US" dirty="0" smtClean="0">
                <a:solidFill>
                  <a:prstClr val="black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Integration with Geant4 (</a:t>
            </a:r>
            <a:r>
              <a:rPr lang="en-US" dirty="0" err="1" smtClean="0">
                <a:solidFill>
                  <a:prstClr val="black"/>
                </a:solidFill>
              </a:rPr>
              <a:t>DeSi</a:t>
            </a:r>
            <a:r>
              <a:rPr lang="en-US" dirty="0" smtClean="0">
                <a:solidFill>
                  <a:prstClr val="black"/>
                </a:solidFill>
              </a:rPr>
              <a:t>-WG) [</a:t>
            </a:r>
            <a:r>
              <a:rPr lang="en-US" dirty="0" smtClean="0">
                <a:solidFill>
                  <a:srgbClr val="FF0000"/>
                </a:solidFill>
              </a:rPr>
              <a:t>to be done</a:t>
            </a:r>
            <a:r>
              <a:rPr lang="en-US" dirty="0" smtClean="0">
                <a:solidFill>
                  <a:prstClr val="black"/>
                </a:solidFill>
              </a:rPr>
              <a:t>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We should be ready to port all the code needed at CNAF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Estimate of CPU time needed in propagation 	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TBD</a:t>
            </a:r>
            <a:endParaRPr lang="en-US" dirty="0" smtClean="0">
              <a:solidFill>
                <a:prstClr val="black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652392"/>
              </p:ext>
            </p:extLst>
          </p:nvPr>
        </p:nvGraphicFramePr>
        <p:xfrm>
          <a:off x="5688051" y="1694364"/>
          <a:ext cx="31446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566"/>
                <a:gridCol w="16280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EEE at</a:t>
                      </a:r>
                      <a:r>
                        <a:rPr lang="en-US" baseline="0" dirty="0" smtClean="0"/>
                        <a:t> 100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 – 10</a:t>
                      </a:r>
                      <a:r>
                        <a:rPr lang="en-US" baseline="30000" dirty="0" smtClean="0"/>
                        <a:t>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+/- 7 day</a:t>
                      </a:r>
                      <a:r>
                        <a:rPr lang="en-US" baseline="30000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5</a:t>
                      </a:r>
                      <a:r>
                        <a:rPr lang="en-US" dirty="0" smtClean="0"/>
                        <a:t> – 10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r>
                        <a:rPr lang="en-US" baseline="0" dirty="0" smtClean="0"/>
                        <a:t> +/- 3</a:t>
                      </a:r>
                      <a:r>
                        <a:rPr lang="en-US" dirty="0" smtClean="0"/>
                        <a:t> day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200650" y="1009650"/>
            <a:ext cx="376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Simulation: coincidence as a function of the energy of primaries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872090" y="5625584"/>
            <a:ext cx="4086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Last update at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https://agenda.centrofermi.it/event/101/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4667250" y="2438400"/>
            <a:ext cx="942975" cy="59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4257675" y="3724275"/>
            <a:ext cx="154305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572250" y="4238625"/>
            <a:ext cx="1923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For </a:t>
            </a:r>
            <a:r>
              <a:rPr lang="en-US" dirty="0" err="1" smtClean="0">
                <a:solidFill>
                  <a:prstClr val="black"/>
                </a:solidFill>
              </a:rPr>
              <a:t>coincs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E &gt; 1 </a:t>
            </a:r>
            <a:r>
              <a:rPr lang="en-US" dirty="0" err="1" smtClean="0">
                <a:solidFill>
                  <a:prstClr val="black"/>
                </a:solidFill>
              </a:rPr>
              <a:t>TeV</a:t>
            </a:r>
            <a:r>
              <a:rPr lang="en-US" dirty="0" smtClean="0">
                <a:solidFill>
                  <a:prstClr val="black"/>
                </a:solidFill>
              </a:rPr>
              <a:t>, R &lt; 1 km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 rot="19974203">
            <a:off x="531515" y="5835635"/>
            <a:ext cx="231775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Francesco </a:t>
            </a:r>
            <a:r>
              <a:rPr lang="it-IT" sz="2800" dirty="0" err="1" smtClean="0"/>
              <a:t>Nof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47155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Four interesting measures…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06" y="1143000"/>
            <a:ext cx="5727066" cy="55750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1)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Muon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flux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 @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sea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level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</a:t>
            </a:r>
          </a:p>
          <a:p>
            <a:pPr>
              <a:buNone/>
            </a:pPr>
            <a:r>
              <a:rPr lang="it-IT" sz="2000" dirty="0" smtClean="0">
                <a:latin typeface="Avenir Book"/>
              </a:rPr>
              <a:t>	- </a:t>
            </a:r>
            <a:r>
              <a:rPr lang="it-IT" sz="2000" dirty="0" err="1" smtClean="0">
                <a:latin typeface="Avenir Book"/>
              </a:rPr>
              <a:t>Angular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distribution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of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relativistic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muons</a:t>
            </a:r>
            <a:endParaRPr lang="it-IT" sz="2000" dirty="0" smtClean="0">
              <a:latin typeface="Avenir Book"/>
            </a:endParaRPr>
          </a:p>
          <a:p>
            <a:pPr>
              <a:buNone/>
            </a:pPr>
            <a:r>
              <a:rPr lang="it-IT" sz="2000" dirty="0" smtClean="0">
                <a:latin typeface="Avenir Book"/>
              </a:rPr>
              <a:t>	- Energy and </a:t>
            </a:r>
            <a:r>
              <a:rPr lang="it-IT" sz="2000" dirty="0" err="1" smtClean="0">
                <a:latin typeface="Avenir Book"/>
              </a:rPr>
              <a:t>angular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distribution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of</a:t>
            </a:r>
            <a:r>
              <a:rPr lang="it-IT" sz="2000" dirty="0" smtClean="0">
                <a:latin typeface="Avenir Book"/>
              </a:rPr>
              <a:t> slow </a:t>
            </a:r>
            <a:r>
              <a:rPr lang="it-IT" sz="2000" dirty="0" err="1" smtClean="0">
                <a:latin typeface="Avenir Book"/>
              </a:rPr>
              <a:t>muons</a:t>
            </a:r>
            <a:r>
              <a:rPr lang="it-IT" sz="2000" dirty="0" smtClean="0">
                <a:latin typeface="Avenir Book"/>
              </a:rPr>
              <a:t> (</a:t>
            </a:r>
            <a:r>
              <a:rPr lang="it-IT" sz="2000" dirty="0" err="1" smtClean="0">
                <a:latin typeface="Avenir Book"/>
              </a:rPr>
              <a:t>very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few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measures</a:t>
            </a:r>
            <a:r>
              <a:rPr lang="it-IT" sz="2000" dirty="0" smtClean="0">
                <a:latin typeface="Avenir Book"/>
              </a:rPr>
              <a:t>!)</a:t>
            </a:r>
          </a:p>
          <a:p>
            <a:pPr>
              <a:buNone/>
            </a:pP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2)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Flux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of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primaries</a:t>
            </a:r>
            <a:endParaRPr lang="it-IT" sz="2000" dirty="0" smtClean="0">
              <a:solidFill>
                <a:srgbClr val="FF0000"/>
              </a:solidFill>
              <a:latin typeface="Avenir Book"/>
            </a:endParaRPr>
          </a:p>
          <a:p>
            <a:pPr>
              <a:buNone/>
            </a:pPr>
            <a:r>
              <a:rPr lang="it-IT" sz="2000" dirty="0" smtClean="0">
                <a:latin typeface="Avenir Book"/>
              </a:rPr>
              <a:t>	- </a:t>
            </a:r>
            <a:r>
              <a:rPr lang="it-IT" sz="2000" dirty="0" err="1" smtClean="0">
                <a:latin typeface="Avenir Book"/>
              </a:rPr>
              <a:t>Reconstruction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of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average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primary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energy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by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means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of</a:t>
            </a:r>
            <a:r>
              <a:rPr lang="it-IT" sz="2000" dirty="0" smtClean="0">
                <a:latin typeface="Avenir Book"/>
              </a:rPr>
              <a:t> the </a:t>
            </a:r>
            <a:r>
              <a:rPr lang="it-IT" sz="2000" dirty="0" err="1" smtClean="0">
                <a:latin typeface="Avenir Book"/>
              </a:rPr>
              <a:t>even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multiplicity</a:t>
            </a:r>
            <a:r>
              <a:rPr lang="it-IT" sz="2000" dirty="0" smtClean="0">
                <a:latin typeface="Avenir Book"/>
              </a:rPr>
              <a:t> (and MC) </a:t>
            </a:r>
          </a:p>
          <a:p>
            <a:pPr>
              <a:buNone/>
            </a:pP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3)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East-West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effect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</a:t>
            </a:r>
          </a:p>
          <a:p>
            <a:pPr>
              <a:buNone/>
            </a:pPr>
            <a:r>
              <a:rPr lang="it-IT" sz="2000" dirty="0" smtClean="0">
                <a:latin typeface="Avenir Book"/>
              </a:rPr>
              <a:t>	- </a:t>
            </a:r>
            <a:r>
              <a:rPr lang="it-IT" sz="2000" dirty="0" err="1" smtClean="0">
                <a:latin typeface="Avenir Book"/>
              </a:rPr>
              <a:t>crosscheck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of</a:t>
            </a:r>
            <a:r>
              <a:rPr lang="it-IT" sz="2000" dirty="0" smtClean="0">
                <a:latin typeface="Avenir Book"/>
              </a:rPr>
              <a:t> the </a:t>
            </a:r>
            <a:r>
              <a:rPr lang="it-IT" sz="2000" dirty="0" err="1" smtClean="0">
                <a:latin typeface="Avenir Book"/>
              </a:rPr>
              <a:t>absolute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orientation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of</a:t>
            </a:r>
            <a:r>
              <a:rPr lang="it-IT" sz="2000" dirty="0" smtClean="0">
                <a:latin typeface="Avenir Book"/>
              </a:rPr>
              <a:t> the </a:t>
            </a:r>
            <a:r>
              <a:rPr lang="it-IT" sz="2000" dirty="0" err="1" smtClean="0">
                <a:latin typeface="Avenir Book"/>
              </a:rPr>
              <a:t>telescopes</a:t>
            </a:r>
            <a:endParaRPr lang="it-IT" sz="2000" dirty="0" smtClean="0">
              <a:latin typeface="Avenir Book"/>
            </a:endParaRPr>
          </a:p>
          <a:p>
            <a:pPr>
              <a:buNone/>
            </a:pP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4) Moon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shadow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</a:t>
            </a:r>
          </a:p>
          <a:p>
            <a:pPr>
              <a:buNone/>
            </a:pPr>
            <a:r>
              <a:rPr lang="it-IT" sz="2000" dirty="0" smtClean="0">
                <a:latin typeface="Avenir Book"/>
              </a:rPr>
              <a:t> 	- </a:t>
            </a:r>
            <a:r>
              <a:rPr lang="it-IT" sz="2000" dirty="0" err="1" smtClean="0">
                <a:latin typeface="Avenir Book"/>
              </a:rPr>
              <a:t>sharp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crosscheck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of</a:t>
            </a:r>
            <a:r>
              <a:rPr lang="it-IT" sz="2000" dirty="0" smtClean="0">
                <a:latin typeface="Avenir Book"/>
              </a:rPr>
              <a:t> the </a:t>
            </a:r>
            <a:r>
              <a:rPr lang="it-IT" sz="2000" dirty="0" err="1" smtClean="0">
                <a:latin typeface="Avenir Book"/>
              </a:rPr>
              <a:t>absolute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telescope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orientation</a:t>
            </a:r>
            <a:r>
              <a:rPr lang="it-IT" sz="2000" dirty="0" smtClean="0">
                <a:latin typeface="Avenir Book"/>
              </a:rPr>
              <a:t> and </a:t>
            </a:r>
            <a:r>
              <a:rPr lang="it-IT" sz="2000" dirty="0" err="1" smtClean="0">
                <a:latin typeface="Avenir Book"/>
              </a:rPr>
              <a:t>tracking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performanceforte</a:t>
            </a:r>
            <a:endParaRPr lang="it-IT" sz="2000" dirty="0" smtClean="0">
              <a:latin typeface="Avenir Book"/>
            </a:endParaRPr>
          </a:p>
          <a:p>
            <a:endParaRPr lang="it-IT" sz="2000" b="1" dirty="0" smtClean="0">
              <a:solidFill>
                <a:srgbClr val="800000"/>
              </a:solidFill>
              <a:latin typeface="Avenir Book"/>
              <a:cs typeface="Avenir Book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 l="12106" t="37648" r="56988" b="13287"/>
          <a:stretch>
            <a:fillRect/>
          </a:stretch>
        </p:blipFill>
        <p:spPr bwMode="auto">
          <a:xfrm>
            <a:off x="6020972" y="3367981"/>
            <a:ext cx="2747914" cy="349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 l="35728" t="46875" r="45472" b="31373"/>
          <a:stretch>
            <a:fillRect/>
          </a:stretch>
        </p:blipFill>
        <p:spPr bwMode="auto">
          <a:xfrm>
            <a:off x="6020972" y="835918"/>
            <a:ext cx="2509356" cy="232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7317859" y="958334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arXiv</a:t>
            </a:r>
            <a:r>
              <a:rPr lang="it-IT" dirty="0" smtClean="0"/>
              <a:t>:1606.06907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 rot="21082316">
            <a:off x="505931" y="6043416"/>
            <a:ext cx="236891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Francesco </a:t>
            </a:r>
            <a:r>
              <a:rPr lang="it-IT" sz="2800" dirty="0" err="1" smtClean="0"/>
              <a:t>Noz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4548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05" y="40643"/>
            <a:ext cx="3971925" cy="569595"/>
          </a:xfrm>
          <a:ln w="317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" altLang="en-US" sz="3200"/>
              <a:t>Forbush decreases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7145" y="187960"/>
            <a:ext cx="1474470" cy="1392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6199" y="1580518"/>
            <a:ext cx="1425416" cy="1282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2864" y="2862581"/>
            <a:ext cx="1452086" cy="1306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85723" y="4168778"/>
            <a:ext cx="1425893" cy="1282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1438" y="5450840"/>
            <a:ext cx="1433513" cy="135763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1886426" y="610236"/>
            <a:ext cx="5539740" cy="1477328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80604020202020204" pitchFamily="34" charset="0"/>
              <a:buChar char="•"/>
            </a:pPr>
            <a:r>
              <a:rPr lang="" altLang="en-US" b="1">
                <a:ln/>
                <a:solidFill>
                  <a:srgbClr val="70AD47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" altLang="en-US">
                <a:solidFill>
                  <a:prstClr val="black"/>
                </a:solidFill>
              </a:rPr>
              <a:t> GCRD observed</a:t>
            </a:r>
          </a:p>
          <a:p>
            <a:pPr marL="285750" indent="-285750">
              <a:buFont typeface="Arial" panose="02080604020202020204" pitchFamily="34" charset="0"/>
              <a:buChar char="•"/>
            </a:pPr>
            <a:r>
              <a:rPr lang="" altLang="en-US" b="1">
                <a:ln/>
                <a:solidFill>
                  <a:srgbClr val="70AD47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Pressure corrections</a:t>
            </a:r>
            <a:r>
              <a:rPr lang="" altLang="en-US">
                <a:solidFill>
                  <a:srgbClr val="70AD47">
                    <a:lumMod val="75000"/>
                  </a:srgbClr>
                </a:solidFill>
              </a:rPr>
              <a:t> </a:t>
            </a:r>
            <a:r>
              <a:rPr lang="" altLang="en-US">
                <a:solidFill>
                  <a:prstClr val="black"/>
                </a:solidFill>
              </a:rPr>
              <a:t>applied</a:t>
            </a:r>
          </a:p>
          <a:p>
            <a:pPr marL="285750" indent="-285750">
              <a:buFont typeface="Arial" panose="02080604020202020204" pitchFamily="34" charset="0"/>
              <a:buChar char="•"/>
            </a:pPr>
            <a:r>
              <a:rPr lang="" altLang="en-US" b="1">
                <a:ln/>
                <a:solidFill>
                  <a:srgbClr val="70AD47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Comparisons</a:t>
            </a:r>
            <a:r>
              <a:rPr lang="" altLang="en-US">
                <a:solidFill>
                  <a:prstClr val="black"/>
                </a:solidFill>
              </a:rPr>
              <a:t> with </a:t>
            </a:r>
            <a:r>
              <a:rPr lang="" altLang="en-US">
                <a:ln/>
                <a:solidFill>
                  <a:srgbClr val="70AD47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NM</a:t>
            </a:r>
            <a:r>
              <a:rPr lang="" altLang="en-US">
                <a:solidFill>
                  <a:prstClr val="black"/>
                </a:solidFill>
              </a:rPr>
              <a:t> done</a:t>
            </a:r>
          </a:p>
          <a:p>
            <a:pPr marL="285750" indent="-285750">
              <a:buFont typeface="Arial" panose="02080604020202020204" pitchFamily="34" charset="0"/>
              <a:buChar char="•"/>
            </a:pPr>
            <a:r>
              <a:rPr lang="" altLang="en-US" b="1">
                <a:ln/>
                <a:solidFill>
                  <a:srgbClr val="70AD47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Lat/Long studies</a:t>
            </a:r>
            <a:r>
              <a:rPr lang="" altLang="en-US">
                <a:solidFill>
                  <a:prstClr val="black"/>
                </a:solidFill>
              </a:rPr>
              <a:t> done: does not reveal clear correlations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886426" y="2316480"/>
            <a:ext cx="5539740" cy="286131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80604020202020204" pitchFamily="34" charset="0"/>
              <a:buChar char="•"/>
            </a:pPr>
            <a:r>
              <a:rPr lang="" altLang="en-US" b="1">
                <a:solidFill>
                  <a:srgbClr val="FFC000"/>
                </a:solidFill>
              </a:rPr>
              <a:t>periodic fluctuations: </a:t>
            </a:r>
          </a:p>
          <a:p>
            <a:pPr marL="742950" lvl="1" indent="-285750">
              <a:buFont typeface="Arial" panose="02080604020202020204" pitchFamily="34" charset="0"/>
              <a:buChar char="•"/>
            </a:pPr>
            <a:r>
              <a:rPr lang="" altLang="en-US">
                <a:solidFill>
                  <a:prstClr val="black"/>
                </a:solidFill>
              </a:rPr>
              <a:t>82 h periodic fluct found (to be understood)</a:t>
            </a:r>
            <a:endParaRPr lang="" altLang="en-US" b="1">
              <a:solidFill>
                <a:srgbClr val="FFC000"/>
              </a:solidFill>
            </a:endParaRPr>
          </a:p>
          <a:p>
            <a:pPr marL="285750" indent="-285750">
              <a:buFont typeface="Arial" panose="02080604020202020204" pitchFamily="34" charset="0"/>
              <a:buChar char="•"/>
            </a:pPr>
            <a:r>
              <a:rPr lang="" altLang="en-US" b="1">
                <a:solidFill>
                  <a:srgbClr val="FFC000"/>
                </a:solidFill>
              </a:rPr>
              <a:t>short/long term pressure correction stability:</a:t>
            </a:r>
          </a:p>
          <a:p>
            <a:pPr marL="742950" lvl="1" indent="-285750">
              <a:buFont typeface="Arial" panose="02080604020202020204" pitchFamily="34" charset="0"/>
              <a:buChar char="•"/>
            </a:pPr>
            <a:r>
              <a:rPr lang="" altLang="en-US">
                <a:solidFill>
                  <a:prstClr val="black"/>
                </a:solidFill>
              </a:rPr>
              <a:t>on 24 telescopes </a:t>
            </a:r>
          </a:p>
          <a:p>
            <a:pPr lvl="2">
              <a:buFont typeface="Arial" panose="02080604020202020204" pitchFamily="34" charset="0"/>
              <a:buNone/>
            </a:pPr>
            <a:r>
              <a:rPr lang="" altLang="en-US">
                <a:solidFill>
                  <a:prstClr val="black"/>
                </a:solidFill>
              </a:rPr>
              <a:t>--&gt; 25% of telescopes unstable corrections</a:t>
            </a:r>
          </a:p>
          <a:p>
            <a:pPr lvl="2">
              <a:buFont typeface="Arial" panose="02080604020202020204" pitchFamily="34" charset="0"/>
              <a:buNone/>
            </a:pPr>
            <a:r>
              <a:rPr lang="" altLang="en-US">
                <a:solidFill>
                  <a:prstClr val="black"/>
                </a:solidFill>
              </a:rPr>
              <a:t>--&gt; 75% ok</a:t>
            </a:r>
            <a:endParaRPr lang="" altLang="en-US" b="1">
              <a:solidFill>
                <a:srgbClr val="FFC000"/>
              </a:solidFill>
            </a:endParaRPr>
          </a:p>
          <a:p>
            <a:pPr marL="285750" indent="-285750">
              <a:buFont typeface="Arial" panose="02080604020202020204" pitchFamily="34" charset="0"/>
              <a:buChar char="•"/>
            </a:pPr>
            <a:r>
              <a:rPr lang="" altLang="en-US" b="1">
                <a:solidFill>
                  <a:srgbClr val="FFC000"/>
                </a:solidFill>
              </a:rPr>
              <a:t>HV stability:</a:t>
            </a:r>
          </a:p>
          <a:p>
            <a:pPr marL="742950" lvl="1" indent="-285750">
              <a:buFont typeface="Arial" panose="02080604020202020204" pitchFamily="34" charset="0"/>
              <a:buChar char="•"/>
            </a:pPr>
            <a:r>
              <a:rPr lang="" altLang="en-US">
                <a:solidFill>
                  <a:prstClr val="black"/>
                </a:solidFill>
              </a:rPr>
              <a:t>main issue --&gt; up to 10% HV unstability</a:t>
            </a:r>
          </a:p>
          <a:p>
            <a:pPr marL="285750" indent="-285750">
              <a:buFont typeface="Arial" panose="02080604020202020204" pitchFamily="34" charset="0"/>
              <a:buChar char="•"/>
            </a:pPr>
            <a:r>
              <a:rPr lang="" altLang="en-US" b="1">
                <a:solidFill>
                  <a:srgbClr val="FFC000"/>
                </a:solidFill>
              </a:rPr>
              <a:t>Temperature dependence (prel.):</a:t>
            </a:r>
            <a:endParaRPr lang="" altLang="en-US">
              <a:solidFill>
                <a:prstClr val="black"/>
              </a:solidFill>
            </a:endParaRPr>
          </a:p>
          <a:p>
            <a:pPr marL="742950" lvl="1" indent="-285750">
              <a:buFont typeface="Arial" panose="02080604020202020204" pitchFamily="34" charset="0"/>
              <a:buChar char="•"/>
            </a:pPr>
            <a:r>
              <a:rPr lang="" altLang="en-US">
                <a:solidFill>
                  <a:prstClr val="black"/>
                </a:solidFill>
              </a:rPr>
              <a:t>observed but further studies to be done</a:t>
            </a:r>
            <a:endParaRPr lang="" altLang="en-US" b="1">
              <a:solidFill>
                <a:srgbClr val="FFC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204" y="1102361"/>
            <a:ext cx="1509236" cy="135699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1516380" y="1610360"/>
            <a:ext cx="487680" cy="39624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45380" y="1092200"/>
            <a:ext cx="2621280" cy="32766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74280" y="147320"/>
            <a:ext cx="0" cy="654304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6"/>
          <p:cNvSpPr txBox="1"/>
          <p:nvPr/>
        </p:nvSpPr>
        <p:spPr>
          <a:xfrm>
            <a:off x="5902166" y="241935"/>
            <a:ext cx="152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altLang="en-US" b="1">
                <a:solidFill>
                  <a:srgbClr val="70AD47">
                    <a:lumMod val="75000"/>
                  </a:srgbClr>
                </a:solidFill>
              </a:rPr>
              <a:t>Observations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886426" y="1948180"/>
            <a:ext cx="3352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altLang="en-US" b="1">
                <a:solidFill>
                  <a:srgbClr val="FFC000"/>
                </a:solidFill>
              </a:rPr>
              <a:t>Additional Studies performed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5259" y="4332605"/>
            <a:ext cx="1462088" cy="9550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394" y="2748915"/>
            <a:ext cx="1513046" cy="13601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742" y="5509260"/>
            <a:ext cx="1450181" cy="11811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1516380" y="2473960"/>
            <a:ext cx="487680" cy="56388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447800" y="3032763"/>
            <a:ext cx="556260" cy="1553845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386840" y="3022603"/>
            <a:ext cx="617220" cy="2966085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5"/>
          <p:cNvSpPr txBox="1"/>
          <p:nvPr/>
        </p:nvSpPr>
        <p:spPr>
          <a:xfrm>
            <a:off x="1886426" y="5610860"/>
            <a:ext cx="5539740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80604020202020204" pitchFamily="34" charset="0"/>
              <a:buChar char="•"/>
            </a:pPr>
            <a:r>
              <a:rPr lang="" altLang="en-US" b="1">
                <a:solidFill>
                  <a:srgbClr val="FF0000"/>
                </a:solidFill>
              </a:rPr>
              <a:t>Xcheck:</a:t>
            </a:r>
            <a:r>
              <a:rPr lang="" altLang="en-US">
                <a:solidFill>
                  <a:srgbClr val="FF0000"/>
                </a:solidFill>
              </a:rPr>
              <a:t> </a:t>
            </a:r>
            <a:r>
              <a:rPr lang="" altLang="en-US">
                <a:solidFill>
                  <a:prstClr val="black"/>
                </a:solidFill>
              </a:rPr>
              <a:t>anyone available? (important because of EEE/NM discrepancies)</a:t>
            </a:r>
            <a:endParaRPr lang="" altLang="en-US" b="1">
              <a:solidFill>
                <a:srgbClr val="FF0000"/>
              </a:solidFill>
            </a:endParaRPr>
          </a:p>
          <a:p>
            <a:pPr marL="285750" indent="-285750">
              <a:buFont typeface="Arial" panose="02080604020202020204" pitchFamily="34" charset="0"/>
              <a:buChar char="•"/>
            </a:pPr>
            <a:r>
              <a:rPr lang="" altLang="en-US" b="1">
                <a:solidFill>
                  <a:srgbClr val="FF0000"/>
                </a:solidFill>
              </a:rPr>
              <a:t>Arrival directions</a:t>
            </a:r>
            <a:r>
              <a:rPr lang="" altLang="en-US">
                <a:solidFill>
                  <a:prstClr val="black"/>
                </a:solidFill>
              </a:rPr>
              <a:t> dependence</a:t>
            </a:r>
          </a:p>
          <a:p>
            <a:pPr marL="285750" indent="-285750">
              <a:buFont typeface="Arial" panose="02080604020202020204" pitchFamily="34" charset="0"/>
              <a:buChar char="•"/>
            </a:pPr>
            <a:r>
              <a:rPr lang="" altLang="en-US">
                <a:solidFill>
                  <a:prstClr val="black"/>
                </a:solidFill>
                <a:sym typeface="+mn-ea"/>
              </a:rPr>
              <a:t>Finalizing the </a:t>
            </a:r>
            <a:r>
              <a:rPr lang="" altLang="en-US" b="1">
                <a:solidFill>
                  <a:srgbClr val="FF0000"/>
                </a:solidFill>
                <a:sym typeface="+mn-ea"/>
              </a:rPr>
              <a:t>writing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1897380" y="5242560"/>
            <a:ext cx="3352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altLang="en-US" b="1">
                <a:solidFill>
                  <a:srgbClr val="FF0000"/>
                </a:solidFill>
              </a:rPr>
              <a:t>To be Done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021090" y="25460"/>
            <a:ext cx="79175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Ivan</a:t>
            </a:r>
            <a:endParaRPr lang="it-IT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0470"/>
          <a:stretch>
            <a:fillRect/>
          </a:stretch>
        </p:blipFill>
        <p:spPr bwMode="auto">
          <a:xfrm>
            <a:off x="1323975" y="404664"/>
            <a:ext cx="6496050" cy="615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0" y="4221088"/>
            <a:ext cx="5442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rgbClr val="FF0000"/>
                </a:solidFill>
              </a:rPr>
              <a:t>Advanced</a:t>
            </a:r>
            <a:r>
              <a:rPr lang="it-IT" sz="2400" dirty="0" smtClean="0">
                <a:solidFill>
                  <a:srgbClr val="FF0000"/>
                </a:solidFill>
              </a:rPr>
              <a:t> editing </a:t>
            </a:r>
            <a:r>
              <a:rPr lang="it-IT" sz="2400" dirty="0" err="1" smtClean="0">
                <a:solidFill>
                  <a:srgbClr val="FF0000"/>
                </a:solidFill>
              </a:rPr>
              <a:t>phase</a:t>
            </a:r>
            <a:endParaRPr lang="it-IT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rgbClr val="FF0000"/>
                </a:solidFill>
              </a:rPr>
              <a:t>Requested</a:t>
            </a:r>
            <a:r>
              <a:rPr lang="it-IT" sz="2400" dirty="0" smtClean="0">
                <a:solidFill>
                  <a:srgbClr val="FF0000"/>
                </a:solidFill>
              </a:rPr>
              <a:t> some more </a:t>
            </a:r>
            <a:r>
              <a:rPr lang="it-IT" sz="2400" dirty="0" err="1" smtClean="0">
                <a:solidFill>
                  <a:srgbClr val="FF0000"/>
                </a:solidFill>
              </a:rPr>
              <a:t>plots</a:t>
            </a:r>
            <a:r>
              <a:rPr lang="it-IT" sz="2400" dirty="0" smtClean="0">
                <a:solidFill>
                  <a:srgbClr val="FF0000"/>
                </a:solidFill>
              </a:rPr>
              <a:t>(</a:t>
            </a:r>
            <a:r>
              <a:rPr lang="it-IT" sz="2400" dirty="0" err="1" smtClean="0">
                <a:solidFill>
                  <a:srgbClr val="FF0000"/>
                </a:solidFill>
              </a:rPr>
              <a:t>checks</a:t>
            </a:r>
            <a:r>
              <a:rPr lang="it-IT" sz="2400" dirty="0" smtClean="0">
                <a:solidFill>
                  <a:srgbClr val="FF0000"/>
                </a:solidFill>
              </a:rPr>
              <a:t>)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2123728" y="476672"/>
            <a:ext cx="4824536" cy="57606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7432" y="404664"/>
            <a:ext cx="8951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err="1" smtClean="0">
                <a:solidFill>
                  <a:srgbClr val="FF0000"/>
                </a:solidFill>
              </a:rPr>
              <a:t>Paper</a:t>
            </a:r>
            <a:r>
              <a:rPr lang="it-IT" sz="4800" dirty="0" smtClean="0">
                <a:solidFill>
                  <a:srgbClr val="FF0000"/>
                </a:solidFill>
              </a:rPr>
              <a:t> on </a:t>
            </a:r>
            <a:r>
              <a:rPr lang="it-IT" sz="4800" dirty="0" err="1" smtClean="0">
                <a:solidFill>
                  <a:srgbClr val="FF0000"/>
                </a:solidFill>
              </a:rPr>
              <a:t>PolarQuEEEst</a:t>
            </a:r>
            <a:endParaRPr lang="it-IT" sz="4800" dirty="0" smtClean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87350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800" dirty="0" err="1" smtClean="0">
                <a:solidFill>
                  <a:srgbClr val="002060"/>
                </a:solidFill>
              </a:rPr>
              <a:t>You</a:t>
            </a:r>
            <a:r>
              <a:rPr lang="it-IT" sz="2800" dirty="0" smtClean="0">
                <a:solidFill>
                  <a:srgbClr val="002060"/>
                </a:solidFill>
              </a:rPr>
              <a:t> can </a:t>
            </a:r>
            <a:r>
              <a:rPr lang="it-IT" sz="2800" dirty="0" err="1" smtClean="0">
                <a:solidFill>
                  <a:srgbClr val="002060"/>
                </a:solidFill>
              </a:rPr>
              <a:t>find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it</a:t>
            </a:r>
            <a:r>
              <a:rPr lang="it-IT" sz="2800" dirty="0" smtClean="0">
                <a:solidFill>
                  <a:srgbClr val="002060"/>
                </a:solidFill>
              </a:rPr>
              <a:t> at:</a:t>
            </a:r>
          </a:p>
          <a:p>
            <a:pPr>
              <a:spcAft>
                <a:spcPts val="1200"/>
              </a:spcAft>
            </a:pPr>
            <a:r>
              <a:rPr lang="it-IT" sz="2800" dirty="0" smtClean="0">
                <a:solidFill>
                  <a:srgbClr val="002060"/>
                </a:solidFill>
              </a:rPr>
              <a:t>&gt; https://www.overleaf.com/read/szkdnrsxkkyz</a:t>
            </a:r>
          </a:p>
          <a:p>
            <a:r>
              <a:rPr lang="it-IT" sz="3600" dirty="0" err="1" smtClean="0">
                <a:solidFill>
                  <a:srgbClr val="002060"/>
                </a:solidFill>
              </a:rPr>
              <a:t>Proposed</a:t>
            </a:r>
            <a:r>
              <a:rPr lang="it-IT" sz="3600" dirty="0" smtClean="0">
                <a:solidFill>
                  <a:srgbClr val="002060"/>
                </a:solidFill>
              </a:rPr>
              <a:t> </a:t>
            </a:r>
            <a:r>
              <a:rPr lang="it-IT" sz="3600" dirty="0" err="1" smtClean="0">
                <a:solidFill>
                  <a:srgbClr val="002060"/>
                </a:solidFill>
              </a:rPr>
              <a:t>title</a:t>
            </a:r>
            <a:r>
              <a:rPr lang="it-IT" sz="3600" dirty="0" smtClean="0">
                <a:solidFill>
                  <a:srgbClr val="00206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2060"/>
                </a:solidFill>
              </a:rPr>
              <a:t>Measurement of cosmic rays intensity in the latitude interval 66-82°N with the </a:t>
            </a:r>
            <a:r>
              <a:rPr lang="en-US" sz="3200" dirty="0" err="1" smtClean="0">
                <a:solidFill>
                  <a:srgbClr val="002060"/>
                </a:solidFill>
              </a:rPr>
              <a:t>PolarquEEEst</a:t>
            </a:r>
            <a:r>
              <a:rPr lang="en-US" sz="3200" dirty="0" smtClean="0">
                <a:solidFill>
                  <a:srgbClr val="002060"/>
                </a:solidFill>
              </a:rPr>
              <a:t> experiment</a:t>
            </a:r>
          </a:p>
          <a:p>
            <a:endParaRPr lang="it-IT" sz="3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332656"/>
            <a:ext cx="8951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err="1" smtClean="0">
                <a:solidFill>
                  <a:srgbClr val="FF0000"/>
                </a:solidFill>
              </a:rPr>
              <a:t>Paper</a:t>
            </a:r>
            <a:r>
              <a:rPr lang="it-IT" sz="4800" dirty="0" smtClean="0">
                <a:solidFill>
                  <a:srgbClr val="FF0000"/>
                </a:solidFill>
              </a:rPr>
              <a:t> on </a:t>
            </a:r>
            <a:r>
              <a:rPr lang="it-IT" sz="4800" dirty="0" err="1" smtClean="0">
                <a:solidFill>
                  <a:srgbClr val="FF0000"/>
                </a:solidFill>
              </a:rPr>
              <a:t>PolarQuEEEst</a:t>
            </a:r>
            <a:endParaRPr lang="it-IT" sz="4800" dirty="0" smtClean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052736"/>
            <a:ext cx="87350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800" dirty="0" smtClean="0">
                <a:solidFill>
                  <a:srgbClr val="002060"/>
                </a:solidFill>
              </a:rPr>
              <a:t>- </a:t>
            </a:r>
            <a:r>
              <a:rPr lang="it-IT" sz="2800" dirty="0" err="1" smtClean="0">
                <a:solidFill>
                  <a:srgbClr val="002060"/>
                </a:solidFill>
              </a:rPr>
              <a:t>Introduction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>(Francesco R. Marcello, Nicola, Rosario)</a:t>
            </a:r>
          </a:p>
          <a:p>
            <a:pPr>
              <a:spcAft>
                <a:spcPts val="1200"/>
              </a:spcAft>
            </a:pPr>
            <a:r>
              <a:rPr lang="it-IT" sz="2800" dirty="0" smtClean="0">
                <a:solidFill>
                  <a:srgbClr val="002060"/>
                </a:solidFill>
              </a:rPr>
              <a:t>- The EEE project and the </a:t>
            </a:r>
            <a:r>
              <a:rPr lang="it-IT" sz="2800" dirty="0" err="1" smtClean="0">
                <a:solidFill>
                  <a:srgbClr val="002060"/>
                </a:solidFill>
              </a:rPr>
              <a:t>PolarquEEEst</a:t>
            </a:r>
            <a:r>
              <a:rPr lang="it-IT" sz="2800" dirty="0" smtClean="0">
                <a:solidFill>
                  <a:srgbClr val="002060"/>
                </a:solidFill>
              </a:rPr>
              <a:t> detector </a:t>
            </a:r>
            <a:r>
              <a:rPr lang="it-IT" sz="2400" dirty="0" smtClean="0">
                <a:solidFill>
                  <a:srgbClr val="002060"/>
                </a:solidFill>
              </a:rPr>
              <a:t>(Ivan, Marco, Marcello, Rosario)</a:t>
            </a:r>
          </a:p>
          <a:p>
            <a:pPr>
              <a:spcAft>
                <a:spcPts val="1200"/>
              </a:spcAft>
            </a:pPr>
            <a:r>
              <a:rPr lang="it-IT" sz="2800" dirty="0" smtClean="0">
                <a:solidFill>
                  <a:srgbClr val="002060"/>
                </a:solidFill>
              </a:rPr>
              <a:t>- Low </a:t>
            </a:r>
            <a:r>
              <a:rPr lang="it-IT" sz="2800" dirty="0" err="1" smtClean="0">
                <a:solidFill>
                  <a:srgbClr val="002060"/>
                </a:solidFill>
              </a:rPr>
              <a:t>power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consumption</a:t>
            </a:r>
            <a:r>
              <a:rPr lang="it-IT" sz="2800" dirty="0" smtClean="0">
                <a:solidFill>
                  <a:srgbClr val="002060"/>
                </a:solidFill>
              </a:rPr>
              <a:t> and trigger </a:t>
            </a:r>
            <a:r>
              <a:rPr lang="it-IT" sz="2800" dirty="0" err="1" smtClean="0">
                <a:solidFill>
                  <a:srgbClr val="002060"/>
                </a:solidFill>
              </a:rPr>
              <a:t>board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>(Nicola, Riccardo)</a:t>
            </a:r>
          </a:p>
          <a:p>
            <a:r>
              <a:rPr lang="it-IT" sz="2800" dirty="0" smtClean="0">
                <a:solidFill>
                  <a:srgbClr val="002060"/>
                </a:solidFill>
              </a:rPr>
              <a:t>- </a:t>
            </a:r>
            <a:r>
              <a:rPr lang="it-IT" sz="2800" dirty="0" err="1" smtClean="0">
                <a:solidFill>
                  <a:srgbClr val="002060"/>
                </a:solidFill>
              </a:rPr>
              <a:t>Experiment</a:t>
            </a:r>
            <a:r>
              <a:rPr lang="it-IT" sz="2800" dirty="0" smtClean="0">
                <a:solidFill>
                  <a:srgbClr val="002060"/>
                </a:solidFill>
              </a:rPr>
              <a:t> set-up and data </a:t>
            </a:r>
            <a:r>
              <a:rPr lang="it-IT" sz="2800" dirty="0" err="1" smtClean="0">
                <a:solidFill>
                  <a:srgbClr val="002060"/>
                </a:solidFill>
              </a:rPr>
              <a:t>collection</a:t>
            </a:r>
            <a:r>
              <a:rPr lang="it-IT" sz="3600" dirty="0" smtClean="0">
                <a:solidFill>
                  <a:srgbClr val="002060"/>
                </a:solidFill>
              </a:rPr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>(Francesco N, Francesco R, Marcello, Nicola, Rosario)</a:t>
            </a:r>
          </a:p>
          <a:p>
            <a:pPr lvl="1">
              <a:buFont typeface="Wingdings" pitchFamily="2" charset="2"/>
              <a:buChar char="ü"/>
            </a:pPr>
            <a:r>
              <a:rPr lang="it-IT" sz="2800" dirty="0" err="1" smtClean="0">
                <a:solidFill>
                  <a:srgbClr val="002060"/>
                </a:solidFill>
              </a:rPr>
              <a:t>Reconstruction</a:t>
            </a:r>
            <a:r>
              <a:rPr lang="it-IT" sz="2800" dirty="0" smtClean="0">
                <a:solidFill>
                  <a:srgbClr val="002060"/>
                </a:solidFill>
              </a:rPr>
              <a:t> and data </a:t>
            </a:r>
            <a:r>
              <a:rPr lang="it-IT" sz="2800" dirty="0" err="1" smtClean="0">
                <a:solidFill>
                  <a:srgbClr val="002060"/>
                </a:solidFill>
              </a:rPr>
              <a:t>quality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monitoring</a:t>
            </a:r>
            <a:endParaRPr lang="it-IT" sz="2800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it-IT" sz="2800" dirty="0" smtClean="0">
                <a:solidFill>
                  <a:srgbClr val="002060"/>
                </a:solidFill>
              </a:rPr>
              <a:t>Data </a:t>
            </a:r>
            <a:r>
              <a:rPr lang="it-IT" sz="2800" dirty="0" err="1" smtClean="0">
                <a:solidFill>
                  <a:srgbClr val="002060"/>
                </a:solidFill>
              </a:rPr>
              <a:t>Selection</a:t>
            </a:r>
            <a:endParaRPr lang="it-IT" sz="2800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it-IT" sz="2800" dirty="0" err="1" smtClean="0">
                <a:solidFill>
                  <a:srgbClr val="002060"/>
                </a:solidFill>
              </a:rPr>
              <a:t>Telescopes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calibration</a:t>
            </a:r>
            <a:r>
              <a:rPr lang="it-IT" sz="2800" dirty="0" smtClean="0">
                <a:solidFill>
                  <a:srgbClr val="002060"/>
                </a:solidFill>
              </a:rPr>
              <a:t> and </a:t>
            </a:r>
            <a:r>
              <a:rPr lang="it-IT" sz="2800" dirty="0" err="1" smtClean="0">
                <a:solidFill>
                  <a:srgbClr val="002060"/>
                </a:solidFill>
              </a:rPr>
              <a:t>corrections</a:t>
            </a:r>
            <a:endParaRPr lang="it-IT" sz="2800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it-IT" sz="2800" dirty="0" err="1" smtClean="0">
                <a:solidFill>
                  <a:srgbClr val="002060"/>
                </a:solidFill>
              </a:rPr>
              <a:t>Systematic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uncertainties</a:t>
            </a:r>
            <a:endParaRPr lang="it-IT" sz="2800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endParaRPr lang="it-IT" sz="2800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endParaRPr lang="it-IT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332656"/>
            <a:ext cx="8951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err="1" smtClean="0">
                <a:solidFill>
                  <a:srgbClr val="FF0000"/>
                </a:solidFill>
              </a:rPr>
              <a:t>Paper</a:t>
            </a:r>
            <a:r>
              <a:rPr lang="it-IT" sz="4800" dirty="0" smtClean="0">
                <a:solidFill>
                  <a:srgbClr val="FF0000"/>
                </a:solidFill>
              </a:rPr>
              <a:t> on </a:t>
            </a:r>
            <a:r>
              <a:rPr lang="it-IT" sz="4800" dirty="0" err="1" smtClean="0">
                <a:solidFill>
                  <a:srgbClr val="FF0000"/>
                </a:solidFill>
              </a:rPr>
              <a:t>PolarQuEEEst</a:t>
            </a:r>
            <a:endParaRPr lang="it-IT" sz="4800" dirty="0" smtClean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196752"/>
            <a:ext cx="87350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800" dirty="0" smtClean="0">
                <a:solidFill>
                  <a:srgbClr val="002060"/>
                </a:solidFill>
              </a:rPr>
              <a:t>- </a:t>
            </a:r>
            <a:r>
              <a:rPr lang="it-IT" sz="2800" dirty="0" err="1" smtClean="0">
                <a:solidFill>
                  <a:srgbClr val="002060"/>
                </a:solidFill>
              </a:rPr>
              <a:t>Results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>(Francesco N., Francesco R., Marcello, Nicola, Rosario)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it-IT" sz="2800" dirty="0" err="1" smtClean="0">
                <a:solidFill>
                  <a:srgbClr val="002060"/>
                </a:solidFill>
              </a:rPr>
              <a:t>Conclusions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>(ALL)</a:t>
            </a:r>
          </a:p>
          <a:p>
            <a:pPr>
              <a:spcAft>
                <a:spcPts val="1200"/>
              </a:spcAft>
              <a:buFontTx/>
              <a:buChar char="-"/>
            </a:pPr>
            <a:endParaRPr lang="it-IT" sz="2400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it-IT" sz="2800" dirty="0" smtClean="0">
                <a:solidFill>
                  <a:srgbClr val="002060"/>
                </a:solidFill>
              </a:rPr>
              <a:t>At the moment some text </a:t>
            </a:r>
            <a:r>
              <a:rPr lang="it-IT" sz="2800" dirty="0" err="1" smtClean="0">
                <a:solidFill>
                  <a:srgbClr val="002060"/>
                </a:solidFill>
              </a:rPr>
              <a:t>for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Introduction</a:t>
            </a:r>
            <a:r>
              <a:rPr lang="it-IT" sz="2800" dirty="0" smtClean="0">
                <a:solidFill>
                  <a:srgbClr val="002060"/>
                </a:solidFill>
              </a:rPr>
              <a:t>, </a:t>
            </a:r>
            <a:r>
              <a:rPr lang="it-IT" sz="2800" dirty="0" err="1" smtClean="0">
                <a:solidFill>
                  <a:srgbClr val="002060"/>
                </a:solidFill>
              </a:rPr>
              <a:t>PolarquEEEst</a:t>
            </a:r>
            <a:r>
              <a:rPr lang="it-IT" sz="2800" dirty="0" smtClean="0">
                <a:solidFill>
                  <a:srgbClr val="002060"/>
                </a:solidFill>
              </a:rPr>
              <a:t> detector, </a:t>
            </a:r>
            <a:r>
              <a:rPr lang="it-IT" sz="2800" dirty="0" err="1" smtClean="0">
                <a:solidFill>
                  <a:srgbClr val="002060"/>
                </a:solidFill>
              </a:rPr>
              <a:t>various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parts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of</a:t>
            </a:r>
            <a:r>
              <a:rPr lang="it-IT" sz="2800" dirty="0" smtClean="0">
                <a:solidFill>
                  <a:srgbClr val="002060"/>
                </a:solidFill>
              </a:rPr>
              <a:t> the </a:t>
            </a:r>
            <a:r>
              <a:rPr lang="it-IT" sz="2800" dirty="0" err="1" smtClean="0">
                <a:solidFill>
                  <a:srgbClr val="002060"/>
                </a:solidFill>
              </a:rPr>
              <a:t>experimental</a:t>
            </a:r>
            <a:r>
              <a:rPr lang="it-IT" sz="2800" dirty="0" smtClean="0">
                <a:solidFill>
                  <a:srgbClr val="002060"/>
                </a:solidFill>
              </a:rPr>
              <a:t> set-up, </a:t>
            </a:r>
            <a:r>
              <a:rPr lang="it-IT" sz="2800" dirty="0" err="1" smtClean="0">
                <a:solidFill>
                  <a:srgbClr val="002060"/>
                </a:solidFill>
              </a:rPr>
              <a:t>figures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for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Results</a:t>
            </a:r>
            <a:endParaRPr lang="it-IT" sz="2800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it-IT" sz="2800" dirty="0" err="1" smtClean="0">
                <a:solidFill>
                  <a:srgbClr val="002060"/>
                </a:solidFill>
              </a:rPr>
              <a:t>To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be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immediately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started</a:t>
            </a:r>
            <a:r>
              <a:rPr lang="it-IT" sz="2800" dirty="0" smtClean="0">
                <a:solidFill>
                  <a:srgbClr val="002060"/>
                </a:solidFill>
              </a:rPr>
              <a:t> a </a:t>
            </a:r>
            <a:r>
              <a:rPr lang="it-IT" sz="2800" dirty="0" err="1" smtClean="0">
                <a:solidFill>
                  <a:srgbClr val="002060"/>
                </a:solidFill>
              </a:rPr>
              <a:t>dedicated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series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of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meetings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to</a:t>
            </a:r>
            <a:r>
              <a:rPr lang="it-IT" sz="2800" dirty="0" smtClean="0">
                <a:solidFill>
                  <a:srgbClr val="002060"/>
                </a:solidFill>
              </a:rPr>
              <a:t> converge on </a:t>
            </a:r>
            <a:r>
              <a:rPr lang="it-IT" sz="2800" dirty="0" err="1" smtClean="0">
                <a:solidFill>
                  <a:srgbClr val="002060"/>
                </a:solidFill>
              </a:rPr>
              <a:t>this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paper</a:t>
            </a:r>
            <a:endParaRPr lang="it-IT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2sm">
  <a:themeElements>
    <a:clrScheme name="eb2sm 1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eb2s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b2sm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605</Words>
  <Application>Microsoft Office PowerPoint</Application>
  <PresentationFormat>Presentazione su schermo (4:3)</PresentationFormat>
  <Paragraphs>122</Paragraphs>
  <Slides>10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Avenir Book</vt:lpstr>
      <vt:lpstr>Calibri</vt:lpstr>
      <vt:lpstr>Calibri Light</vt:lpstr>
      <vt:lpstr>Wingdings</vt:lpstr>
      <vt:lpstr>eb2sm</vt:lpstr>
      <vt:lpstr>Office Theme</vt:lpstr>
      <vt:lpstr>1_Tema di Office</vt:lpstr>
      <vt:lpstr>1_Office Theme</vt:lpstr>
      <vt:lpstr>Presentazione standard di PowerPoint</vt:lpstr>
      <vt:lpstr>Presentazione standard di PowerPoint</vt:lpstr>
      <vt:lpstr>Simulation with Corsika and coincidences</vt:lpstr>
      <vt:lpstr>Four interesting measures…</vt:lpstr>
      <vt:lpstr>Forbush decreases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Marcello</dc:creator>
  <cp:lastModifiedBy>Marcello Abbrescia</cp:lastModifiedBy>
  <cp:revision>135</cp:revision>
  <dcterms:created xsi:type="dcterms:W3CDTF">2018-05-20T08:15:56Z</dcterms:created>
  <dcterms:modified xsi:type="dcterms:W3CDTF">2019-01-14T08:57:36Z</dcterms:modified>
</cp:coreProperties>
</file>