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1" r:id="rId2"/>
    <p:sldId id="332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D7FD8-F1EF-4FEA-8906-A7CF8350543B}" type="datetimeFigureOut">
              <a:rPr lang="it-IT" smtClean="0"/>
              <a:t>13/01/2019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54F3C-74A7-4A14-8312-8188C320A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42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9738-D02E-41D6-86FE-ED07B51556D8}" type="datetime1">
              <a:rPr lang="it-IT" smtClean="0"/>
              <a:t>13/01/2019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  <p:pic>
        <p:nvPicPr>
          <p:cNvPr id="1026" name="Picture 2" descr="banner C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6"/>
          <a:stretch/>
        </p:blipFill>
        <p:spPr bwMode="auto">
          <a:xfrm>
            <a:off x="7462138" y="16441"/>
            <a:ext cx="1681862" cy="10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nner C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0"/>
          <a:stretch/>
        </p:blipFill>
        <p:spPr bwMode="auto">
          <a:xfrm>
            <a:off x="62880" y="44624"/>
            <a:ext cx="1858597" cy="10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 userDrawn="1"/>
        </p:nvSpPr>
        <p:spPr>
          <a:xfrm>
            <a:off x="3275856" y="217551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EEE MEETING</a:t>
            </a:r>
          </a:p>
          <a:p>
            <a:pPr algn="ctr"/>
            <a:r>
              <a:rPr lang="en-US" b="1" noProof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</a:t>
            </a:r>
            <a:r>
              <a:rPr lang="en-US" b="1" baseline="0" noProof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January 14, 2019</a:t>
            </a:r>
            <a:endParaRPr lang="en-US" b="1" noProof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2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2D9F-4E6F-4A43-9D5B-635EC5B612C9}" type="datetime1">
              <a:rPr lang="it-IT" smtClean="0"/>
              <a:t>13/01/2019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55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0D0A-B688-4980-B468-BA5339A724AD}" type="datetime1">
              <a:rPr lang="it-IT" smtClean="0"/>
              <a:t>13/01/2019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54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94E0-91DF-46BA-B8BA-3DD74C3F3564}" type="datetime1">
              <a:rPr lang="it-IT" smtClean="0"/>
              <a:t>13/01/2019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89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88E8-A8AB-4385-9F1E-9BC113686AFA}" type="datetime1">
              <a:rPr lang="it-IT" smtClean="0"/>
              <a:t>13/01/2019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7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224-73BB-4D26-9133-10C2C54B1E37}" type="datetime1">
              <a:rPr lang="it-IT" smtClean="0"/>
              <a:t>13/01/2019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33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333F-925B-4C63-A5E8-EB1C967FF581}" type="datetime1">
              <a:rPr lang="it-IT" smtClean="0"/>
              <a:t>13/01/2019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83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E518-EE05-4D34-BB96-982D390D4AE1}" type="datetime1">
              <a:rPr lang="it-IT" smtClean="0"/>
              <a:t>13/01/2019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92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AB21-804E-4E9E-A078-CEF01A3A4FAE}" type="datetime1">
              <a:rPr lang="it-IT" smtClean="0"/>
              <a:t>13/01/2019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46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5DD4-F39D-4C73-96F1-3FDB8102C05F}" type="datetime1">
              <a:rPr lang="it-IT" smtClean="0"/>
              <a:t>13/01/2019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20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FEAA-8F45-465C-818F-E451D3D5C133}" type="datetime1">
              <a:rPr lang="it-IT" smtClean="0"/>
              <a:t>13/01/2019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34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1B456-C7EB-4BAA-A79C-8795420CDB5F}" type="datetime1">
              <a:rPr lang="it-IT" smtClean="0"/>
              <a:t>13/01/2019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EE7D5-F00C-4C66-9D07-227F4189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34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395536" y="1340768"/>
            <a:ext cx="8424936" cy="4896544"/>
          </a:xfrm>
          <a:prstGeom prst="roundRect">
            <a:avLst>
              <a:gd name="adj" fmla="val 52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4680520" cy="2664296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CHAWP" panose="02000506050000020004" pitchFamily="2" charset="0"/>
              </a:rPr>
              <a:t>Status Report on LDC analysis</a:t>
            </a:r>
            <a:br>
              <a:rPr lang="en-US" sz="4000" dirty="0" smtClean="0">
                <a:latin typeface="CHAWP" panose="02000506050000020004" pitchFamily="2" charset="0"/>
              </a:rPr>
            </a:br>
            <a:r>
              <a:rPr lang="en-US" sz="4000" dirty="0" smtClean="0">
                <a:latin typeface="CHAWP" panose="02000506050000020004" pitchFamily="2" charset="0"/>
              </a:rPr>
              <a:t>and</a:t>
            </a:r>
            <a:br>
              <a:rPr lang="en-US" sz="4000" dirty="0" smtClean="0">
                <a:latin typeface="CHAWP" panose="02000506050000020004" pitchFamily="2" charset="0"/>
              </a:rPr>
            </a:br>
            <a:r>
              <a:rPr lang="en-US" sz="4000" dirty="0" err="1" smtClean="0">
                <a:latin typeface="CHAWP" panose="02000506050000020004" pitchFamily="2" charset="0"/>
              </a:rPr>
              <a:t>MultI</a:t>
            </a:r>
            <a:r>
              <a:rPr lang="en-US" sz="4000" dirty="0" smtClean="0">
                <a:latin typeface="CHAWP" panose="02000506050000020004" pitchFamily="2" charset="0"/>
              </a:rPr>
              <a:t>-track events</a:t>
            </a:r>
            <a:endParaRPr lang="en-US" sz="4000" dirty="0">
              <a:latin typeface="CHAWP" panose="02000506050000020004" pitchFamily="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8157" y="5531612"/>
            <a:ext cx="6400800" cy="679191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Paola La Rocca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1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3" r="1571" b="45744"/>
          <a:stretch/>
        </p:blipFill>
        <p:spPr>
          <a:xfrm>
            <a:off x="5436096" y="2029728"/>
            <a:ext cx="2996362" cy="351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51520" y="1340768"/>
            <a:ext cx="8568952" cy="5400600"/>
          </a:xfrm>
          <a:prstGeom prst="roundRect">
            <a:avLst>
              <a:gd name="adj" fmla="val 52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343144"/>
            <a:ext cx="8424936" cy="501680"/>
          </a:xfrm>
        </p:spPr>
        <p:txBody>
          <a:bodyPr anchor="t" anchorCtr="0">
            <a:noAutofit/>
          </a:bodyPr>
          <a:lstStyle/>
          <a:p>
            <a:r>
              <a:rPr lang="en-US" sz="2200" dirty="0" smtClean="0">
                <a:latin typeface="CHAWP" panose="02000506050000020004" pitchFamily="2" charset="0"/>
              </a:rPr>
              <a:t>FIRST LOOK AT THE DATA</a:t>
            </a:r>
            <a:endParaRPr lang="en-US" sz="2200" dirty="0">
              <a:latin typeface="CHAWP" panose="02000506050000020004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10</a:t>
            </a:fld>
            <a:endParaRPr lang="it-IT"/>
          </a:p>
        </p:txBody>
      </p:sp>
      <p:pic>
        <p:nvPicPr>
          <p:cNvPr id="6146" name="Picture 2" descr="C:\Users\Paola\Desktop\chi2_trac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17" y="1989080"/>
            <a:ext cx="318075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aola\Desktop\chi2_track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37" y="4293096"/>
            <a:ext cx="318075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aola\Desktop\chi2_track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316270"/>
            <a:ext cx="318075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Paola\Desktop\chi2_first_tr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45" y="1988840"/>
            <a:ext cx="318075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384394" y="2204864"/>
            <a:ext cx="891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0</a:t>
            </a:r>
            <a:endParaRPr lang="en-US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796136" y="2204864"/>
            <a:ext cx="891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1</a:t>
            </a:r>
            <a:endParaRPr lang="en-US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339752" y="4458598"/>
            <a:ext cx="891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2</a:t>
            </a:r>
            <a:endParaRPr lang="en-US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796136" y="4495472"/>
            <a:ext cx="891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3</a:t>
            </a:r>
            <a:endParaRPr lang="en-US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51520" y="1340768"/>
            <a:ext cx="8568952" cy="5400600"/>
          </a:xfrm>
          <a:prstGeom prst="roundRect">
            <a:avLst>
              <a:gd name="adj" fmla="val 52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343144"/>
            <a:ext cx="8424936" cy="501680"/>
          </a:xfrm>
        </p:spPr>
        <p:txBody>
          <a:bodyPr anchor="t" anchorCtr="0">
            <a:noAutofit/>
          </a:bodyPr>
          <a:lstStyle/>
          <a:p>
            <a:r>
              <a:rPr lang="en-US" sz="2200" dirty="0" smtClean="0">
                <a:latin typeface="CHAWP" panose="02000506050000020004" pitchFamily="2" charset="0"/>
              </a:rPr>
              <a:t>FIRST LOOK AT THE DATA</a:t>
            </a:r>
            <a:endParaRPr lang="en-US" sz="2200" dirty="0">
              <a:latin typeface="CHAWP" panose="02000506050000020004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11</a:t>
            </a:fld>
            <a:endParaRPr lang="it-IT"/>
          </a:p>
        </p:txBody>
      </p:sp>
      <p:pic>
        <p:nvPicPr>
          <p:cNvPr id="15" name="Picture 5" descr="C:\Users\Paola\Desktop\chi2_track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44" y="1988840"/>
            <a:ext cx="318075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Paola\Desktop\chi2_track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16" y="1988840"/>
            <a:ext cx="318075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Paola\Desktop\chi2_track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140" y="4300686"/>
            <a:ext cx="318075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Paola\Desktop\chi2_track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26" y="4293096"/>
            <a:ext cx="318075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2384394" y="2204864"/>
            <a:ext cx="891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4</a:t>
            </a:r>
            <a:endParaRPr lang="en-US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796136" y="2204864"/>
            <a:ext cx="891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5</a:t>
            </a:r>
            <a:endParaRPr lang="en-US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339752" y="4458598"/>
            <a:ext cx="891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6</a:t>
            </a:r>
            <a:endParaRPr lang="en-US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796136" y="4495472"/>
            <a:ext cx="891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7</a:t>
            </a:r>
            <a:endParaRPr lang="en-US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51520" y="1340768"/>
            <a:ext cx="8568952" cy="5400600"/>
          </a:xfrm>
          <a:prstGeom prst="roundRect">
            <a:avLst>
              <a:gd name="adj" fmla="val 52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343144"/>
            <a:ext cx="8424936" cy="501680"/>
          </a:xfrm>
        </p:spPr>
        <p:txBody>
          <a:bodyPr anchor="t" anchorCtr="0">
            <a:noAutofit/>
          </a:bodyPr>
          <a:lstStyle/>
          <a:p>
            <a:r>
              <a:rPr lang="en-US" sz="2200" dirty="0" smtClean="0">
                <a:latin typeface="CHAWP" panose="02000506050000020004" pitchFamily="2" charset="0"/>
              </a:rPr>
              <a:t>FIRST LOOK AT THE DATA</a:t>
            </a:r>
            <a:endParaRPr lang="en-US" sz="2200" dirty="0">
              <a:latin typeface="CHAWP" panose="02000506050000020004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12</a:t>
            </a:fld>
            <a:endParaRPr lang="it-IT"/>
          </a:p>
        </p:txBody>
      </p:sp>
      <p:pic>
        <p:nvPicPr>
          <p:cNvPr id="7170" name="Picture 2" descr="C:\Users\Paola\Desktop\chi2_Ntrac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3802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51520" y="1340768"/>
            <a:ext cx="8568952" cy="5400600"/>
          </a:xfrm>
          <a:prstGeom prst="roundRect">
            <a:avLst>
              <a:gd name="adj" fmla="val 52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343144"/>
            <a:ext cx="8424936" cy="501680"/>
          </a:xfrm>
        </p:spPr>
        <p:txBody>
          <a:bodyPr anchor="t" anchorCtr="0">
            <a:noAutofit/>
          </a:bodyPr>
          <a:lstStyle/>
          <a:p>
            <a:r>
              <a:rPr lang="en-US" sz="2200" dirty="0" smtClean="0">
                <a:latin typeface="CHAWP" panose="02000506050000020004" pitchFamily="2" charset="0"/>
              </a:rPr>
              <a:t>FIRST LOOK AT THE DATA</a:t>
            </a:r>
            <a:endParaRPr lang="en-US" sz="2200" dirty="0">
              <a:latin typeface="CHAWP" panose="02000506050000020004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13</a:t>
            </a:fld>
            <a:endParaRPr lang="it-IT"/>
          </a:p>
        </p:txBody>
      </p:sp>
      <p:pic>
        <p:nvPicPr>
          <p:cNvPr id="8194" name="Picture 2" descr="C:\Users\Paola\Desktop\SumScalarProduc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98884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851920" y="2793702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 of the scalar products between tracks (degree of alignment)</a:t>
            </a:r>
          </a:p>
        </p:txBody>
      </p:sp>
    </p:spTree>
    <p:extLst>
      <p:ext uri="{BB962C8B-B14F-4D97-AF65-F5344CB8AC3E}">
        <p14:creationId xmlns:p14="http://schemas.microsoft.com/office/powerpoint/2010/main" val="36090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51520" y="1340768"/>
            <a:ext cx="8568952" cy="5400600"/>
          </a:xfrm>
          <a:prstGeom prst="roundRect">
            <a:avLst>
              <a:gd name="adj" fmla="val 52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343144"/>
            <a:ext cx="8424936" cy="501680"/>
          </a:xfrm>
        </p:spPr>
        <p:txBody>
          <a:bodyPr anchor="t" anchorCtr="0">
            <a:noAutofit/>
          </a:bodyPr>
          <a:lstStyle/>
          <a:p>
            <a:r>
              <a:rPr lang="en-US" sz="2200" dirty="0" smtClean="0">
                <a:latin typeface="CHAWP" panose="02000506050000020004" pitchFamily="2" charset="0"/>
              </a:rPr>
              <a:t>outlook</a:t>
            </a:r>
            <a:endParaRPr lang="en-US" sz="2200" dirty="0">
              <a:latin typeface="CHAWP" panose="02000506050000020004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14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67544" y="198884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 to deeply investigate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multi-tracks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Chi2 distributions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Parallelism of the tracks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lvl="1" indent="-2730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the effect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quality cuts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multi-track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events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LDC search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51520" y="1340768"/>
            <a:ext cx="8568952" cy="5400600"/>
          </a:xfrm>
          <a:prstGeom prst="roundRect">
            <a:avLst>
              <a:gd name="adj" fmla="val 52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343144"/>
            <a:ext cx="8424936" cy="501680"/>
          </a:xfrm>
        </p:spPr>
        <p:txBody>
          <a:bodyPr anchor="t" anchorCtr="0">
            <a:noAutofit/>
          </a:bodyPr>
          <a:lstStyle/>
          <a:p>
            <a:r>
              <a:rPr lang="en-US" sz="2200" dirty="0" smtClean="0">
                <a:latin typeface="CHAWP" panose="02000506050000020004" pitchFamily="2" charset="0"/>
              </a:rPr>
              <a:t>A brief summary</a:t>
            </a:r>
            <a:endParaRPr lang="en-US" sz="2200" dirty="0">
              <a:latin typeface="CHAWP" panose="02000506050000020004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2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67544" y="1988840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strategies: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Correlations between telescope pairs (extensive air showers)  </a:t>
            </a:r>
          </a:p>
          <a:p>
            <a:pPr marL="900113" indent="-544513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Low spurious coincident rate between telescopes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Hz )</a:t>
            </a:r>
          </a:p>
          <a:p>
            <a:pPr marL="900113" indent="-544513"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Few sites with a cluster of telescopes (n. 10)</a:t>
            </a:r>
          </a:p>
          <a:p>
            <a:pPr marL="3556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Correlations between two and multi-track events in both telescopes</a:t>
            </a:r>
          </a:p>
          <a:p>
            <a:pPr marL="900113" indent="-544513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High number of telescopes combinations (higher statistics)</a:t>
            </a:r>
          </a:p>
          <a:p>
            <a:pPr marL="900113" indent="-544513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distances covered</a:t>
            </a:r>
          </a:p>
          <a:p>
            <a:pPr marL="900113" indent="-544513"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Higher spurious coincident rate between telescopes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Hz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51520" y="1340768"/>
            <a:ext cx="8568952" cy="5400600"/>
          </a:xfrm>
          <a:prstGeom prst="roundRect">
            <a:avLst>
              <a:gd name="adj" fmla="val 52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343144"/>
            <a:ext cx="8424936" cy="501680"/>
          </a:xfrm>
        </p:spPr>
        <p:txBody>
          <a:bodyPr anchor="t" anchorCtr="0">
            <a:noAutofit/>
          </a:bodyPr>
          <a:lstStyle/>
          <a:p>
            <a:r>
              <a:rPr lang="en-US" sz="2200" dirty="0" smtClean="0">
                <a:latin typeface="CHAWP" panose="02000506050000020004" pitchFamily="2" charset="0"/>
              </a:rPr>
              <a:t>A brief summary</a:t>
            </a:r>
            <a:endParaRPr lang="en-US" sz="2200" dirty="0">
              <a:latin typeface="CHAWP" panose="02000506050000020004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3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67544" y="1988840"/>
            <a:ext cx="8280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strategies: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Correlations between telescope pairs (extensive air showers)  </a:t>
            </a:r>
          </a:p>
          <a:p>
            <a:pPr marL="3556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3568" y="5169966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3968 days of time exposure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96 observed events against 77.8 estimated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candidate events with a p-value &lt; 0.05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35425" r="29553" b="36300"/>
          <a:stretch/>
        </p:blipFill>
        <p:spPr bwMode="auto">
          <a:xfrm>
            <a:off x="1740931" y="3027952"/>
            <a:ext cx="6286099" cy="165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2915816" y="4678953"/>
            <a:ext cx="3685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Phys. J. Plus (2018) 133: 34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51520" y="1340768"/>
            <a:ext cx="8568952" cy="5400600"/>
          </a:xfrm>
          <a:prstGeom prst="roundRect">
            <a:avLst>
              <a:gd name="adj" fmla="val 52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343144"/>
            <a:ext cx="8424936" cy="501680"/>
          </a:xfrm>
        </p:spPr>
        <p:txBody>
          <a:bodyPr anchor="t" anchorCtr="0">
            <a:noAutofit/>
          </a:bodyPr>
          <a:lstStyle/>
          <a:p>
            <a:r>
              <a:rPr lang="en-US" sz="2200" dirty="0" smtClean="0">
                <a:latin typeface="CHAWP" panose="02000506050000020004" pitchFamily="2" charset="0"/>
              </a:rPr>
              <a:t>A brief summary</a:t>
            </a:r>
            <a:endParaRPr lang="en-US" sz="2200" dirty="0">
              <a:latin typeface="CHAWP" panose="02000506050000020004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4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67544" y="1988840"/>
            <a:ext cx="82809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strategies: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between two and multi-track events in both telescopes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7544" y="321994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 - selection of multi-track events: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Chi2 &lt; 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Parallelism constrain (scalar product with the seed track &gt; 0.8)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set: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No. of telescopes: 39 telescopes + 5 clusters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No. of Events: 50 millions of events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Period: 2016-01-01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2018-03-26 (816 days)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Analysis cuts: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Telescope distance &gt; 5 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Ntracks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&gt; 4 on both telescopes</a:t>
            </a:r>
          </a:p>
        </p:txBody>
      </p:sp>
    </p:spTree>
    <p:extLst>
      <p:ext uri="{BB962C8B-B14F-4D97-AF65-F5344CB8AC3E}">
        <p14:creationId xmlns:p14="http://schemas.microsoft.com/office/powerpoint/2010/main" val="28087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51520" y="1340768"/>
            <a:ext cx="8568952" cy="5400600"/>
          </a:xfrm>
          <a:prstGeom prst="roundRect">
            <a:avLst>
              <a:gd name="adj" fmla="val 52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343144"/>
            <a:ext cx="8424936" cy="501680"/>
          </a:xfrm>
        </p:spPr>
        <p:txBody>
          <a:bodyPr anchor="t" anchorCtr="0">
            <a:noAutofit/>
          </a:bodyPr>
          <a:lstStyle/>
          <a:p>
            <a:r>
              <a:rPr lang="en-US" sz="2200" dirty="0" smtClean="0">
                <a:latin typeface="CHAWP" panose="02000506050000020004" pitchFamily="2" charset="0"/>
              </a:rPr>
              <a:t>A brief summary</a:t>
            </a:r>
            <a:endParaRPr lang="en-US" sz="2200" dirty="0">
              <a:latin typeface="CHAWP" panose="02000506050000020004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5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67544" y="1988840"/>
            <a:ext cx="82809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strategies: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between two and multi-track events in both telescopes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Paola\Documents\EEE\CRIS2018\proceeding\larocca_CRIS2018\larocca_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99238"/>
            <a:ext cx="5334223" cy="37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635896" y="5088086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11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coincident events observed in a time window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10</a:t>
            </a:r>
            <a:r>
              <a:rPr lang="en-US" sz="1600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-5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-10</a:t>
            </a:r>
            <a:r>
              <a:rPr lang="en-US" sz="1600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-4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   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(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expected background 5 events)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p-value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4x10</a:t>
            </a:r>
            <a:r>
              <a:rPr lang="en-US" sz="1600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-3</a:t>
            </a:r>
            <a:endParaRPr lang="en-US" sz="1600" baseline="30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51520" y="1340768"/>
            <a:ext cx="8568952" cy="5400600"/>
          </a:xfrm>
          <a:prstGeom prst="roundRect">
            <a:avLst>
              <a:gd name="adj" fmla="val 52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343144"/>
            <a:ext cx="8424936" cy="501680"/>
          </a:xfrm>
        </p:spPr>
        <p:txBody>
          <a:bodyPr anchor="t" anchorCtr="0">
            <a:noAutofit/>
          </a:bodyPr>
          <a:lstStyle/>
          <a:p>
            <a:r>
              <a:rPr lang="en-US" sz="2200" dirty="0" smtClean="0">
                <a:latin typeface="CHAWP" panose="02000506050000020004" pitchFamily="2" charset="0"/>
              </a:rPr>
              <a:t>A brief summary</a:t>
            </a:r>
            <a:endParaRPr lang="en-US" sz="2200" dirty="0">
              <a:latin typeface="CHAWP" panose="02000506050000020004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6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67544" y="1988840"/>
            <a:ext cx="82809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strategies: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between two and multi-track events in both telescopes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6" t="36893" r="32588" b="26726"/>
          <a:stretch/>
        </p:blipFill>
        <p:spPr bwMode="auto">
          <a:xfrm>
            <a:off x="789685" y="2996952"/>
            <a:ext cx="7492621" cy="266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361235" y="5642389"/>
            <a:ext cx="4493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Phys. B Proc. Suppl.</a:t>
            </a: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Proceeding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CRIS2018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51520" y="1340768"/>
            <a:ext cx="8568952" cy="5400600"/>
          </a:xfrm>
          <a:prstGeom prst="roundRect">
            <a:avLst>
              <a:gd name="adj" fmla="val 52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343144"/>
            <a:ext cx="8424936" cy="501680"/>
          </a:xfrm>
        </p:spPr>
        <p:txBody>
          <a:bodyPr anchor="t" anchorCtr="0">
            <a:noAutofit/>
          </a:bodyPr>
          <a:lstStyle/>
          <a:p>
            <a:r>
              <a:rPr lang="en-US" sz="2200" dirty="0" smtClean="0">
                <a:latin typeface="CHAWP" panose="02000506050000020004" pitchFamily="2" charset="0"/>
              </a:rPr>
              <a:t>Multi-track events</a:t>
            </a:r>
            <a:endParaRPr lang="en-US" sz="2200" dirty="0">
              <a:latin typeface="CHAWP" panose="02000506050000020004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7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67544" y="1988840"/>
            <a:ext cx="828092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order to investigate multi-tracks events:</a:t>
            </a:r>
          </a:p>
          <a:p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reprocessed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info saved in the analysis tree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 cosines of the tracks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Chi2 of the tracks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 of the scalar products between tracks (degree of alignment)</a:t>
            </a: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set available: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 x 10</a:t>
            </a:r>
            <a:r>
              <a:rPr 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coincident events (in +/- 2 seconds window)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Full statistics (2013 -&gt; 2018)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42 telescopes + 5 clusters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530458" y="2987660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Francesco!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51520" y="1340768"/>
            <a:ext cx="8568952" cy="5400600"/>
          </a:xfrm>
          <a:prstGeom prst="roundRect">
            <a:avLst>
              <a:gd name="adj" fmla="val 52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343144"/>
            <a:ext cx="8424936" cy="501680"/>
          </a:xfrm>
        </p:spPr>
        <p:txBody>
          <a:bodyPr anchor="t" anchorCtr="0">
            <a:noAutofit/>
          </a:bodyPr>
          <a:lstStyle/>
          <a:p>
            <a:r>
              <a:rPr lang="en-US" sz="2200" dirty="0" smtClean="0">
                <a:latin typeface="CHAWP" panose="02000506050000020004" pitchFamily="2" charset="0"/>
              </a:rPr>
              <a:t>FIRST LOOK AT THE DATA</a:t>
            </a:r>
            <a:endParaRPr lang="en-US" sz="2200" dirty="0">
              <a:latin typeface="CHAWP" panose="02000506050000020004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8</a:t>
            </a:fld>
            <a:endParaRPr lang="it-IT"/>
          </a:p>
        </p:txBody>
      </p:sp>
      <p:pic>
        <p:nvPicPr>
          <p:cNvPr id="4098" name="Picture 2" descr="C:\Users\Paola\Desktop\Ntrack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51520" y="1340768"/>
            <a:ext cx="8568952" cy="5400600"/>
          </a:xfrm>
          <a:prstGeom prst="roundRect">
            <a:avLst>
              <a:gd name="adj" fmla="val 52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343144"/>
            <a:ext cx="8424936" cy="501680"/>
          </a:xfrm>
        </p:spPr>
        <p:txBody>
          <a:bodyPr anchor="t" anchorCtr="0">
            <a:noAutofit/>
          </a:bodyPr>
          <a:lstStyle/>
          <a:p>
            <a:r>
              <a:rPr lang="en-US" sz="2200" dirty="0" smtClean="0">
                <a:latin typeface="CHAWP" panose="02000506050000020004" pitchFamily="2" charset="0"/>
              </a:rPr>
              <a:t>FIRST LOOK AT THE DATA</a:t>
            </a:r>
            <a:endParaRPr lang="en-US" sz="2200" dirty="0">
              <a:latin typeface="CHAWP" panose="02000506050000020004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E7D5-F00C-4C66-9D07-227F4189E7B8}" type="slidenum">
              <a:rPr lang="it-IT" smtClean="0"/>
              <a:t>9</a:t>
            </a:fld>
            <a:endParaRPr lang="it-IT"/>
          </a:p>
        </p:txBody>
      </p:sp>
      <p:pic>
        <p:nvPicPr>
          <p:cNvPr id="5122" name="Picture 2" descr="C:\Users\Paola\Desktop\chi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26" y="1988840"/>
            <a:ext cx="66484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033651" y="392376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7020272" y="4365104"/>
            <a:ext cx="432048" cy="12961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6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390</Words>
  <Application>Microsoft Office PowerPoint</Application>
  <PresentationFormat>Presentazione su schermo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Status Report on LDC analysis and MultI-track events</vt:lpstr>
      <vt:lpstr>A brief summary</vt:lpstr>
      <vt:lpstr>A brief summary</vt:lpstr>
      <vt:lpstr>A brief summary</vt:lpstr>
      <vt:lpstr>A brief summary</vt:lpstr>
      <vt:lpstr>A brief summary</vt:lpstr>
      <vt:lpstr>Multi-track events</vt:lpstr>
      <vt:lpstr>FIRST LOOK AT THE DATA</vt:lpstr>
      <vt:lpstr>FIRST LOOK AT THE DATA</vt:lpstr>
      <vt:lpstr>FIRST LOOK AT THE DATA</vt:lpstr>
      <vt:lpstr>FIRST LOOK AT THE DATA</vt:lpstr>
      <vt:lpstr>FIRST LOOK AT THE DATA</vt:lpstr>
      <vt:lpstr>FIRST LOOK AT THE DATA</vt:lpstr>
      <vt:lpstr>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Riggi</dc:creator>
  <cp:lastModifiedBy>Paola</cp:lastModifiedBy>
  <cp:revision>120</cp:revision>
  <dcterms:created xsi:type="dcterms:W3CDTF">2018-03-27T06:58:57Z</dcterms:created>
  <dcterms:modified xsi:type="dcterms:W3CDTF">2019-01-13T10:40:35Z</dcterms:modified>
</cp:coreProperties>
</file>