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83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1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51D74-130E-414C-A3BC-718D4A49F391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80F35-27BD-46E1-8405-A5523646E6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5F2D1-5552-4687-A91C-619BA1717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F04105-6259-44D7-B6D2-06E0EA7B6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34F436-4F1A-4607-8FDD-D82DC8A0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8ED139-37CD-4629-9C78-1534FB5D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B0AC9F-893D-4863-B1C3-E9EC37CD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875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8A1F5-A27B-432C-90FC-633C20D8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A56095-1715-47D8-8A9C-A67D235A9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21F85E-0759-43BF-A9A5-199D2ABE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DD1791-D989-4C20-8769-012E374D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2DB53B-4ACD-49BE-9E7E-393F42AD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23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B7D4EBA-935D-49B4-90B3-BBE7C2167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28670E-3D9A-41F9-B933-18A74AFAC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3B6008-751A-4218-A4EC-FB849148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F92405-7159-4372-B7DC-A4124DF0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E49BEA-3BE0-4B87-AC5D-1C30F42A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865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AED2D-F073-487C-97F1-9C22D31B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8BEAC9-4061-4D54-9430-A84A1F9BC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5E1800-99AB-4C66-9A45-68BA5257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6E6A7A-191C-4956-B8C4-B820FD39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F35B6E-B28C-4D58-9DB5-A7B0D7DC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074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64E3D-2973-4C6F-9D7E-AB9EE447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CF9424-99E0-4AE1-878E-9821A149A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CD9BEE-17D9-4104-B65E-ACE0E3F1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BA37FC-63E4-49EA-8112-719BBA4F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8DA1CA-26C0-4985-83DC-323C66F4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108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0F204-E7F7-4A16-A8C4-C2143966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7E964D-7D1C-4F46-91C9-7122CD417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D63CBE-FBB8-40FF-A1F2-77214621B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00545E-308B-4891-8343-B9825E17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59E784-F859-4AD6-828C-538DD56A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DB137A-35FB-4529-9461-38AEBA85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0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BB501-EC0E-47F9-8C7C-3327B65B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724920-9F68-4C68-AEAB-5F6B0DA79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AFDC85-CA0B-41B4-9C26-ACA890453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D9BCD80-134C-4254-B839-9FF6D03D8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9150AF-575B-44A3-BAA7-54289A4EF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DD12BFC-0BBE-41D6-99C5-A75DE467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0A46F61-BD96-4899-922B-87BCC861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FC3083-4BC4-4103-ADFE-BF5B351A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698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95C70E-949D-483B-A9DF-C416BEE8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B534A0-95E5-4E71-AF5F-F5EF047F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0486C4-46D9-4C5B-BB58-21D4415D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9D8609-B13E-485D-9283-583907B8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647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C7C0FAC-6E1A-4C7F-B844-09A93516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1A8961-A85C-47BE-9C51-D4107EEB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7CC817-47F1-4A54-BA41-E78A9C15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28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72F71-DE96-490A-BE90-CF6D5B4A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F3E8D0-FEFB-4D65-AC44-EAE52669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A6080F-39F8-4248-B115-D5DE0D15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FFC900-1573-4849-85BE-CF452076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B93A7D-E884-43DA-92D3-72539569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06A31E-8946-466A-A1D9-159F22C1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640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8BD84-065A-4625-8142-E9A35AFD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ECD440-2C98-4D47-9BF6-123B2B011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63FCDE-DA2A-4CAC-BF03-C722BD867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9D8D64-806F-4A56-993B-B50FCB99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DFCB10-952C-41A0-8347-079F0EE3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99BB0A-8362-474E-A0A3-08466921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880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3F1E371-C0E5-4EDF-A281-CC1D657C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07E311-78F4-471B-8D73-F03619997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32947F-0AA6-4FBF-A298-65A1A24D4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C41F22-7C09-4E08-9763-0BEB5199C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054B2E-582E-4D91-BC54-D6DD9C9AD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C5685-4C7D-4693-87A9-B9617DEE1CE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980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2BF46-EA93-40A7-823B-072192842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Update on </a:t>
            </a:r>
            <a:r>
              <a:rPr lang="en-GB" b="1" dirty="0"/>
              <a:t>measurements</a:t>
            </a:r>
            <a:r>
              <a:rPr lang="it-IT" b="1" dirty="0"/>
              <a:t> underground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B717E3-9DDE-47B6-9DC2-E9AD71C1E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Stefano Boi</a:t>
            </a:r>
          </a:p>
          <a:p>
            <a:endParaRPr lang="it-IT" dirty="0"/>
          </a:p>
          <a:p>
            <a:r>
              <a:rPr lang="it-IT" dirty="0"/>
              <a:t>Rome - </a:t>
            </a:r>
            <a:r>
              <a:rPr lang="en-GB" dirty="0"/>
              <a:t>January 14</a:t>
            </a:r>
            <a:r>
              <a:rPr lang="en-GB" baseline="30000" dirty="0"/>
              <a:t>th</a:t>
            </a:r>
            <a:r>
              <a:rPr lang="en-GB" dirty="0"/>
              <a:t>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000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1C38F8-CB83-43A4-AF1C-6AF2F824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Problems during acquisition at 512 meters underground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B32669-DC03-462F-886E-6D252E44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8A8D9E-4CEC-4DA5-8D72-9B7B09BB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49847A-7E64-4556-AA6C-28C8E6CA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10</a:t>
            </a:fld>
            <a:endParaRPr lang="it-IT" dirty="0"/>
          </a:p>
        </p:txBody>
      </p:sp>
      <p:pic>
        <p:nvPicPr>
          <p:cNvPr id="1026" name="Picture 2" descr="Risultati immagini per topi cavi elettrici">
            <a:extLst>
              <a:ext uri="{FF2B5EF4-FFF2-40B4-BE49-F238E27FC236}">
                <a16:creationId xmlns:a16="http://schemas.microsoft.com/office/drawing/2014/main" id="{D185B3FF-EB32-4362-BA1F-4BC80AFA1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18" y="2318821"/>
            <a:ext cx="3316975" cy="21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impianto elettrico industriale">
            <a:extLst>
              <a:ext uri="{FF2B5EF4-FFF2-40B4-BE49-F238E27FC236}">
                <a16:creationId xmlns:a16="http://schemas.microsoft.com/office/drawing/2014/main" id="{6515D560-9EF6-4F65-9982-6EC80FD0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631" y="2665123"/>
            <a:ext cx="3344368" cy="17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impianto elettrico industriale">
            <a:extLst>
              <a:ext uri="{FF2B5EF4-FFF2-40B4-BE49-F238E27FC236}">
                <a16:creationId xmlns:a16="http://schemas.microsoft.com/office/drawing/2014/main" id="{F56B5DCE-EDB8-46DE-9E60-88B58DB8C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6" y="2318822"/>
            <a:ext cx="2967293" cy="22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8EC3E8-3A34-414D-9EC6-636F17E49DD7}"/>
              </a:ext>
            </a:extLst>
          </p:cNvPr>
          <p:cNvSpPr txBox="1"/>
          <p:nvPr/>
        </p:nvSpPr>
        <p:spPr>
          <a:xfrm>
            <a:off x="3581401" y="3062688"/>
            <a:ext cx="56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+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6027D67-CF2E-4B39-B853-94FE89352FD2}"/>
              </a:ext>
            </a:extLst>
          </p:cNvPr>
          <p:cNvSpPr txBox="1"/>
          <p:nvPr/>
        </p:nvSpPr>
        <p:spPr>
          <a:xfrm>
            <a:off x="7584467" y="3062688"/>
            <a:ext cx="56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BB82D0A-CD05-4579-A63D-71A79CEEF41F}"/>
                  </a:ext>
                </a:extLst>
              </p:cNvPr>
              <p:cNvSpPr txBox="1"/>
              <p:nvPr/>
            </p:nvSpPr>
            <p:spPr>
              <a:xfrm>
                <a:off x="3961336" y="5048423"/>
                <a:ext cx="3748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5400" dirty="0"/>
                  <a:t>DAQ STOP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BB82D0A-CD05-4579-A63D-71A79CEEF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336" y="5048423"/>
                <a:ext cx="3748529" cy="923330"/>
              </a:xfrm>
              <a:prstGeom prst="rect">
                <a:avLst/>
              </a:prstGeom>
              <a:blipFill>
                <a:blip r:embed="rId5"/>
                <a:stretch>
                  <a:fillRect t="-17763" r="-5528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1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05390-D54C-44C7-AE37-E9B1715C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512 meters underground</a:t>
            </a:r>
            <a:br>
              <a:rPr lang="en-GB" b="1" dirty="0"/>
            </a:br>
            <a:r>
              <a:rPr lang="en-GB" b="1" dirty="0"/>
              <a:t>From 2018-12-05 to 2018-12-13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7216B6-D2A0-49DE-8385-2F8AFF08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580331-EC61-450F-91F5-CA7C5C4A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3D45C8-6529-4A50-9C37-0ED943F6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11</a:t>
            </a:fld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56B139B-9780-4D5F-998D-866AE25E36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" y="2698419"/>
            <a:ext cx="3978000" cy="30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969A8E2-4928-4CB4-A7DD-B83A0FCAE1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52" y="2699133"/>
            <a:ext cx="3978021" cy="302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9C3CEA6-E851-43DF-8DEB-3C88781930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52" y="2698418"/>
            <a:ext cx="3978021" cy="302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32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05390-D54C-44C7-AE37-E9B1715C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512 meters underground</a:t>
            </a:r>
            <a:br>
              <a:rPr lang="en-GB" b="1" dirty="0"/>
            </a:br>
            <a:r>
              <a:rPr lang="en-GB" b="1" dirty="0"/>
              <a:t>From 2018-12-13 to 2018-12-31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7216B6-D2A0-49DE-8385-2F8AFF08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580331-EC61-450F-91F5-CA7C5C4A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3D45C8-6529-4A50-9C37-0ED943F6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12</a:t>
            </a:fld>
            <a:endParaRPr lang="it-IT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3F32DAEE-64E7-4BD7-B9FC-571A314A55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" y="2698418"/>
            <a:ext cx="3978021" cy="302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A0B95F7-5CB7-4376-A512-7F8CF4E1A7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98418"/>
            <a:ext cx="4114800" cy="302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26F95E2-EE08-4B04-B300-32037315A4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698418"/>
            <a:ext cx="4117581" cy="302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69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05390-D54C-44C7-AE37-E9B1715C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512 meters underground</a:t>
            </a:r>
            <a:br>
              <a:rPr lang="en-GB" b="1" dirty="0"/>
            </a:br>
            <a:r>
              <a:rPr lang="en-GB" b="1" dirty="0"/>
              <a:t>From 2018-12-31 to 2018-12-09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7216B6-D2A0-49DE-8385-2F8AFF08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580331-EC61-450F-91F5-CA7C5C4A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3D45C8-6529-4A50-9C37-0ED943F6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13</a:t>
            </a:fld>
            <a:endParaRPr lang="it-IT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EA858DAB-52EE-4937-BDEF-6DDF1720C03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" y="2698418"/>
            <a:ext cx="3978021" cy="302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1CA6A41-6F97-47BB-96D4-369C091897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698418"/>
            <a:ext cx="4114801" cy="302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1C0D49D-1B12-400B-98FA-7059C98AED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2698418"/>
            <a:ext cx="3978023" cy="302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84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367F6-D4C4-40AF-8F16-D4B952B1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7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A few results – Ground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A8CE4-C030-4CC9-9C05-27663D38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674CA1-5218-4C99-8A1D-803B4E62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BFCAC5-1740-450D-9C24-70F1728F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14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AAC558-CCA0-4888-ABD6-23B448F5BD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" y="1069531"/>
            <a:ext cx="5148837" cy="259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59A98B5-4412-4676-B478-57E4833A06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84" y="1073953"/>
            <a:ext cx="5148837" cy="259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84BC1B0-697B-43C6-BB8C-DB1EFBDDC31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" y="3673934"/>
            <a:ext cx="5148837" cy="259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45F3760-2E80-46FB-B029-D23510F679D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84" y="3669512"/>
            <a:ext cx="5148837" cy="2599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8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367F6-D4C4-40AF-8F16-D4B952B1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7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A few results – 174 meters underground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A8CE4-C030-4CC9-9C05-27663D38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674CA1-5218-4C99-8A1D-803B4E62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BFCAC5-1740-450D-9C24-70F1728F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15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AAC558-CCA0-4888-ABD6-23B448F5BD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885" y="1073953"/>
            <a:ext cx="5148836" cy="259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8C1C4BD-AFA2-40F2-BA75-63962613D4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7" y="1079392"/>
            <a:ext cx="5148836" cy="25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3F2B65F-3C98-42CD-9971-E15C9DBE0A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84" y="3673933"/>
            <a:ext cx="5148837" cy="259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EDDAC7E-4B41-48D5-809A-CED3A816B1C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7" y="3673933"/>
            <a:ext cx="5148836" cy="2599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03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367F6-D4C4-40AF-8F16-D4B952B1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7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A few results – 339 meters underground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A8CE4-C030-4CC9-9C05-27663D38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674CA1-5218-4C99-8A1D-803B4E62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BFCAC5-1740-450D-9C24-70F1728F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16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C76B3B5-CB40-4613-A1AD-C8EEE6CE94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84" y="1073952"/>
            <a:ext cx="5148837" cy="25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D70826-52E0-44FA-9A9E-C8D0C5D74D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" y="1073952"/>
            <a:ext cx="5148838" cy="25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A914BEC-94B8-4291-B859-9621036D34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9" y="3673933"/>
            <a:ext cx="5148837" cy="25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C9DDB0C-755C-4F05-8318-9FCE59D2A02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83" y="3673933"/>
            <a:ext cx="5148837" cy="2599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913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367F6-D4C4-40AF-8F16-D4B952B1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7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A few results – 512 meters underground (1)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A8CE4-C030-4CC9-9C05-27663D38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674CA1-5218-4C99-8A1D-803B4E62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BFCAC5-1740-450D-9C24-70F1728F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17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431C2DA-F42B-451D-B3F0-08D6A953F9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" y="1073953"/>
            <a:ext cx="5148838" cy="25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5F03FB9-3604-4F7D-874C-CCFD9DA9B0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83" y="1073953"/>
            <a:ext cx="5148838" cy="259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E99DC63-50AD-48B8-9286-96CAB154D90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" y="3673932"/>
            <a:ext cx="5148838" cy="259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122B3DE-B426-42A2-905A-EAF544A211D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83" y="3673932"/>
            <a:ext cx="5148838" cy="259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15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367F6-D4C4-40AF-8F16-D4B952B1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7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A few results – 512 meters underground (1)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A8CE4-C030-4CC9-9C05-27663D38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674CA1-5218-4C99-8A1D-803B4E62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BFCAC5-1740-450D-9C24-70F1728F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18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431C2DA-F42B-451D-B3F0-08D6A953F9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" y="1073953"/>
            <a:ext cx="5148838" cy="25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5F03FB9-3604-4F7D-874C-CCFD9DA9B0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83" y="1073953"/>
            <a:ext cx="5148838" cy="259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E99DC63-50AD-48B8-9286-96CAB154D90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" y="3673932"/>
            <a:ext cx="5148838" cy="259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122B3DE-B426-42A2-905A-EAF544A211D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83" y="3673932"/>
            <a:ext cx="5148838" cy="25999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F9B14B-9189-46F0-AA10-A1E25DA1ADE3}"/>
              </a:ext>
            </a:extLst>
          </p:cNvPr>
          <p:cNvSpPr txBox="1"/>
          <p:nvPr/>
        </p:nvSpPr>
        <p:spPr>
          <a:xfrm>
            <a:off x="3521581" y="1873439"/>
            <a:ext cx="51488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188.5 hours ~ 8 days</a:t>
            </a:r>
          </a:p>
        </p:txBody>
      </p:sp>
    </p:spTree>
    <p:extLst>
      <p:ext uri="{BB962C8B-B14F-4D97-AF65-F5344CB8AC3E}">
        <p14:creationId xmlns:p14="http://schemas.microsoft.com/office/powerpoint/2010/main" val="321239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367F6-D4C4-40AF-8F16-D4B952B1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7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A few results – 512 meters underground (1)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A8CE4-C030-4CC9-9C05-27663D38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674CA1-5218-4C99-8A1D-803B4E62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BFCAC5-1740-450D-9C24-70F1728F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19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431C2DA-F42B-451D-B3F0-08D6A953F9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" y="1073953"/>
            <a:ext cx="5148838" cy="25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5F03FB9-3604-4F7D-874C-CCFD9DA9B0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83" y="1073953"/>
            <a:ext cx="5148838" cy="259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E99DC63-50AD-48B8-9286-96CAB154D90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" y="3673932"/>
            <a:ext cx="5148838" cy="259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122B3DE-B426-42A2-905A-EAF544A211D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83" y="3673932"/>
            <a:ext cx="5148838" cy="2599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9C9380-F9D4-4A19-8E26-548B35FC7EAD}"/>
              </a:ext>
            </a:extLst>
          </p:cNvPr>
          <p:cNvSpPr txBox="1"/>
          <p:nvPr/>
        </p:nvSpPr>
        <p:spPr>
          <a:xfrm>
            <a:off x="1139328" y="2519770"/>
            <a:ext cx="991334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4.3% of statistical significance on rate estimation based on counts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4.6% of statistical significance on rate estimation with exponential fit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F9B14B-9189-46F0-AA10-A1E25DA1ADE3}"/>
              </a:ext>
            </a:extLst>
          </p:cNvPr>
          <p:cNvSpPr txBox="1"/>
          <p:nvPr/>
        </p:nvSpPr>
        <p:spPr>
          <a:xfrm>
            <a:off x="3521581" y="1873439"/>
            <a:ext cx="51488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188.5 hours ~ 8 days</a:t>
            </a:r>
          </a:p>
        </p:txBody>
      </p:sp>
    </p:spTree>
    <p:extLst>
      <p:ext uri="{BB962C8B-B14F-4D97-AF65-F5344CB8AC3E}">
        <p14:creationId xmlns:p14="http://schemas.microsoft.com/office/powerpoint/2010/main" val="225747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61652B-5F01-4917-9C58-FE74D5ED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35"/>
            <a:ext cx="10515600" cy="967919"/>
          </a:xfrm>
        </p:spPr>
        <p:txBody>
          <a:bodyPr/>
          <a:lstStyle/>
          <a:p>
            <a:pPr algn="ctr"/>
            <a:r>
              <a:rPr lang="en-GB" b="1" dirty="0"/>
              <a:t>Experimental setup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2C4A0-EC1D-420C-9025-6AF61FEBF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133" y="4886903"/>
            <a:ext cx="4992565" cy="1345244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3 cosmic box enclosed in a wooden box</a:t>
            </a:r>
          </a:p>
          <a:p>
            <a:r>
              <a:rPr lang="en-GB" sz="2400" dirty="0"/>
              <a:t>1 Raspberry Pi for DAQ</a:t>
            </a:r>
          </a:p>
          <a:p>
            <a:r>
              <a:rPr lang="en-GB" sz="2400" dirty="0"/>
              <a:t>1 UPS for backup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5640D8-0DFF-4DE4-AA2E-DB592DF0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CDF4F5-D94A-42B7-B3B5-81CAE88B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EEB671-EA44-44A8-9B33-74B71ADC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2</a:t>
            </a:fld>
            <a:endParaRPr lang="it-IT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B2303CF-40F1-46DB-917B-32CADE3D9229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2"/>
          <a:stretch/>
        </p:blipFill>
        <p:spPr>
          <a:xfrm rot="5400000">
            <a:off x="1075437" y="1056509"/>
            <a:ext cx="3807959" cy="3547491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1EBECB79-FAC1-4E9E-807B-282C9C9D29C6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95" y="1205322"/>
            <a:ext cx="4137752" cy="324986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A7537C-7478-4651-AC10-B831FE9EAB4C}"/>
              </a:ext>
            </a:extLst>
          </p:cNvPr>
          <p:cNvSpPr txBox="1"/>
          <p:nvPr/>
        </p:nvSpPr>
        <p:spPr>
          <a:xfrm>
            <a:off x="6400626" y="4580853"/>
            <a:ext cx="54380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ASTRO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Scintillator based detector (equipped with </a:t>
            </a:r>
            <a:r>
              <a:rPr lang="en-GB" sz="2200" dirty="0" err="1"/>
              <a:t>SiPM</a:t>
            </a:r>
            <a:r>
              <a:rPr lang="en-GB" sz="2200" dirty="0"/>
              <a:t>) enclosed in a waterproof suitcase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Integrate backup battery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Stand-alone DAQ</a:t>
            </a:r>
          </a:p>
        </p:txBody>
      </p:sp>
    </p:spTree>
    <p:extLst>
      <p:ext uri="{BB962C8B-B14F-4D97-AF65-F5344CB8AC3E}">
        <p14:creationId xmlns:p14="http://schemas.microsoft.com/office/powerpoint/2010/main" val="344360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0777B8-7E37-470A-BBD1-1C4EB023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Statistical significance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Segnaposto contenuto 6">
                <a:extLst>
                  <a:ext uri="{FF2B5EF4-FFF2-40B4-BE49-F238E27FC236}">
                    <a16:creationId xmlns:a16="http://schemas.microsoft.com/office/drawing/2014/main" id="{298C567F-557A-4C7F-8B96-1E86DF845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5352670"/>
                  </p:ext>
                </p:extLst>
              </p:nvPr>
            </p:nvGraphicFramePr>
            <p:xfrm>
              <a:off x="838200" y="2476119"/>
              <a:ext cx="10515600" cy="19057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409524434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00000135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434506968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541022292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5746475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Depth (m)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Rate </a:t>
                          </a:r>
                          <a:r>
                            <a:rPr lang="it-IT" dirty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num>
                                <m:den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noProof="0" dirty="0"/>
                            <a:t>) [Hz]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Significance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/>
                            <a:t>Rate (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oMath>
                          </a14:m>
                          <a:r>
                            <a:rPr lang="en-GB" noProof="0" dirty="0"/>
                            <a:t>) [Hz]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Significance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𝜹𝝀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45287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3.80 (4)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0.010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3.83 (4)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0,009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1739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5.5(1)⋅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0.027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5.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)⋅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0,030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81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)⋅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0.034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(4)⋅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0,034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9569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512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)⋅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&lt; 0.043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8.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)⋅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&lt; 0,046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1364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Segnaposto contenuto 6">
                <a:extLst>
                  <a:ext uri="{FF2B5EF4-FFF2-40B4-BE49-F238E27FC236}">
                    <a16:creationId xmlns:a16="http://schemas.microsoft.com/office/drawing/2014/main" id="{298C567F-557A-4C7F-8B96-1E86DF845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5352670"/>
                  </p:ext>
                </p:extLst>
              </p:nvPr>
            </p:nvGraphicFramePr>
            <p:xfrm>
              <a:off x="838200" y="2476119"/>
              <a:ext cx="10515600" cy="19057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409524434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00000135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434506968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541022292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574647560"/>
                        </a:ext>
                      </a:extLst>
                    </a:gridCol>
                  </a:tblGrid>
                  <a:tr h="422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Depth (m)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90" t="-131884" r="-301449" b="-375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711" t="-131884" r="-200578" b="-375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580" t="-131884" r="-101159" b="-375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580" t="-131884" r="-1159" b="-375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5287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3.80 (4)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0.010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3.83 (4)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0,009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1739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290" t="-362295" r="-3014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0.027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300580" t="-362295" r="-10115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0,030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81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290" t="-462295" r="-30144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0.034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300580" t="-462295" r="-10115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0,034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9569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512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290" t="-562295" r="-30144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&lt; 0.043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300580" t="-562295" r="-10115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&lt; 0,046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1364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F7D84A-43AF-47B3-B9FA-E2B24C3E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6B73C9-BAD7-43EB-8774-5D5497F1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7E6814-024E-48ED-8B37-297F6B72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471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9D52C4-F747-4A5B-B819-FA2AA61F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9C0EBC-3C99-45C7-AA4E-66FA62D8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F61F9-B2E2-4ADA-A786-A7D403CD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21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2BC2AE5-2CE8-4519-9996-33B267BC6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9" y="401521"/>
            <a:ext cx="8935222" cy="60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71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2B2842-5D9C-4675-A4CF-83860848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BA748C-EC95-4219-99D4-75DF3B2C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E0B496-83B2-496C-8AB8-EA95C62E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22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1B13824-058C-49CA-A787-91356F3C9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8804"/>
            <a:ext cx="5994511" cy="406218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622A45D-4DA4-4B60-BAA4-397EC4035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9" y="1178804"/>
            <a:ext cx="5994511" cy="40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5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3943F-B2BF-41C4-8DA7-34ED220E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Study of the terrain above measurements sites (1)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56A74DA-24AF-463E-B618-0A539535D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24" y="1935335"/>
            <a:ext cx="6457215" cy="4351338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9E779E-99D9-477C-9931-F40BD090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8A2854-5AF9-49B1-BFCB-D9A79E99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6A67FB-0212-4A66-A85B-30F4B3F8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23</a:t>
            </a:fld>
            <a:endParaRPr lang="it-IT" dirty="0"/>
          </a:p>
        </p:txBody>
      </p:sp>
      <p:sp>
        <p:nvSpPr>
          <p:cNvPr id="8" name="Stella a 5 punte 7">
            <a:extLst>
              <a:ext uri="{FF2B5EF4-FFF2-40B4-BE49-F238E27FC236}">
                <a16:creationId xmlns:a16="http://schemas.microsoft.com/office/drawing/2014/main" id="{77539CC1-D35C-4020-8F41-9111B0F288CC}"/>
              </a:ext>
            </a:extLst>
          </p:cNvPr>
          <p:cNvSpPr/>
          <p:nvPr/>
        </p:nvSpPr>
        <p:spPr>
          <a:xfrm flipH="1" flipV="1">
            <a:off x="3495674" y="3549650"/>
            <a:ext cx="101600" cy="952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29C737-EC9C-4261-93BD-BCE02A8DD74A}"/>
              </a:ext>
            </a:extLst>
          </p:cNvPr>
          <p:cNvSpPr txBox="1"/>
          <p:nvPr/>
        </p:nvSpPr>
        <p:spPr>
          <a:xfrm>
            <a:off x="2738435" y="3180318"/>
            <a:ext cx="171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-512 meters site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46DF939-4838-417A-BB57-9BDF2CA852D2}"/>
              </a:ext>
            </a:extLst>
          </p:cNvPr>
          <p:cNvSpPr txBox="1"/>
          <p:nvPr/>
        </p:nvSpPr>
        <p:spPr>
          <a:xfrm>
            <a:off x="6791224" y="2149650"/>
            <a:ext cx="50832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Possibility to find the exact position of the measurements sites thanks to QGIS layers (not yet) available from </a:t>
            </a:r>
            <a:r>
              <a:rPr lang="en-GB" sz="2400" dirty="0" err="1"/>
              <a:t>Carbosulcis</a:t>
            </a:r>
            <a:r>
              <a:rPr lang="en-GB" sz="2400" dirty="0"/>
              <a:t> S.p.A.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Possibility to find the exact ground altitude </a:t>
            </a:r>
            <a:r>
              <a:rPr lang="en-GB" sz="2400" dirty="0" err="1"/>
              <a:t>a.s.l</a:t>
            </a:r>
            <a:r>
              <a:rPr lang="en-GB" sz="2400" dirty="0"/>
              <a:t>. thanks to data available from </a:t>
            </a:r>
            <a:r>
              <a:rPr lang="en-GB" sz="2400" dirty="0" err="1"/>
              <a:t>Regione</a:t>
            </a:r>
            <a:r>
              <a:rPr lang="en-GB" sz="2400" dirty="0"/>
              <a:t> </a:t>
            </a:r>
            <a:r>
              <a:rPr lang="en-GB" sz="2400" dirty="0" err="1"/>
              <a:t>Autonoma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Sardegna</a:t>
            </a:r>
            <a:r>
              <a:rPr lang="en-GB" sz="2400" dirty="0"/>
              <a:t> (http://www.sardegnageoportale.it)</a:t>
            </a:r>
          </a:p>
        </p:txBody>
      </p:sp>
    </p:spTree>
    <p:extLst>
      <p:ext uri="{BB962C8B-B14F-4D97-AF65-F5344CB8AC3E}">
        <p14:creationId xmlns:p14="http://schemas.microsoft.com/office/powerpoint/2010/main" val="89506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086DC8-5376-487B-8F95-69EB702B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Study of the terrain above measurements sites (2)</a:t>
            </a:r>
            <a:endParaRPr lang="en-GB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234E5CC-DA0D-4E74-AB80-E35EDDEE9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377" y="1770540"/>
            <a:ext cx="5480799" cy="4589749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8028B4-D90B-44EF-B58E-97C35E0BB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B60EBB-1228-4641-87D7-BF73CD31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985CAB-2D6A-4A5E-81F4-A48B0CA9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24</a:t>
            </a:fld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637A665-3459-421A-8305-0509F0AB7E02}"/>
              </a:ext>
            </a:extLst>
          </p:cNvPr>
          <p:cNvSpPr/>
          <p:nvPr/>
        </p:nvSpPr>
        <p:spPr>
          <a:xfrm>
            <a:off x="971550" y="2136775"/>
            <a:ext cx="438150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04C69F-40A1-49E5-A118-DC8685DC7F19}"/>
              </a:ext>
            </a:extLst>
          </p:cNvPr>
          <p:cNvSpPr txBox="1"/>
          <p:nvPr/>
        </p:nvSpPr>
        <p:spPr>
          <a:xfrm>
            <a:off x="2209800" y="177054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Survey on terrain composition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9EED71E-A069-4171-AAA9-A4B98246A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2" y="1796074"/>
            <a:ext cx="988282" cy="45897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18F7C4A-9FA1-4E3D-8CD3-0346870C0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578" y="1770540"/>
            <a:ext cx="3543300" cy="284875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BC8F5CF-4667-4102-BCB1-39EF93397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313" y="1766352"/>
            <a:ext cx="786857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8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10A636-DAD0-4F12-92A9-E033A2F7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Study of the terrain above measurements sites (3)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D89183-50D4-49CA-A59D-7D3158D9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14/01/2019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4D937-9183-49ED-8792-E432DB49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C5243F-EFB4-493E-809B-EBEEC897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25</a:t>
            </a:fld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EA6E55B-2AC2-41C0-BBB7-0D7D67924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2023271"/>
            <a:ext cx="8982075" cy="40005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CEA2F8-B4B0-4AD7-9436-CF8A8B2E733C}"/>
              </a:ext>
            </a:extLst>
          </p:cNvPr>
          <p:cNvSpPr txBox="1"/>
          <p:nvPr/>
        </p:nvSpPr>
        <p:spPr>
          <a:xfrm>
            <a:off x="9448800" y="30988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Geological data from </a:t>
            </a:r>
            <a:r>
              <a:rPr lang="en-GB" sz="2800" dirty="0" err="1"/>
              <a:t>Seruci</a:t>
            </a:r>
            <a:r>
              <a:rPr lang="en-GB" sz="2800" dirty="0"/>
              <a:t> site (a few km away)</a:t>
            </a:r>
          </a:p>
        </p:txBody>
      </p:sp>
    </p:spTree>
    <p:extLst>
      <p:ext uri="{BB962C8B-B14F-4D97-AF65-F5344CB8AC3E}">
        <p14:creationId xmlns:p14="http://schemas.microsoft.com/office/powerpoint/2010/main" val="2798525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6D049-3EF6-413F-97BD-71822221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3"/>
            <a:ext cx="10515600" cy="209708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Meters underground </a:t>
            </a:r>
            <a:br>
              <a:rPr lang="en-GB" b="1" dirty="0"/>
            </a:br>
            <a:r>
              <a:rPr lang="en-GB" b="1" dirty="0"/>
              <a:t>to </a:t>
            </a:r>
            <a:br>
              <a:rPr lang="en-GB" b="1" dirty="0"/>
            </a:br>
            <a:r>
              <a:rPr lang="en-GB" b="1" dirty="0"/>
              <a:t>meter water equivalent  conversion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3754DE-2E09-446E-83BA-3768EC74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600"/>
            <a:ext cx="10515600" cy="3535362"/>
          </a:xfrm>
        </p:spPr>
        <p:txBody>
          <a:bodyPr/>
          <a:lstStyle/>
          <a:p>
            <a:r>
              <a:rPr lang="en-GB" dirty="0"/>
              <a:t>Not so difficult to estimate the terrain composition, even with some big uncertainties</a:t>
            </a:r>
          </a:p>
          <a:p>
            <a:r>
              <a:rPr lang="en-GB" dirty="0"/>
              <a:t>But it requests very much time to recover and implement all terrain data</a:t>
            </a:r>
          </a:p>
          <a:p>
            <a:r>
              <a:rPr lang="en-GB" dirty="0"/>
              <a:t>A few important information are not yet available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CB647F-FADE-45FA-916D-C42CBA77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28447A-3BBF-4A4F-97F7-CD544390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83B34E-FCB2-4CDA-8111-4F32B7CD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49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F7C0D8-2310-4F35-A8FA-E846D0FF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Conclusions</a:t>
            </a:r>
            <a:r>
              <a:rPr lang="it-IT" b="1" dirty="0"/>
              <a:t> and </a:t>
            </a:r>
            <a:r>
              <a:rPr lang="en-GB" b="1" dirty="0"/>
              <a:t>perspectives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A4A7B6-EC32-4917-9974-18117AFD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1 measurement done outside (we could repeat it at the end)</a:t>
            </a:r>
          </a:p>
          <a:p>
            <a:r>
              <a:rPr lang="it-IT" dirty="0"/>
              <a:t>2 </a:t>
            </a:r>
            <a:r>
              <a:rPr lang="en-GB" dirty="0"/>
              <a:t>measurements</a:t>
            </a:r>
            <a:r>
              <a:rPr lang="it-IT" dirty="0"/>
              <a:t> </a:t>
            </a:r>
            <a:r>
              <a:rPr lang="it-IT" dirty="0" err="1"/>
              <a:t>done</a:t>
            </a:r>
            <a:r>
              <a:rPr lang="it-IT" dirty="0"/>
              <a:t> under</a:t>
            </a:r>
            <a:r>
              <a:rPr lang="en-GB" dirty="0"/>
              <a:t>ground (174 m and 339 m)</a:t>
            </a:r>
          </a:p>
          <a:p>
            <a:r>
              <a:rPr lang="en-GB" dirty="0"/>
              <a:t>1 ongoing at deepest level (512 m) with some (solvable) problems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Perspectives</a:t>
            </a:r>
          </a:p>
          <a:p>
            <a:r>
              <a:rPr lang="en-GB" dirty="0"/>
              <a:t>At least two other measurements at different depth</a:t>
            </a:r>
          </a:p>
          <a:p>
            <a:r>
              <a:rPr lang="en-GB" dirty="0"/>
              <a:t>Check on environmental stability with data from weather sensors</a:t>
            </a:r>
          </a:p>
          <a:p>
            <a:r>
              <a:rPr lang="en-GB" dirty="0"/>
              <a:t>Implement geological data and rescale depth in </a:t>
            </a:r>
            <a:r>
              <a:rPr lang="en-GB" dirty="0" err="1"/>
              <a:t>mwe</a:t>
            </a:r>
            <a:endParaRPr lang="en-GB" dirty="0"/>
          </a:p>
          <a:p>
            <a:r>
              <a:rPr lang="en-GB" dirty="0"/>
              <a:t>Simulation of detector acceptance and, maybe, of physics (GEANT4?)</a:t>
            </a:r>
          </a:p>
          <a:p>
            <a:r>
              <a:rPr lang="en-GB" dirty="0"/>
              <a:t>Comparison with ASTRO data</a:t>
            </a:r>
          </a:p>
          <a:p>
            <a:r>
              <a:rPr lang="en-GB" dirty="0"/>
              <a:t>Any other idea?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322BA9-D121-4767-A5ED-689A65C6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5C4592-60DB-49C6-8F1B-9D4B29F8D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C59716-CC8A-4648-BCDD-456672A2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623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F2B7F-2EA8-45BA-945F-54392FE1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Status of </a:t>
            </a:r>
            <a:r>
              <a:rPr lang="it-IT" b="1" dirty="0" err="1"/>
              <a:t>measurements</a:t>
            </a: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85D4FE8-A437-4D5A-AC72-24031802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513" y="1690690"/>
            <a:ext cx="5978488" cy="5133879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97CFBB1F-A56F-464B-A7C5-F40F3205F0BB}"/>
              </a:ext>
            </a:extLst>
          </p:cNvPr>
          <p:cNvSpPr/>
          <p:nvPr/>
        </p:nvSpPr>
        <p:spPr>
          <a:xfrm>
            <a:off x="11721947" y="2944256"/>
            <a:ext cx="321715" cy="3635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72EE9AA-2516-48D3-98A9-CD20212B5D8E}"/>
              </a:ext>
            </a:extLst>
          </p:cNvPr>
          <p:cNvSpPr/>
          <p:nvPr/>
        </p:nvSpPr>
        <p:spPr>
          <a:xfrm>
            <a:off x="6685404" y="2022780"/>
            <a:ext cx="321715" cy="363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4ADBB48-9C5A-4713-A4D8-8A8CF0E5725D}"/>
              </a:ext>
            </a:extLst>
          </p:cNvPr>
          <p:cNvSpPr/>
          <p:nvPr/>
        </p:nvSpPr>
        <p:spPr>
          <a:xfrm>
            <a:off x="11506005" y="5029602"/>
            <a:ext cx="321715" cy="3635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2FBCBC9-400E-4A6D-9157-62050486DA27}"/>
              </a:ext>
            </a:extLst>
          </p:cNvPr>
          <p:cNvSpPr/>
          <p:nvPr/>
        </p:nvSpPr>
        <p:spPr>
          <a:xfrm>
            <a:off x="6602053" y="5744646"/>
            <a:ext cx="321715" cy="363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272AA35-F139-4DCC-A0F9-1688ED87E31F}"/>
              </a:ext>
            </a:extLst>
          </p:cNvPr>
          <p:cNvCxnSpPr>
            <a:cxnSpLocks/>
          </p:cNvCxnSpPr>
          <p:nvPr/>
        </p:nvCxnSpPr>
        <p:spPr>
          <a:xfrm>
            <a:off x="11358388" y="6367749"/>
            <a:ext cx="0" cy="45681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25434AA-C0A9-4D57-84A0-D15B065DF059}"/>
              </a:ext>
            </a:extLst>
          </p:cNvPr>
          <p:cNvSpPr txBox="1"/>
          <p:nvPr/>
        </p:nvSpPr>
        <p:spPr>
          <a:xfrm>
            <a:off x="10033055" y="4746828"/>
            <a:ext cx="147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~174 m underground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874571-4F80-422E-AF33-59EFC1DE8325}"/>
              </a:ext>
            </a:extLst>
          </p:cNvPr>
          <p:cNvSpPr txBox="1"/>
          <p:nvPr/>
        </p:nvSpPr>
        <p:spPr>
          <a:xfrm>
            <a:off x="5002746" y="5603257"/>
            <a:ext cx="147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~339 m underground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190A87-044F-41BC-AC45-1CA1F181100D}"/>
              </a:ext>
            </a:extLst>
          </p:cNvPr>
          <p:cNvSpPr txBox="1"/>
          <p:nvPr/>
        </p:nvSpPr>
        <p:spPr>
          <a:xfrm>
            <a:off x="10842783" y="5785037"/>
            <a:ext cx="147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~512 m underground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F6A1B8-C215-4B4B-993C-7D23A0B5A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" y="1690689"/>
            <a:ext cx="6630319" cy="370247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/>
              <a:t>1 </a:t>
            </a:r>
            <a:r>
              <a:rPr lang="en-GB" dirty="0"/>
              <a:t>measurement</a:t>
            </a:r>
            <a:r>
              <a:rPr lang="it-IT" dirty="0"/>
              <a:t> </a:t>
            </a:r>
            <a:r>
              <a:rPr lang="en-GB" dirty="0"/>
              <a:t>outside</a:t>
            </a:r>
          </a:p>
          <a:p>
            <a:pPr lvl="1">
              <a:buFontTx/>
              <a:buChar char="-"/>
            </a:pPr>
            <a:r>
              <a:rPr lang="it-IT" sz="2800" dirty="0"/>
              <a:t>~48 minutes of </a:t>
            </a:r>
            <a:r>
              <a:rPr lang="it-IT" sz="2800" dirty="0" err="1"/>
              <a:t>acquisition</a:t>
            </a:r>
            <a:endParaRPr lang="it-IT" sz="2800" dirty="0"/>
          </a:p>
          <a:p>
            <a:pPr>
              <a:buFontTx/>
              <a:buChar char="-"/>
            </a:pPr>
            <a:r>
              <a:rPr lang="it-IT" dirty="0"/>
              <a:t>3 </a:t>
            </a:r>
            <a:r>
              <a:rPr lang="en-GB" dirty="0"/>
              <a:t>measurements underground (one ongoing)</a:t>
            </a:r>
          </a:p>
          <a:p>
            <a:pPr lvl="1">
              <a:buFontTx/>
              <a:buChar char="-"/>
            </a:pPr>
            <a:r>
              <a:rPr lang="en-GB" sz="2600" dirty="0"/>
              <a:t>174 m ~71.5 hours ~ 3 days of acquisition</a:t>
            </a:r>
          </a:p>
          <a:p>
            <a:pPr lvl="1">
              <a:buFontTx/>
              <a:buChar char="-"/>
            </a:pPr>
            <a:r>
              <a:rPr lang="en-GB" sz="2600" dirty="0"/>
              <a:t>339 m ~ 214.3 hours ~ 9 days of </a:t>
            </a:r>
            <a:r>
              <a:rPr lang="en-GB" sz="2600" dirty="0" err="1"/>
              <a:t>acqusition</a:t>
            </a:r>
            <a:endParaRPr lang="en-GB" sz="2600" dirty="0"/>
          </a:p>
          <a:p>
            <a:pPr lvl="1">
              <a:buFontTx/>
              <a:buChar char="-"/>
            </a:pPr>
            <a:r>
              <a:rPr lang="en-GB" sz="2600" dirty="0"/>
              <a:t>512 m ongoing at this time. A few problems during the acquisition</a:t>
            </a:r>
          </a:p>
          <a:p>
            <a:pPr lvl="1">
              <a:buFontTx/>
              <a:buChar char="-"/>
            </a:pPr>
            <a:endParaRPr lang="en-GB" dirty="0"/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87C5C94D-177B-4058-B939-92A586AE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4313C967-333C-4A09-84C5-F000897E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F57A44F8-A527-4C04-AD25-B8DE27FF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747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CF2F0B-9B00-4F0B-8C5B-A16EA16A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Workforce involved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8506B6-7BA0-4C2D-93A8-1AE3912F4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465"/>
            <a:ext cx="10515600" cy="4884411"/>
          </a:xfrm>
        </p:spPr>
        <p:txBody>
          <a:bodyPr>
            <a:normAutofit/>
          </a:bodyPr>
          <a:lstStyle/>
          <a:p>
            <a:r>
              <a:rPr lang="en-GB" dirty="0"/>
              <a:t>Preliminary measurements and studies:</a:t>
            </a:r>
          </a:p>
          <a:p>
            <a:pPr lvl="1"/>
            <a:r>
              <a:rPr lang="en-GB" dirty="0"/>
              <a:t>2 Centro Fermi researchers + 1 collaborator</a:t>
            </a:r>
          </a:p>
          <a:p>
            <a:r>
              <a:rPr lang="en-GB" dirty="0"/>
              <a:t>Underground measurements:</a:t>
            </a:r>
          </a:p>
          <a:p>
            <a:pPr lvl="1"/>
            <a:r>
              <a:rPr lang="en-GB" dirty="0"/>
              <a:t>5 Centro Fermi Researchers (one new entry)</a:t>
            </a:r>
          </a:p>
          <a:p>
            <a:pPr lvl="1"/>
            <a:r>
              <a:rPr lang="en-GB" dirty="0"/>
              <a:t>5 students + 3 professors from </a:t>
            </a:r>
            <a:r>
              <a:rPr lang="en-GB" dirty="0" err="1"/>
              <a:t>Liceo</a:t>
            </a:r>
            <a:r>
              <a:rPr lang="en-GB" dirty="0"/>
              <a:t> </a:t>
            </a:r>
            <a:r>
              <a:rPr lang="en-GB" dirty="0" err="1"/>
              <a:t>Scientifico</a:t>
            </a:r>
            <a:r>
              <a:rPr lang="en-GB" dirty="0"/>
              <a:t> “A. </a:t>
            </a:r>
            <a:r>
              <a:rPr lang="en-GB" dirty="0" err="1"/>
              <a:t>Pacinotti</a:t>
            </a:r>
            <a:r>
              <a:rPr lang="en-GB" dirty="0"/>
              <a:t>” (CAGL-01)</a:t>
            </a:r>
          </a:p>
          <a:p>
            <a:pPr lvl="1"/>
            <a:r>
              <a:rPr lang="en-GB" dirty="0" err="1"/>
              <a:t>Carbosulcis</a:t>
            </a:r>
            <a:r>
              <a:rPr lang="it-IT" dirty="0"/>
              <a:t> S.p.A. </a:t>
            </a:r>
            <a:r>
              <a:rPr lang="en-GB" dirty="0"/>
              <a:t>employees</a:t>
            </a:r>
            <a:r>
              <a:rPr lang="it-IT" dirty="0"/>
              <a:t> for </a:t>
            </a:r>
            <a:r>
              <a:rPr lang="en-GB" dirty="0"/>
              <a:t>technical support during operations underground</a:t>
            </a:r>
          </a:p>
          <a:p>
            <a:r>
              <a:rPr lang="en-GB" dirty="0"/>
              <a:t>Technical support:</a:t>
            </a:r>
          </a:p>
          <a:p>
            <a:pPr lvl="1"/>
            <a:r>
              <a:rPr lang="en-GB" dirty="0"/>
              <a:t>Daniele Monteleone for DAQ development and technical support</a:t>
            </a:r>
          </a:p>
          <a:p>
            <a:pPr lvl="1"/>
            <a:r>
              <a:rPr lang="en-GB" dirty="0"/>
              <a:t>4 undergraduate students for a few support in devices development</a:t>
            </a:r>
          </a:p>
          <a:p>
            <a:pPr lvl="1"/>
            <a:r>
              <a:rPr lang="en-GB" dirty="0"/>
              <a:t>…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D4AF3F-579E-420E-8AB4-81EF4594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56AC45-3C02-41A2-83CB-5753C4F3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302E1F-3026-4658-A54C-C61643C5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709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3B7AF-B3FA-45C6-A3EA-0E79040E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Acquisition stability</a:t>
            </a:r>
            <a:br>
              <a:rPr lang="en-GB" b="1" dirty="0"/>
            </a:br>
            <a:r>
              <a:rPr lang="en-GB" b="1" dirty="0"/>
              <a:t>174 meters underground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97F45B-5D9C-414E-BED1-690468F4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261A66-DAFC-4A7A-B284-196A6A0C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4B9F1-131E-4F51-A4D6-3783122E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5</a:t>
            </a:fld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B9EF876-98C6-4A22-A64D-5F0F18034AC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4" y="1825625"/>
            <a:ext cx="6421213" cy="435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6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C6F230-63B0-4175-9C60-1AC2CC8D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Acquisition stability</a:t>
            </a:r>
            <a:br>
              <a:rPr lang="en-GB" b="1" dirty="0"/>
            </a:br>
            <a:r>
              <a:rPr lang="en-GB" b="1" dirty="0"/>
              <a:t>339 meters underground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7BD397-AD76-4E42-9DA7-E6785A1B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1063A7-ED4F-4C0C-A54E-78B391FD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2BDB2A-939F-45BC-93A3-6FC907F9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6</a:t>
            </a:fld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D467E79-5EBC-4CF7-9E1B-688A788DD5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4" y="1825625"/>
            <a:ext cx="6421213" cy="435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87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CEAA0-405C-493F-8965-AF5171AB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Acquisition stability</a:t>
            </a:r>
            <a:br>
              <a:rPr lang="en-GB" b="1" dirty="0"/>
            </a:br>
            <a:r>
              <a:rPr lang="en-GB" b="1" dirty="0"/>
              <a:t>512 meters underground (1)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A00769-690E-4E24-80ED-007B3E52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CAD10D-1592-4467-9F50-5E0636BB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7D1833-C78F-4274-80B8-CC940F9B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7</a:t>
            </a:fld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5C2C777-65CC-4F3D-8AFE-BB2AF6B982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4" y="1825625"/>
            <a:ext cx="6421213" cy="435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82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591A1-7A5D-4046-818F-3762406D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Acquisition stability</a:t>
            </a:r>
            <a:br>
              <a:rPr lang="en-GB" b="1" dirty="0"/>
            </a:br>
            <a:r>
              <a:rPr lang="en-GB" b="1" dirty="0"/>
              <a:t>512 meters underground (2)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8EC1E-F32F-4C08-A5C9-FB4269D7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F1DF3D-FA16-47BA-AC9D-5E0D07DD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97D957-5E46-420E-A65B-E0B63C5E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8</a:t>
            </a:fld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79BA2C6-A136-4DEF-9241-D7681FF354B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4" y="1825625"/>
            <a:ext cx="6421213" cy="435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50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3C502-C972-4973-8E3B-84392F13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Acquisition stability</a:t>
            </a:r>
            <a:br>
              <a:rPr lang="en-GB" b="1" dirty="0"/>
            </a:br>
            <a:r>
              <a:rPr lang="en-GB" b="1" dirty="0"/>
              <a:t>512 meters underground (3)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0BF544-8ABE-4340-AA8E-116694F8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14/01/2019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2DB77F-E452-43E7-A48D-41AB9436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Boi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B8DFE6-318F-43D3-A370-C0D5E881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5685-4C7D-4693-87A9-B9617DEE1CE9}" type="slidenum">
              <a:rPr lang="it-IT" smtClean="0"/>
              <a:t>9</a:t>
            </a:fld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61E7B36-7825-4621-B6FD-0D3641910A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4" y="1825625"/>
            <a:ext cx="6421213" cy="435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381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742</Words>
  <Application>Microsoft Office PowerPoint</Application>
  <PresentationFormat>Widescreen</PresentationFormat>
  <Paragraphs>184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Tema di Office</vt:lpstr>
      <vt:lpstr>Update on measurements underground</vt:lpstr>
      <vt:lpstr>Experimental setup</vt:lpstr>
      <vt:lpstr>Status of measurements</vt:lpstr>
      <vt:lpstr>Workforce involved</vt:lpstr>
      <vt:lpstr>Acquisition stability 174 meters underground</vt:lpstr>
      <vt:lpstr>Acquisition stability 339 meters underground</vt:lpstr>
      <vt:lpstr>Acquisition stability 512 meters underground (1)</vt:lpstr>
      <vt:lpstr>Acquisition stability 512 meters underground (2)</vt:lpstr>
      <vt:lpstr>Acquisition stability 512 meters underground (3)</vt:lpstr>
      <vt:lpstr>Problems during acquisition at 512 meters underground</vt:lpstr>
      <vt:lpstr>512 meters underground From 2018-12-05 to 2018-12-13</vt:lpstr>
      <vt:lpstr>512 meters underground From 2018-12-13 to 2018-12-31</vt:lpstr>
      <vt:lpstr>512 meters underground From 2018-12-31 to 2018-12-09</vt:lpstr>
      <vt:lpstr>A few results – Ground level</vt:lpstr>
      <vt:lpstr>A few results – 174 meters underground</vt:lpstr>
      <vt:lpstr>A few results – 339 meters underground</vt:lpstr>
      <vt:lpstr>A few results – 512 meters underground (1)</vt:lpstr>
      <vt:lpstr>A few results – 512 meters underground (1)</vt:lpstr>
      <vt:lpstr>A few results – 512 meters underground (1)</vt:lpstr>
      <vt:lpstr>Statistical significance</vt:lpstr>
      <vt:lpstr>Presentazione standard di PowerPoint</vt:lpstr>
      <vt:lpstr>Presentazione standard di PowerPoint</vt:lpstr>
      <vt:lpstr>Study of the terrain above measurements sites (1)</vt:lpstr>
      <vt:lpstr>Study of the terrain above measurements sites (2)</vt:lpstr>
      <vt:lpstr>Study of the terrain above measurements sites (3)</vt:lpstr>
      <vt:lpstr>Meters underground  to  meter water equivalent  conversion</vt:lpstr>
      <vt:lpstr>Conclusions and 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measurements underground</dc:title>
  <dc:creator>Stefano Boi</dc:creator>
  <cp:lastModifiedBy>Stefano Boi</cp:lastModifiedBy>
  <cp:revision>38</cp:revision>
  <dcterms:created xsi:type="dcterms:W3CDTF">2019-01-12T13:59:12Z</dcterms:created>
  <dcterms:modified xsi:type="dcterms:W3CDTF">2019-01-14T08:48:19Z</dcterms:modified>
</cp:coreProperties>
</file>