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63" r:id="rId5"/>
    <p:sldId id="262" r:id="rId6"/>
    <p:sldId id="258" r:id="rId7"/>
    <p:sldId id="260" r:id="rId8"/>
    <p:sldId id="259" r:id="rId9"/>
  </p:sldIdLst>
  <p:sldSz cx="10080625" cy="7559675"/>
  <p:notesSz cx="7559675" cy="10691813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ia" initials="s" lastIdx="1" clrIdx="0">
    <p:extLst>
      <p:ext uri="{19B8F6BF-5375-455C-9EA6-DF929625EA0E}">
        <p15:presenceInfo xmlns:p15="http://schemas.microsoft.com/office/powerpoint/2012/main" userId="silv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FFD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3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44E40-DB93-479A-B8D5-8BA6563977B5}" type="datetimeFigureOut">
              <a:rPr lang="it-IT" smtClean="0"/>
              <a:t>10/01/2019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67B69-2F1C-410B-8F69-4FEB4EE91C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419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idx="11"/>
          </p:nvPr>
        </p:nvSpPr>
        <p:spPr>
          <a:xfrm>
            <a:off x="2968184" y="6967505"/>
            <a:ext cx="4144257" cy="305492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algn="ctr"/>
            <a:r>
              <a:rPr lang="en-US" spc="-1" smtClean="0">
                <a:uFill>
                  <a:solidFill>
                    <a:srgbClr val="FFFFFF"/>
                  </a:solidFill>
                </a:uFill>
              </a:rPr>
              <a:t>S. Pisano – Rome, January 14th, 2019.</a:t>
            </a:r>
            <a:endParaRPr lang="en-US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>
          <a:xfrm>
            <a:off x="8898170" y="6967505"/>
            <a:ext cx="855846" cy="305492"/>
          </a:xfrm>
        </p:spPr>
        <p:txBody>
          <a:bodyPr/>
          <a:lstStyle>
            <a:lvl1pPr>
              <a:defRPr b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algn="r"/>
            <a:fld id="{8AF4F467-2A8E-4626-84CD-4D6452D616A7}" type="slidenum">
              <a:rPr lang="en-US" sz="1400" spc="-1" smtClean="0">
                <a:uFill>
                  <a:solidFill>
                    <a:srgbClr val="FFFFFF"/>
                  </a:solidFill>
                </a:uFill>
              </a:rPr>
              <a:pPr algn="r"/>
              <a:t>‹N›</a:t>
            </a:fld>
            <a:endParaRPr lang="en-US" sz="14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 hasCustomPrompt="1"/>
          </p:nvPr>
        </p:nvSpPr>
        <p:spPr>
          <a:xfrm>
            <a:off x="1914581" y="416776"/>
            <a:ext cx="5650576" cy="635096"/>
          </a:xfrm>
        </p:spPr>
        <p:txBody>
          <a:bodyPr/>
          <a:lstStyle>
            <a:lvl1pPr>
              <a:defRPr sz="3200" b="1">
                <a:latin typeface="Calibri" panose="020F0502020204030204" pitchFamily="34" charset="0"/>
              </a:defRPr>
            </a:lvl1pPr>
          </a:lstStyle>
          <a:p>
            <a:r>
              <a:rPr lang="it-IT" dirty="0" err="1" smtClean="0"/>
              <a:t>title</a:t>
            </a:r>
            <a:endParaRPr lang="it-IT" dirty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157" y="151128"/>
            <a:ext cx="2188859" cy="1314057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29" y="6352700"/>
            <a:ext cx="1464252" cy="920297"/>
          </a:xfrm>
          <a:prstGeom prst="rect">
            <a:avLst/>
          </a:prstGeom>
        </p:spPr>
      </p:pic>
      <p:sp>
        <p:nvSpPr>
          <p:cNvPr id="11" name="Segnaposto testo 10"/>
          <p:cNvSpPr>
            <a:spLocks noGrp="1"/>
          </p:cNvSpPr>
          <p:nvPr>
            <p:ph type="body" sz="quarter" idx="13" hasCustomPrompt="1"/>
          </p:nvPr>
        </p:nvSpPr>
        <p:spPr>
          <a:xfrm>
            <a:off x="965200" y="2103755"/>
            <a:ext cx="1381760" cy="375285"/>
          </a:xfrm>
        </p:spPr>
        <p:txBody>
          <a:bodyPr/>
          <a:lstStyle>
            <a:lvl1pPr>
              <a:defRPr sz="1600"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pPr lvl="0"/>
            <a:r>
              <a:rPr lang="it-IT" dirty="0" smtClean="0"/>
              <a:t>text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82" y="416776"/>
            <a:ext cx="1563635" cy="635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8060402020202020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80604020202020204" charset="0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1800" indent="-323850">
              <a:buClr>
                <a:srgbClr val="000000"/>
              </a:buClr>
              <a:buSzPct val="45000"/>
              <a:buFont typeface="Wingdings" panose="05000000000000000000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80604020202020204" charset="0"/>
              </a:rPr>
              <a:t>Click to edit the outline text format</a:t>
            </a:r>
          </a:p>
          <a:p>
            <a:pPr marL="864235" lvl="1" indent="-32385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80604020202020204" charset="0"/>
              </a:rPr>
              <a:t>Second Outline Level</a:t>
            </a:r>
          </a:p>
          <a:p>
            <a:pPr marL="1296035" lvl="2" indent="-288290">
              <a:buClr>
                <a:srgbClr val="000000"/>
              </a:buClr>
              <a:buSzPct val="45000"/>
              <a:buFont typeface="Wingdings" panose="05000000000000000000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80604020202020204" charset="0"/>
              </a:rPr>
              <a:t>Third Outline Level</a:t>
            </a:r>
          </a:p>
          <a:p>
            <a:pPr marL="1727835" lvl="3" indent="-2159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80604020202020204" charset="0"/>
              </a:rPr>
              <a:t>Fourth Outline Level</a:t>
            </a:r>
          </a:p>
          <a:p>
            <a:pPr marL="2160270" lvl="4" indent="-215900">
              <a:buClr>
                <a:srgbClr val="000000"/>
              </a:buClr>
              <a:buSzPct val="45000"/>
              <a:buFont typeface="Wingdings" panose="05000000000000000000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80604020202020204" charset="0"/>
              </a:rPr>
              <a:t>Fifth Outline Level</a:t>
            </a:r>
          </a:p>
          <a:p>
            <a:pPr marL="2592070" lvl="5" indent="-215900">
              <a:buClr>
                <a:srgbClr val="000000"/>
              </a:buClr>
              <a:buSzPct val="45000"/>
              <a:buFont typeface="Wingdings" panose="05000000000000000000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80604020202020204" charset="0"/>
              </a:rPr>
              <a:t>Sixth Outline Level</a:t>
            </a:r>
          </a:p>
          <a:p>
            <a:pPr marL="3023870" lvl="6" indent="-215900">
              <a:buClr>
                <a:srgbClr val="000000"/>
              </a:buClr>
              <a:buSzPct val="45000"/>
              <a:buFont typeface="Wingdings" panose="05000000000000000000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80604020202020204" charset="0"/>
              </a:rPr>
              <a:t>Seventh Outline Level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S. Pisano – Rome, January 14th, 2019.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8AF4F467-2A8E-4626-84CD-4D6452D616A7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185538" y="2566836"/>
            <a:ext cx="3686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latin typeface="Calibri" panose="020F0502020204030204" pitchFamily="34" charset="0"/>
              </a:rPr>
              <a:t>Relations with </a:t>
            </a:r>
            <a:r>
              <a:rPr lang="it-IT" sz="3600" b="1" dirty="0" err="1" smtClean="0">
                <a:latin typeface="Calibri" panose="020F0502020204030204" pitchFamily="34" charset="0"/>
              </a:rPr>
              <a:t>schools</a:t>
            </a:r>
            <a:endParaRPr lang="it-IT" sz="3600" b="1" dirty="0">
              <a:latin typeface="Calibri" panose="020F050202020403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439675" y="4860270"/>
            <a:ext cx="31782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Silvia Pisano*</a:t>
            </a:r>
            <a:endParaRPr lang="it-IT" sz="2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ctr"/>
            <a:endParaRPr lang="it-IT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ctr"/>
            <a:r>
              <a:rPr lang="it-IT" sz="1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*Museo Storico della Fisica e Centro Studi e Ricerche Enrico Fermi</a:t>
            </a:r>
          </a:p>
          <a:p>
            <a:pPr algn="ctr"/>
            <a:r>
              <a:rPr lang="it-IT" sz="1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and Laboratori Nazionali di Frascati - INFN</a:t>
            </a:r>
            <a:endParaRPr lang="it-IT" sz="16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algn="ctr"/>
            <a:r>
              <a:rPr lang="en-US" spc="-1" smtClean="0">
                <a:uFill>
                  <a:solidFill>
                    <a:srgbClr val="FFFFFF"/>
                  </a:solidFill>
                </a:uFill>
              </a:rPr>
              <a:t>S. Pisano – Rome, January 14th, 2019.</a:t>
            </a:r>
            <a:endParaRPr lang="en-US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878965" y="4044662"/>
            <a:ext cx="42996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it-IT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Roma, </a:t>
            </a:r>
            <a:r>
              <a:rPr lang="it-IT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January</a:t>
            </a:r>
            <a:r>
              <a:rPr lang="it-IT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14°, 2019.</a:t>
            </a:r>
            <a:endParaRPr lang="it-IT" sz="2000" b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66" y="2635246"/>
            <a:ext cx="5607085" cy="3526717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1926772" y="326424"/>
            <a:ext cx="691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EEE Meeting</a:t>
            </a:r>
          </a:p>
          <a:p>
            <a:r>
              <a:rPr lang="it-I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Centro </a:t>
            </a:r>
            <a:r>
              <a:rPr lang="it-I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Fermi, Roma – </a:t>
            </a:r>
            <a:r>
              <a:rPr lang="it-IT" sz="20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January</a:t>
            </a:r>
            <a:r>
              <a:rPr lang="it-IT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14°, 2019</a:t>
            </a:r>
            <a:endParaRPr lang="it-IT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8AF4F467-2A8E-4626-84CD-4D6452D616A7}" type="slidenum">
              <a:rPr lang="en-US" sz="1400" spc="-1" smtClean="0">
                <a:uFill>
                  <a:solidFill>
                    <a:srgbClr val="FFFFFF"/>
                  </a:solidFill>
                </a:uFill>
              </a:rPr>
              <a:pPr algn="r"/>
              <a:t>1</a:t>
            </a:fld>
            <a:endParaRPr lang="en-US" sz="1400" spc="-1" dirty="0"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algn="ctr"/>
            <a:r>
              <a:rPr lang="en-US" spc="-1" smtClean="0">
                <a:uFill>
                  <a:solidFill>
                    <a:srgbClr val="FFFFFF"/>
                  </a:solidFill>
                </a:uFill>
              </a:rPr>
              <a:t>S. Pisano – Rome, January 14th, 2019.</a:t>
            </a:r>
            <a:endParaRPr lang="en-US" spc="-1" dirty="0">
              <a:uFill>
                <a:solidFill>
                  <a:srgbClr val="FFFFFF"/>
                </a:solidFill>
              </a:u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itolo 3"/>
              <p:cNvSpPr>
                <a:spLocks noGrp="1"/>
              </p:cNvSpPr>
              <p:nvPr>
                <p:ph type="title"/>
              </p:nvPr>
            </p:nvSpPr>
            <p:spPr>
              <a:xfrm>
                <a:off x="1885993" y="503861"/>
                <a:ext cx="5226448" cy="519396"/>
              </a:xfrm>
            </p:spPr>
            <p:txBody>
              <a:bodyPr/>
              <a:lstStyle/>
              <a:p>
                <a:r>
                  <a:rPr lang="it-IT" dirty="0" smtClean="0"/>
                  <a:t>Present status of the network</a:t>
                </a:r>
                <a:br>
                  <a:rPr lang="it-IT" dirty="0" smtClean="0"/>
                </a:br>
                <a:r>
                  <a:rPr lang="it-IT" sz="2400" dirty="0" smtClean="0"/>
                  <a:t>(with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2400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it-IT" sz="2400" b="1" i="1" smtClean="0">
                            <a:latin typeface="Cambria Math" panose="02040503050406030204" pitchFamily="18" charset="0"/>
                          </a:rPr>
                          <m:t>𝒔𝒄𝒉𝒐𝒐𝒍𝒔</m:t>
                        </m:r>
                      </m:sub>
                    </m:sSub>
                    <m:r>
                      <a:rPr lang="it-IT" sz="2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2400" b="1" i="1" smtClean="0">
                        <a:latin typeface="Cambria Math" panose="02040503050406030204" pitchFamily="18" charset="0"/>
                      </a:rPr>
                      <m:t>𝟏𝟎𝟗</m:t>
                    </m:r>
                  </m:oMath>
                </a14:m>
                <a:r>
                  <a:rPr lang="it-IT" sz="2400" dirty="0" smtClean="0"/>
                  <a:t>)</a:t>
                </a:r>
                <a:endParaRPr lang="it-IT" dirty="0"/>
              </a:p>
            </p:txBody>
          </p:sp>
        </mc:Choice>
        <mc:Fallback>
          <p:sp>
            <p:nvSpPr>
              <p:cNvPr id="4" name="Titol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885993" y="503861"/>
                <a:ext cx="5226448" cy="519396"/>
              </a:xfrm>
              <a:blipFill>
                <a:blip r:embed="rId3"/>
                <a:stretch>
                  <a:fillRect l="-4662" t="-56471" r="-932" b="-6823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8AF4F467-2A8E-4626-84CD-4D6452D616A7}" type="slidenum">
              <a:rPr lang="en-US" sz="1400" spc="-1" smtClean="0">
                <a:uFill>
                  <a:solidFill>
                    <a:srgbClr val="FFFFFF"/>
                  </a:solidFill>
                </a:uFill>
              </a:rPr>
              <a:pPr algn="r"/>
              <a:t>2</a:t>
            </a:fld>
            <a:endParaRPr lang="en-US" sz="1400" spc="-1" dirty="0">
              <a:uFill>
                <a:solidFill>
                  <a:srgbClr val="FFFFFF"/>
                </a:solidFill>
              </a:uFill>
            </a:endParaRP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495281"/>
              </p:ext>
            </p:extLst>
          </p:nvPr>
        </p:nvGraphicFramePr>
        <p:xfrm>
          <a:off x="1203883" y="1438132"/>
          <a:ext cx="7672857" cy="4744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Acrobat Document" r:id="rId4" imgW="3809793" imgH="2355827" progId="AcroExch.Document.DC">
                  <p:embed/>
                </p:oleObj>
              </mc:Choice>
              <mc:Fallback>
                <p:oleObj name="Acrobat Document" r:id="rId4" imgW="3809793" imgH="2355827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03883" y="1438132"/>
                        <a:ext cx="7672857" cy="47443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733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algn="ctr"/>
            <a:r>
              <a:rPr lang="en-US" spc="-1" smtClean="0">
                <a:uFill>
                  <a:solidFill>
                    <a:srgbClr val="FFFFFF"/>
                  </a:solidFill>
                </a:uFill>
              </a:rPr>
              <a:t>S. Pisano – Rome, January 14th, 2019.</a:t>
            </a:r>
            <a:endParaRPr lang="en-US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8AF4F467-2A8E-4626-84CD-4D6452D616A7}" type="slidenum">
              <a:rPr lang="en-US" sz="1400" spc="-1" smtClean="0">
                <a:uFill>
                  <a:solidFill>
                    <a:srgbClr val="FFFFFF"/>
                  </a:solidFill>
                </a:uFill>
              </a:rPr>
              <a:pPr algn="r"/>
              <a:t>3</a:t>
            </a:fld>
            <a:endParaRPr lang="en-US" sz="14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New </a:t>
            </a:r>
            <a:r>
              <a:rPr lang="it-IT" dirty="0" err="1" smtClean="0"/>
              <a:t>initiative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910771" y="1548584"/>
            <a:ext cx="8843245" cy="4721588"/>
          </a:xfrm>
        </p:spPr>
        <p:txBody>
          <a:bodyPr/>
          <a:lstStyle/>
          <a:p>
            <a:r>
              <a:rPr lang="it-IT" sz="1800" b="1" dirty="0" smtClean="0"/>
              <a:t>(School-</a:t>
            </a:r>
            <a:r>
              <a:rPr lang="it-IT" sz="1800" b="1" dirty="0" err="1" smtClean="0"/>
              <a:t>based</a:t>
            </a:r>
            <a:r>
              <a:rPr lang="it-IT" sz="1800" b="1" dirty="0" smtClean="0"/>
              <a:t>) </a:t>
            </a:r>
            <a:r>
              <a:rPr lang="en-US" sz="1800" b="1" dirty="0"/>
              <a:t>Performance Group within the EEE </a:t>
            </a:r>
            <a:r>
              <a:rPr lang="en-US" sz="1800" b="1" dirty="0" smtClean="0"/>
              <a:t>Collaboration</a:t>
            </a:r>
          </a:p>
          <a:p>
            <a:endParaRPr lang="en-US" sz="1800" dirty="0"/>
          </a:p>
          <a:p>
            <a:r>
              <a:rPr lang="en-US" sz="1800" dirty="0" smtClean="0"/>
              <a:t>Composed of schools that shown, with their work, a good initiative in looking at and comparing different telescopes. Present participants:</a:t>
            </a:r>
          </a:p>
          <a:p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it-IT" sz="1800" dirty="0"/>
              <a:t>Liceo Cavour, Roma (referente: Angela Antonucci)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 dirty="0"/>
              <a:t>I.T.I.S. Volta, Lodi (referente: Attilio </a:t>
            </a:r>
            <a:r>
              <a:rPr lang="it-IT" sz="1800" dirty="0" err="1"/>
              <a:t>Grassotti</a:t>
            </a:r>
            <a:r>
              <a:rPr lang="it-IT" sz="18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 dirty="0"/>
              <a:t>Liceo </a:t>
            </a:r>
            <a:r>
              <a:rPr lang="it-IT" sz="1800" dirty="0" err="1"/>
              <a:t>Touschek</a:t>
            </a:r>
            <a:r>
              <a:rPr lang="it-IT" sz="1800" dirty="0"/>
              <a:t>, Grottaferrata (RM) (referenti: Sergio Cortese, Franca Gaeta, Elvira De Petrillo, Sandra </a:t>
            </a:r>
            <a:r>
              <a:rPr lang="it-IT" sz="1800" dirty="0" err="1"/>
              <a:t>Nufris</a:t>
            </a:r>
            <a:r>
              <a:rPr lang="it-IT" sz="18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 dirty="0"/>
              <a:t>I. I.T. Fermi, Frascati (RM) (referenti: Enrico </a:t>
            </a:r>
            <a:r>
              <a:rPr lang="it-IT" sz="1800" dirty="0" err="1"/>
              <a:t>Purchi</a:t>
            </a:r>
            <a:r>
              <a:rPr lang="it-IT" sz="1800" dirty="0"/>
              <a:t>, Graziella Conforto)</a:t>
            </a:r>
          </a:p>
          <a:p>
            <a:r>
              <a:rPr lang="it-IT" sz="1800" dirty="0"/>
              <a:t/>
            </a:r>
            <a:br>
              <a:rPr lang="it-IT" sz="1800" dirty="0"/>
            </a:br>
            <a:r>
              <a:rPr lang="it-IT" sz="1800" dirty="0" err="1" smtClean="0"/>
              <a:t>Based</a:t>
            </a:r>
            <a:r>
              <a:rPr lang="it-IT" sz="1800" dirty="0" smtClean="0"/>
              <a:t> on the </a:t>
            </a:r>
            <a:r>
              <a:rPr lang="it-IT" sz="1800" dirty="0" err="1" smtClean="0"/>
              <a:t>different</a:t>
            </a:r>
            <a:r>
              <a:rPr lang="it-IT" sz="1800" dirty="0" smtClean="0"/>
              <a:t> expertise, </a:t>
            </a:r>
            <a:r>
              <a:rPr lang="it-IT" sz="1800" dirty="0" err="1" smtClean="0"/>
              <a:t>they</a:t>
            </a:r>
            <a:r>
              <a:rPr lang="it-IT" sz="1800" dirty="0" smtClean="0"/>
              <a:t> </a:t>
            </a:r>
            <a:r>
              <a:rPr lang="it-IT" sz="1800" dirty="0" err="1" smtClean="0"/>
              <a:t>will</a:t>
            </a:r>
            <a:r>
              <a:rPr lang="it-IT" sz="1800" dirty="0" smtClean="0"/>
              <a:t> look, </a:t>
            </a:r>
            <a:r>
              <a:rPr lang="it-IT" sz="1800" dirty="0" err="1" smtClean="0"/>
              <a:t>study</a:t>
            </a:r>
            <a:r>
              <a:rPr lang="it-IT" sz="1800" dirty="0" smtClean="0"/>
              <a:t> and </a:t>
            </a:r>
            <a:r>
              <a:rPr lang="it-IT" sz="1800" dirty="0" err="1" smtClean="0"/>
              <a:t>cathegorize</a:t>
            </a:r>
            <a:endParaRPr lang="it-IT" sz="1800" dirty="0" smtClean="0"/>
          </a:p>
          <a:p>
            <a:endParaRPr lang="it-IT" sz="18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800" dirty="0" err="1" smtClean="0"/>
              <a:t>Angular</a:t>
            </a:r>
            <a:r>
              <a:rPr lang="it-IT" sz="1800" dirty="0" smtClean="0"/>
              <a:t> </a:t>
            </a:r>
            <a:r>
              <a:rPr lang="it-IT" sz="1800" dirty="0" err="1" smtClean="0"/>
              <a:t>distributions</a:t>
            </a:r>
            <a:r>
              <a:rPr lang="it-IT" sz="1800" dirty="0" smtClean="0"/>
              <a:t> </a:t>
            </a:r>
            <a:r>
              <a:rPr lang="it-IT" sz="1800" dirty="0"/>
              <a:t>(Volta, Fermi</a:t>
            </a:r>
            <a:r>
              <a:rPr lang="it-IT" sz="1800" dirty="0" smtClean="0"/>
              <a:t>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800" dirty="0" err="1" smtClean="0"/>
              <a:t>Muon</a:t>
            </a:r>
            <a:r>
              <a:rPr lang="it-IT" sz="1800" dirty="0" smtClean="0"/>
              <a:t> </a:t>
            </a:r>
            <a:r>
              <a:rPr lang="it-IT" sz="1800" dirty="0" err="1" smtClean="0"/>
              <a:t>speed</a:t>
            </a:r>
            <a:r>
              <a:rPr lang="it-IT" sz="1800" dirty="0" smtClean="0"/>
              <a:t> </a:t>
            </a:r>
            <a:r>
              <a:rPr lang="it-IT" sz="1800" dirty="0"/>
              <a:t>(Cavour, </a:t>
            </a:r>
            <a:r>
              <a:rPr lang="it-IT" sz="1800" dirty="0" err="1"/>
              <a:t>Touschek</a:t>
            </a:r>
            <a:r>
              <a:rPr lang="it-IT" sz="1800" dirty="0"/>
              <a:t>)</a:t>
            </a:r>
          </a:p>
          <a:p>
            <a:endParaRPr lang="it-IT" sz="1800" dirty="0" smtClean="0"/>
          </a:p>
          <a:p>
            <a:r>
              <a:rPr lang="it-IT" sz="1800" dirty="0" err="1" smtClean="0"/>
              <a:t>They</a:t>
            </a:r>
            <a:r>
              <a:rPr lang="it-IT" sz="1800" dirty="0" smtClean="0"/>
              <a:t> </a:t>
            </a:r>
            <a:r>
              <a:rPr lang="it-IT" sz="1800" dirty="0" err="1" smtClean="0"/>
              <a:t>reacted</a:t>
            </a:r>
            <a:r>
              <a:rPr lang="it-IT" sz="1800" dirty="0" smtClean="0"/>
              <a:t> </a:t>
            </a:r>
            <a:r>
              <a:rPr lang="it-IT" sz="1800" dirty="0" err="1" smtClean="0"/>
              <a:t>enthusiastically</a:t>
            </a:r>
            <a:r>
              <a:rPr lang="it-IT" sz="1800" dirty="0" smtClean="0"/>
              <a:t> </a:t>
            </a:r>
            <a:r>
              <a:rPr lang="it-IT" sz="1800" dirty="0" err="1" smtClean="0"/>
              <a:t>at</a:t>
            </a:r>
            <a:r>
              <a:rPr lang="it-IT" sz="1800" dirty="0" smtClean="0"/>
              <a:t> the </a:t>
            </a:r>
            <a:r>
              <a:rPr lang="it-IT" sz="1800" dirty="0" err="1" smtClean="0"/>
              <a:t>proposal</a:t>
            </a:r>
            <a:r>
              <a:rPr lang="it-IT" sz="1800" dirty="0" smtClean="0"/>
              <a:t>. First meeting </a:t>
            </a:r>
            <a:r>
              <a:rPr lang="it-IT" sz="1800" dirty="0" err="1" smtClean="0"/>
              <a:t>will</a:t>
            </a:r>
            <a:r>
              <a:rPr lang="it-IT" sz="1800" dirty="0" smtClean="0"/>
              <a:t> be </a:t>
            </a:r>
            <a:r>
              <a:rPr lang="it-IT" sz="1800" dirty="0" err="1" smtClean="0"/>
              <a:t>held</a:t>
            </a:r>
            <a:r>
              <a:rPr lang="it-IT" sz="1800" dirty="0" smtClean="0"/>
              <a:t> in the </a:t>
            </a:r>
            <a:r>
              <a:rPr lang="it-IT" sz="1800" dirty="0" err="1" smtClean="0"/>
              <a:t>next</a:t>
            </a:r>
            <a:r>
              <a:rPr lang="it-IT" sz="1800" dirty="0" smtClean="0"/>
              <a:t> weeks.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019943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algn="ctr"/>
            <a:r>
              <a:rPr lang="en-US" spc="-1" smtClean="0">
                <a:uFill>
                  <a:solidFill>
                    <a:srgbClr val="FFFFFF"/>
                  </a:solidFill>
                </a:uFill>
              </a:rPr>
              <a:t>S. Pisano – Rome, January 14th, 2019.</a:t>
            </a:r>
            <a:endParaRPr lang="en-US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8AF4F467-2A8E-4626-84CD-4D6452D616A7}" type="slidenum">
              <a:rPr lang="en-US" sz="1400" spc="-1" smtClean="0">
                <a:uFill>
                  <a:solidFill>
                    <a:srgbClr val="FFFFFF"/>
                  </a:solidFill>
                </a:uFill>
              </a:rPr>
              <a:pPr algn="r"/>
              <a:t>4</a:t>
            </a:fld>
            <a:endParaRPr lang="en-US" sz="14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New </a:t>
            </a:r>
            <a:r>
              <a:rPr lang="it-IT" dirty="0" err="1" smtClean="0"/>
              <a:t>initiative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910771" y="1548584"/>
            <a:ext cx="8843245" cy="4721588"/>
          </a:xfrm>
        </p:spPr>
        <p:txBody>
          <a:bodyPr/>
          <a:lstStyle/>
          <a:p>
            <a:r>
              <a:rPr lang="it-IT" sz="1800" b="1" dirty="0" smtClean="0"/>
              <a:t>(School-</a:t>
            </a:r>
            <a:r>
              <a:rPr lang="it-IT" sz="1800" b="1" dirty="0" err="1" smtClean="0"/>
              <a:t>based</a:t>
            </a:r>
            <a:r>
              <a:rPr lang="it-IT" sz="1800" b="1" dirty="0" smtClean="0"/>
              <a:t>) </a:t>
            </a:r>
            <a:r>
              <a:rPr lang="en-US" sz="1800" b="1" dirty="0"/>
              <a:t>Performance Group within the EEE </a:t>
            </a:r>
            <a:r>
              <a:rPr lang="en-US" sz="1800" b="1" dirty="0" smtClean="0"/>
              <a:t>Collaboration</a:t>
            </a:r>
          </a:p>
          <a:p>
            <a:endParaRPr lang="en-US" sz="1800" dirty="0"/>
          </a:p>
          <a:p>
            <a:r>
              <a:rPr lang="en-US" sz="1800" dirty="0" smtClean="0"/>
              <a:t>Composed of schools that shown, with their work, a good initiative in looking at and comparing different telescopes. Present participants:</a:t>
            </a:r>
          </a:p>
          <a:p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it-IT" sz="1800" dirty="0"/>
              <a:t>Liceo Cavour, Roma (referente: Angela Antonucci)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 dirty="0"/>
              <a:t>I.T.I.S. Volta, Lodi (referente: Attilio </a:t>
            </a:r>
            <a:r>
              <a:rPr lang="it-IT" sz="1800" dirty="0" err="1"/>
              <a:t>Grassotti</a:t>
            </a:r>
            <a:r>
              <a:rPr lang="it-IT" sz="18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 dirty="0"/>
              <a:t>Liceo </a:t>
            </a:r>
            <a:r>
              <a:rPr lang="it-IT" sz="1800" dirty="0" err="1"/>
              <a:t>Touschek</a:t>
            </a:r>
            <a:r>
              <a:rPr lang="it-IT" sz="1800" dirty="0"/>
              <a:t>, Grottaferrata (RM) (referenti: Sergio Cortese, Franca Gaeta, Elvira De Petrillo, Sandra </a:t>
            </a:r>
            <a:r>
              <a:rPr lang="it-IT" sz="1800" dirty="0" err="1"/>
              <a:t>Nufris</a:t>
            </a:r>
            <a:r>
              <a:rPr lang="it-IT" sz="18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 dirty="0"/>
              <a:t>I. I.T. Fermi, Frascati (RM) (referenti: Enrico </a:t>
            </a:r>
            <a:r>
              <a:rPr lang="it-IT" sz="1800" dirty="0" err="1"/>
              <a:t>Purchi</a:t>
            </a:r>
            <a:r>
              <a:rPr lang="it-IT" sz="1800" dirty="0"/>
              <a:t>, Graziella Conforto)</a:t>
            </a:r>
          </a:p>
          <a:p>
            <a:r>
              <a:rPr lang="it-IT" sz="1800" dirty="0"/>
              <a:t/>
            </a:r>
            <a:br>
              <a:rPr lang="it-IT" sz="1800" dirty="0"/>
            </a:br>
            <a:r>
              <a:rPr lang="it-IT" sz="1800" dirty="0" err="1" smtClean="0"/>
              <a:t>Based</a:t>
            </a:r>
            <a:r>
              <a:rPr lang="it-IT" sz="1800" dirty="0" smtClean="0"/>
              <a:t> on the </a:t>
            </a:r>
            <a:r>
              <a:rPr lang="it-IT" sz="1800" dirty="0" err="1" smtClean="0"/>
              <a:t>different</a:t>
            </a:r>
            <a:r>
              <a:rPr lang="it-IT" sz="1800" dirty="0" smtClean="0"/>
              <a:t> expertise, </a:t>
            </a:r>
            <a:r>
              <a:rPr lang="it-IT" sz="1800" dirty="0" err="1" smtClean="0"/>
              <a:t>they</a:t>
            </a:r>
            <a:r>
              <a:rPr lang="it-IT" sz="1800" dirty="0" smtClean="0"/>
              <a:t> </a:t>
            </a:r>
            <a:r>
              <a:rPr lang="it-IT" sz="1800" dirty="0" err="1" smtClean="0"/>
              <a:t>will</a:t>
            </a:r>
            <a:r>
              <a:rPr lang="it-IT" sz="1800" dirty="0" smtClean="0"/>
              <a:t> look, </a:t>
            </a:r>
            <a:r>
              <a:rPr lang="it-IT" sz="1800" dirty="0" err="1" smtClean="0"/>
              <a:t>study</a:t>
            </a:r>
            <a:r>
              <a:rPr lang="it-IT" sz="1800" dirty="0" smtClean="0"/>
              <a:t> and </a:t>
            </a:r>
            <a:r>
              <a:rPr lang="it-IT" sz="1800" dirty="0" err="1" smtClean="0"/>
              <a:t>cathegorize</a:t>
            </a:r>
            <a:endParaRPr lang="it-IT" sz="1800" dirty="0" smtClean="0"/>
          </a:p>
          <a:p>
            <a:endParaRPr lang="it-IT" sz="18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800" dirty="0" err="1" smtClean="0"/>
              <a:t>Angular</a:t>
            </a:r>
            <a:r>
              <a:rPr lang="it-IT" sz="1800" dirty="0" smtClean="0"/>
              <a:t> </a:t>
            </a:r>
            <a:r>
              <a:rPr lang="it-IT" sz="1800" dirty="0" err="1" smtClean="0"/>
              <a:t>distributions</a:t>
            </a:r>
            <a:r>
              <a:rPr lang="it-IT" sz="1800" dirty="0" smtClean="0"/>
              <a:t> </a:t>
            </a:r>
            <a:r>
              <a:rPr lang="it-IT" sz="1800" dirty="0"/>
              <a:t>(Volta, Fermi</a:t>
            </a:r>
            <a:r>
              <a:rPr lang="it-IT" sz="1800" dirty="0" smtClean="0"/>
              <a:t>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800" dirty="0" err="1" smtClean="0"/>
              <a:t>Muon</a:t>
            </a:r>
            <a:r>
              <a:rPr lang="it-IT" sz="1800" dirty="0" smtClean="0"/>
              <a:t> </a:t>
            </a:r>
            <a:r>
              <a:rPr lang="it-IT" sz="1800" dirty="0" err="1" smtClean="0"/>
              <a:t>speed</a:t>
            </a:r>
            <a:r>
              <a:rPr lang="it-IT" sz="1800" dirty="0" smtClean="0"/>
              <a:t> </a:t>
            </a:r>
            <a:r>
              <a:rPr lang="it-IT" sz="1800" dirty="0"/>
              <a:t>(Cavour, </a:t>
            </a:r>
            <a:r>
              <a:rPr lang="it-IT" sz="1800" dirty="0" err="1"/>
              <a:t>Touschek</a:t>
            </a:r>
            <a:r>
              <a:rPr lang="it-IT" sz="1800" dirty="0"/>
              <a:t>)</a:t>
            </a:r>
          </a:p>
          <a:p>
            <a:endParaRPr lang="it-IT" sz="1800" dirty="0" smtClean="0"/>
          </a:p>
          <a:p>
            <a:r>
              <a:rPr lang="it-IT" sz="1800" dirty="0" err="1" smtClean="0"/>
              <a:t>They</a:t>
            </a:r>
            <a:r>
              <a:rPr lang="it-IT" sz="1800" dirty="0" smtClean="0"/>
              <a:t> </a:t>
            </a:r>
            <a:r>
              <a:rPr lang="it-IT" sz="1800" dirty="0" err="1" smtClean="0"/>
              <a:t>reacted</a:t>
            </a:r>
            <a:r>
              <a:rPr lang="it-IT" sz="1800" dirty="0" smtClean="0"/>
              <a:t> </a:t>
            </a:r>
            <a:r>
              <a:rPr lang="it-IT" sz="1800" dirty="0" err="1" smtClean="0"/>
              <a:t>enthusiastically</a:t>
            </a:r>
            <a:r>
              <a:rPr lang="it-IT" sz="1800" dirty="0" smtClean="0"/>
              <a:t> </a:t>
            </a:r>
            <a:r>
              <a:rPr lang="it-IT" sz="1800" dirty="0" err="1" smtClean="0"/>
              <a:t>at</a:t>
            </a:r>
            <a:r>
              <a:rPr lang="it-IT" sz="1800" dirty="0" smtClean="0"/>
              <a:t> the </a:t>
            </a:r>
            <a:r>
              <a:rPr lang="it-IT" sz="1800" dirty="0" err="1" smtClean="0"/>
              <a:t>proposal</a:t>
            </a:r>
            <a:r>
              <a:rPr lang="it-IT" sz="1800" dirty="0" smtClean="0"/>
              <a:t>. First meeting </a:t>
            </a:r>
            <a:r>
              <a:rPr lang="it-IT" sz="1800" dirty="0" err="1" smtClean="0"/>
              <a:t>will</a:t>
            </a:r>
            <a:r>
              <a:rPr lang="it-IT" sz="1800" dirty="0" smtClean="0"/>
              <a:t> be </a:t>
            </a:r>
            <a:r>
              <a:rPr lang="it-IT" sz="1800" dirty="0" err="1" smtClean="0"/>
              <a:t>held</a:t>
            </a:r>
            <a:r>
              <a:rPr lang="it-IT" sz="1800" dirty="0" smtClean="0"/>
              <a:t> in the </a:t>
            </a:r>
            <a:r>
              <a:rPr lang="it-IT" sz="1800" dirty="0" err="1" smtClean="0"/>
              <a:t>next</a:t>
            </a:r>
            <a:r>
              <a:rPr lang="it-IT" sz="1800" dirty="0" smtClean="0"/>
              <a:t> weeks.</a:t>
            </a:r>
            <a:endParaRPr lang="it-IT" sz="1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473180" y="3070510"/>
            <a:ext cx="7718425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4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Same</a:t>
            </a:r>
            <a:r>
              <a:rPr lang="it-IT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sz="4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ongoing</a:t>
            </a:r>
            <a:r>
              <a:rPr lang="it-IT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 on the </a:t>
            </a:r>
            <a:r>
              <a:rPr lang="it-IT" sz="4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analysis</a:t>
            </a:r>
            <a:r>
              <a:rPr lang="it-IT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 side:</a:t>
            </a:r>
          </a:p>
          <a:p>
            <a:r>
              <a:rPr lang="it-IT" sz="40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Forbush</a:t>
            </a:r>
            <a:r>
              <a:rPr lang="it-IT" sz="4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Analysis Group</a:t>
            </a:r>
          </a:p>
          <a:p>
            <a:r>
              <a:rPr lang="it-IT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– under Ivan </a:t>
            </a:r>
            <a:r>
              <a:rPr lang="it-IT" sz="4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supervision</a:t>
            </a:r>
            <a:endParaRPr lang="it-IT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79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algn="ctr"/>
            <a:r>
              <a:rPr lang="en-US" spc="-1" smtClean="0">
                <a:uFill>
                  <a:solidFill>
                    <a:srgbClr val="FFFFFF"/>
                  </a:solidFill>
                </a:uFill>
              </a:rPr>
              <a:t>S. Pisano – Rome, January 14th, 2019.</a:t>
            </a:r>
            <a:endParaRPr lang="en-US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8AF4F467-2A8E-4626-84CD-4D6452D616A7}" type="slidenum">
              <a:rPr lang="en-US" sz="1400" spc="-1" smtClean="0">
                <a:uFill>
                  <a:solidFill>
                    <a:srgbClr val="FFFFFF"/>
                  </a:solidFill>
                </a:uFill>
              </a:rPr>
              <a:pPr algn="r"/>
              <a:t>5</a:t>
            </a:fld>
            <a:endParaRPr lang="en-US" sz="14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Cosmic Box Contest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2606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algn="ctr"/>
            <a:r>
              <a:rPr lang="en-US" spc="-1" smtClean="0">
                <a:uFill>
                  <a:solidFill>
                    <a:srgbClr val="FFFFFF"/>
                  </a:solidFill>
                </a:uFill>
              </a:rPr>
              <a:t>S. Pisano – Rome, January 14th, 2019.</a:t>
            </a:r>
            <a:endParaRPr lang="en-US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914581" y="416775"/>
            <a:ext cx="5476819" cy="922167"/>
          </a:xfrm>
        </p:spPr>
        <p:txBody>
          <a:bodyPr/>
          <a:lstStyle/>
          <a:p>
            <a:r>
              <a:rPr lang="it-IT" dirty="0" err="1"/>
              <a:t>Duties</a:t>
            </a:r>
            <a:r>
              <a:rPr lang="it-IT" dirty="0"/>
              <a:t> of </a:t>
            </a:r>
            <a:r>
              <a:rPr lang="it-IT" dirty="0" err="1"/>
              <a:t>referent</a:t>
            </a:r>
            <a:r>
              <a:rPr lang="it-IT" dirty="0"/>
              <a:t> </a:t>
            </a:r>
            <a:r>
              <a:rPr lang="it-IT" dirty="0" err="1"/>
              <a:t>teacher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…for a </a:t>
            </a:r>
            <a:r>
              <a:rPr lang="it-IT" dirty="0" err="1"/>
              <a:t>great</a:t>
            </a:r>
            <a:r>
              <a:rPr lang="it-IT" dirty="0"/>
              <a:t> duty </a:t>
            </a:r>
            <a:r>
              <a:rPr lang="it-IT" dirty="0" err="1"/>
              <a:t>cycle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8AF4F467-2A8E-4626-84CD-4D6452D616A7}" type="slidenum">
              <a:rPr lang="en-US" sz="1400" spc="-1" smtClean="0">
                <a:uFill>
                  <a:solidFill>
                    <a:srgbClr val="FFFFFF"/>
                  </a:solidFill>
                </a:uFill>
              </a:rPr>
              <a:pPr algn="r"/>
              <a:t>6</a:t>
            </a:fld>
            <a:endParaRPr lang="en-US" sz="14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317398" y="1828800"/>
            <a:ext cx="74458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Sistema di Gas. Monitoraggio continuo (flussi e pressioni). Stima il più accurata possibile della data di esaurimento → sono stati sviluppati diversi metodi per stimare il gas restante nelle bombole di Freon</a:t>
            </a:r>
          </a:p>
          <a:p>
            <a:pPr marL="342900" indent="-342900">
              <a:buFont typeface="+mj-lt"/>
              <a:buAutoNum type="arabicPeriod"/>
            </a:pPr>
            <a:endParaRPr lang="it-IT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DQM monitor. Va controllato il più spesso possibile attraverso l’interfaccia web. Serve un controllo dettagliato con un’osservazione approfondita dei grafici riportati per i diversi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run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/giorni.</a:t>
            </a:r>
          </a:p>
          <a:p>
            <a:pPr marL="342900" indent="-342900">
              <a:buFont typeface="+mj-lt"/>
              <a:buAutoNum type="arabicPeriod"/>
            </a:pPr>
            <a:endParaRPr lang="it-IT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Non basta constatare che il telescopio sia verde!</a:t>
            </a:r>
          </a:p>
          <a:p>
            <a:pPr marL="342900" indent="-342900">
              <a:buFont typeface="+mj-lt"/>
              <a:buAutoNum type="arabicPeriod"/>
            </a:pPr>
            <a:endParaRPr lang="it-IT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dirty="0">
                <a:latin typeface="Cambria" panose="02040503050406030204" pitchFamily="18" charset="0"/>
                <a:ea typeface="Cambria" panose="02040503050406030204" pitchFamily="18" charset="0"/>
              </a:rPr>
              <a:t>Accensione/spegnimento del telescopio</a:t>
            </a:r>
          </a:p>
          <a:p>
            <a:pPr marL="342900" indent="-342900">
              <a:buFont typeface="+mj-lt"/>
              <a:buAutoNum type="arabicPeriod"/>
            </a:pPr>
            <a:endParaRPr lang="it-IT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Al primo segnale di inconsistenza che non si sa trattare 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autonomamente contattare il referente locale</a:t>
            </a:r>
            <a:endParaRPr lang="it-IT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3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algn="ctr"/>
            <a:r>
              <a:rPr lang="en-US" spc="-1" smtClean="0">
                <a:uFill>
                  <a:solidFill>
                    <a:srgbClr val="FFFFFF"/>
                  </a:solidFill>
                </a:uFill>
              </a:rPr>
              <a:t>S. Pisano – Rome, January 14th, 2019.</a:t>
            </a:r>
            <a:endParaRPr lang="en-US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8AF4F467-2A8E-4626-84CD-4D6452D616A7}" type="slidenum">
              <a:rPr lang="en-US" sz="1400" spc="-1" smtClean="0">
                <a:uFill>
                  <a:solidFill>
                    <a:srgbClr val="FFFFFF"/>
                  </a:solidFill>
                </a:uFill>
              </a:rPr>
              <a:pPr algn="r"/>
              <a:t>7</a:t>
            </a:fld>
            <a:endParaRPr lang="en-US" sz="14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215024" y="3551862"/>
            <a:ext cx="5650576" cy="635096"/>
          </a:xfrm>
        </p:spPr>
        <p:txBody>
          <a:bodyPr/>
          <a:lstStyle/>
          <a:p>
            <a:pPr algn="ctr"/>
            <a:r>
              <a:rPr lang="it-IT" dirty="0" smtClean="0"/>
              <a:t>backup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251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algn="ctr"/>
            <a:r>
              <a:rPr lang="en-US" spc="-1" smtClean="0">
                <a:uFill>
                  <a:solidFill>
                    <a:srgbClr val="FFFFFF"/>
                  </a:solidFill>
                </a:uFill>
              </a:rPr>
              <a:t>S. Pisano – Rome, January 14th, 2019.</a:t>
            </a:r>
            <a:endParaRPr lang="en-US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8AF4F467-2A8E-4626-84CD-4D6452D616A7}" type="slidenum">
              <a:rPr lang="en-US" sz="1400" spc="-1" smtClean="0">
                <a:uFill>
                  <a:solidFill>
                    <a:srgbClr val="FFFFFF"/>
                  </a:solidFill>
                </a:uFill>
              </a:rPr>
              <a:pPr algn="r"/>
              <a:t>8</a:t>
            </a:fld>
            <a:endParaRPr lang="en-US" sz="14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Proposte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348729" y="1966034"/>
            <a:ext cx="64471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Video di illustrazione delle procedure principali (accensione/spegnimento)</a:t>
            </a:r>
          </a:p>
          <a:p>
            <a:pPr marL="342900" indent="-342900">
              <a:buFont typeface="+mj-lt"/>
              <a:buAutoNum type="arabicPeriod"/>
            </a:pPr>
            <a:endParaRPr lang="it-IT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it-IT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Gemellaggio d’ufficio tra scuole con telescopio e scuole senza telescopio → organizzazione autonoma all’interno del gemellaggio (ad esempio, in caso di problema osservato da </a:t>
            </a:r>
            <a:r>
              <a:rPr lang="it-IT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scuola gemellata senza telescopio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il referente locale può contattare il referente del telescopio)</a:t>
            </a:r>
          </a:p>
          <a:p>
            <a:pPr marL="342900" indent="-342900">
              <a:buFont typeface="+mj-lt"/>
              <a:buAutoNum type="arabicPeriod"/>
            </a:pPr>
            <a:endParaRPr lang="it-IT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it-IT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Lezioni durante i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Run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Coordination</a:t>
            </a:r>
            <a:r>
              <a:rPr lang="it-IT" dirty="0" smtClean="0">
                <a:latin typeface="Cambria" panose="02040503050406030204" pitchFamily="18" charset="0"/>
                <a:ea typeface="Cambria" panose="02040503050406030204" pitchFamily="18" charset="0"/>
              </a:rPr>
              <a:t> Meeting su DQM, analisi dati e argomenti a richiesta dei docenti</a:t>
            </a:r>
            <a:endParaRPr lang="it-IT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265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3059</TotalTime>
  <Words>520</Words>
  <Application>Microsoft Office PowerPoint</Application>
  <PresentationFormat>Personalizzato</PresentationFormat>
  <Paragraphs>79</Paragraphs>
  <Slides>8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9" baseType="lpstr">
      <vt:lpstr>Arial</vt:lpstr>
      <vt:lpstr>Calibri</vt:lpstr>
      <vt:lpstr>Cambria</vt:lpstr>
      <vt:lpstr>Cambria Math</vt:lpstr>
      <vt:lpstr>Courier New</vt:lpstr>
      <vt:lpstr>DejaVu Sans</vt:lpstr>
      <vt:lpstr>Symbol</vt:lpstr>
      <vt:lpstr>Times New Roman</vt:lpstr>
      <vt:lpstr>Wingdings</vt:lpstr>
      <vt:lpstr>Office Theme</vt:lpstr>
      <vt:lpstr>Adobe Acrobat Document</vt:lpstr>
      <vt:lpstr>Presentazione standard di PowerPoint</vt:lpstr>
      <vt:lpstr>Present status of the network (with N_schools=109)</vt:lpstr>
      <vt:lpstr>New initiative</vt:lpstr>
      <vt:lpstr>New initiative</vt:lpstr>
      <vt:lpstr>Cosmic Box Contest</vt:lpstr>
      <vt:lpstr>Duties of referent teacher …for a great duty cycle</vt:lpstr>
      <vt:lpstr>backup</vt:lpstr>
      <vt:lpstr>Proposte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silvia</dc:creator>
  <cp:lastModifiedBy>pisanos</cp:lastModifiedBy>
  <cp:revision>391</cp:revision>
  <dcterms:created xsi:type="dcterms:W3CDTF">2018-02-12T19:10:31Z</dcterms:created>
  <dcterms:modified xsi:type="dcterms:W3CDTF">2019-01-10T15:42:33Z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1033-10.1.0.5707</vt:lpwstr>
  </property>
</Properties>
</file>