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22" r:id="rId2"/>
    <p:sldId id="323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3" d="100"/>
          <a:sy n="83" d="100"/>
        </p:scale>
        <p:origin x="-8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200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A0EA3-3C8C-4038-84E1-69DD50298524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70870-6565-4511-87EC-6E601DE610E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02603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CD90C-5457-4C92-B296-6F9FCC98AA86}" type="datetimeFigureOut">
              <a:rPr lang="it-IT" smtClean="0"/>
              <a:pPr/>
              <a:t>19/12/2018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D1897-E889-4543-A4B1-664712B0F2D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959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2223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2223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Marcello\Desktop\RPC2018\Imma\spiral-galaxy.jpg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85256" b="-47436"/>
          <a:stretch/>
        </p:blipFill>
        <p:spPr bwMode="auto">
          <a:xfrm>
            <a:off x="8745" y="6457885"/>
            <a:ext cx="9144000" cy="1723643"/>
          </a:xfrm>
          <a:prstGeom prst="rect">
            <a:avLst/>
          </a:prstGeom>
          <a:noFill/>
        </p:spPr>
      </p:pic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48263" y="6502400"/>
            <a:ext cx="2160241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err="1" smtClean="0"/>
              <a:t>Erice</a:t>
            </a:r>
            <a:r>
              <a:rPr lang="en-US" altLang="en-US" dirty="0" smtClean="0"/>
              <a:t> , 8 Dec. 2018, 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97553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13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00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496" y="6492701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  <p:pic>
        <p:nvPicPr>
          <p:cNvPr id="12" name="Picture 2" descr="C:\Users\Marcello\Desktop\RPC2018\Imma\spiral-galaxy.jpg"/>
          <p:cNvPicPr>
            <a:picLocks noChangeAspect="1" noChangeArrowheads="1"/>
          </p:cNvPicPr>
          <p:nvPr userDrawn="1"/>
        </p:nvPicPr>
        <p:blipFill rotWithShape="1">
          <a:blip r:embed="rId3" cstate="print"/>
          <a:srcRect t="19367" b="73301"/>
          <a:stretch/>
        </p:blipFill>
        <p:spPr bwMode="auto">
          <a:xfrm>
            <a:off x="0" y="0"/>
            <a:ext cx="9144000" cy="39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1141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50888" indent="-285750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9512" y="404664"/>
            <a:ext cx="8130559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400" dirty="0" err="1" smtClean="0">
                <a:solidFill>
                  <a:srgbClr val="FF0000"/>
                </a:solidFill>
              </a:rPr>
              <a:t>Next</a:t>
            </a:r>
            <a:r>
              <a:rPr lang="it-IT" sz="5400" dirty="0" smtClean="0">
                <a:solidFill>
                  <a:srgbClr val="FF0000"/>
                </a:solidFill>
              </a:rPr>
              <a:t> meeting</a:t>
            </a:r>
          </a:p>
          <a:p>
            <a:r>
              <a:rPr lang="it-IT" sz="3200" dirty="0" smtClean="0">
                <a:solidFill>
                  <a:schemeClr val="bg1"/>
                </a:solidFill>
              </a:rPr>
              <a:t>Centro Fermi, </a:t>
            </a:r>
            <a:r>
              <a:rPr lang="it-IT" sz="3200" dirty="0" err="1" smtClean="0">
                <a:solidFill>
                  <a:schemeClr val="bg1"/>
                </a:solidFill>
              </a:rPr>
              <a:t>Rome</a:t>
            </a:r>
            <a:endParaRPr lang="it-IT" sz="3200" dirty="0" smtClean="0">
              <a:solidFill>
                <a:schemeClr val="bg1"/>
              </a:solidFill>
            </a:endParaRPr>
          </a:p>
          <a:p>
            <a:pPr marL="571500" indent="-571500">
              <a:buFontTx/>
              <a:buChar char="-"/>
            </a:pPr>
            <a:r>
              <a:rPr lang="it-IT" sz="4400" dirty="0" smtClean="0">
                <a:solidFill>
                  <a:schemeClr val="bg1"/>
                </a:solidFill>
              </a:rPr>
              <a:t>14 </a:t>
            </a:r>
            <a:r>
              <a:rPr lang="it-IT" sz="4400" dirty="0" err="1" smtClean="0">
                <a:solidFill>
                  <a:schemeClr val="bg1"/>
                </a:solidFill>
              </a:rPr>
              <a:t>January</a:t>
            </a:r>
            <a:r>
              <a:rPr lang="it-IT" sz="4400" dirty="0" smtClean="0">
                <a:solidFill>
                  <a:schemeClr val="bg1"/>
                </a:solidFill>
              </a:rPr>
              <a:t>, 10.30 (?) – </a:t>
            </a:r>
            <a:r>
              <a:rPr lang="it-IT" sz="4400" dirty="0" smtClean="0">
                <a:solidFill>
                  <a:schemeClr val="bg1"/>
                </a:solidFill>
              </a:rPr>
              <a:t>17.30</a:t>
            </a:r>
          </a:p>
          <a:p>
            <a:pPr marL="571500" indent="-571500">
              <a:buFontTx/>
              <a:buChar char="-"/>
            </a:pPr>
            <a:r>
              <a:rPr lang="it-IT" sz="4400" dirty="0" err="1" smtClean="0">
                <a:solidFill>
                  <a:schemeClr val="bg1"/>
                </a:solidFill>
              </a:rPr>
              <a:t>Working</a:t>
            </a:r>
            <a:r>
              <a:rPr lang="it-IT" sz="4400" dirty="0" smtClean="0">
                <a:solidFill>
                  <a:schemeClr val="bg1"/>
                </a:solidFill>
              </a:rPr>
              <a:t> meeting</a:t>
            </a:r>
            <a:endParaRPr lang="it-IT" sz="4400" dirty="0" smtClean="0">
              <a:solidFill>
                <a:schemeClr val="bg1"/>
              </a:solidFill>
            </a:endParaRPr>
          </a:p>
          <a:p>
            <a:pPr marL="571500" indent="-571500"/>
            <a:endParaRPr lang="it-IT" sz="3600" dirty="0" smtClean="0">
              <a:solidFill>
                <a:schemeClr val="bg1"/>
              </a:solidFill>
            </a:endParaRPr>
          </a:p>
          <a:p>
            <a:pPr marL="571500" indent="-571500"/>
            <a:r>
              <a:rPr lang="it-IT" sz="3600" dirty="0" smtClean="0">
                <a:solidFill>
                  <a:srgbClr val="FF0000"/>
                </a:solidFill>
              </a:rPr>
              <a:t>First part, up </a:t>
            </a:r>
            <a:r>
              <a:rPr lang="it-IT" sz="3600" dirty="0" err="1" smtClean="0">
                <a:solidFill>
                  <a:srgbClr val="FF0000"/>
                </a:solidFill>
              </a:rPr>
              <a:t>to</a:t>
            </a:r>
            <a:r>
              <a:rPr lang="it-IT" sz="3600" dirty="0" smtClean="0">
                <a:solidFill>
                  <a:srgbClr val="FF0000"/>
                </a:solidFill>
              </a:rPr>
              <a:t> 12.30</a:t>
            </a:r>
          </a:p>
          <a:p>
            <a:pPr marL="571500" indent="-571500">
              <a:buFontTx/>
              <a:buChar char="-"/>
            </a:pPr>
            <a:r>
              <a:rPr lang="it-IT" sz="3600" dirty="0" smtClean="0">
                <a:solidFill>
                  <a:schemeClr val="bg1"/>
                </a:solidFill>
              </a:rPr>
              <a:t>Data </a:t>
            </a:r>
            <a:r>
              <a:rPr lang="it-IT" sz="3600" dirty="0" err="1" smtClean="0">
                <a:solidFill>
                  <a:schemeClr val="bg1"/>
                </a:solidFill>
              </a:rPr>
              <a:t>taking</a:t>
            </a:r>
            <a:endParaRPr lang="it-IT" sz="3600" dirty="0" smtClean="0">
              <a:solidFill>
                <a:schemeClr val="bg1"/>
              </a:solidFill>
            </a:endParaRPr>
          </a:p>
          <a:p>
            <a:pPr marL="571500" indent="-571500">
              <a:buFontTx/>
              <a:buChar char="-"/>
            </a:pPr>
            <a:r>
              <a:rPr lang="it-IT" sz="3600" dirty="0" smtClean="0">
                <a:solidFill>
                  <a:schemeClr val="bg1"/>
                </a:solidFill>
              </a:rPr>
              <a:t>Material </a:t>
            </a:r>
            <a:r>
              <a:rPr lang="it-IT" sz="3600" dirty="0" err="1" smtClean="0">
                <a:solidFill>
                  <a:schemeClr val="bg1"/>
                </a:solidFill>
              </a:rPr>
              <a:t>procurement</a:t>
            </a:r>
            <a:endParaRPr lang="it-IT" sz="3600" dirty="0" smtClean="0">
              <a:solidFill>
                <a:schemeClr val="bg1"/>
              </a:solidFill>
            </a:endParaRPr>
          </a:p>
          <a:p>
            <a:pPr marL="571500" indent="-571500">
              <a:buFontTx/>
              <a:buChar char="-"/>
            </a:pPr>
            <a:r>
              <a:rPr lang="it-IT" sz="3600" dirty="0" smtClean="0">
                <a:solidFill>
                  <a:schemeClr val="bg1"/>
                </a:solidFill>
              </a:rPr>
              <a:t>Upgrade</a:t>
            </a:r>
          </a:p>
          <a:p>
            <a:pPr marL="571500" indent="-571500"/>
            <a:r>
              <a:rPr lang="it-IT" sz="3600" dirty="0" smtClean="0">
                <a:solidFill>
                  <a:schemeClr val="bg1"/>
                </a:solidFill>
              </a:rPr>
              <a:t>Goal: </a:t>
            </a:r>
            <a:r>
              <a:rPr lang="it-IT" sz="3600" dirty="0" err="1" smtClean="0">
                <a:solidFill>
                  <a:schemeClr val="bg1"/>
                </a:solidFill>
              </a:rPr>
              <a:t>maximize</a:t>
            </a:r>
            <a:r>
              <a:rPr lang="it-IT" sz="3600" dirty="0" smtClean="0">
                <a:solidFill>
                  <a:schemeClr val="bg1"/>
                </a:solidFill>
              </a:rPr>
              <a:t> the data </a:t>
            </a:r>
            <a:r>
              <a:rPr lang="it-IT" sz="3600" dirty="0" err="1" smtClean="0">
                <a:solidFill>
                  <a:schemeClr val="bg1"/>
                </a:solidFill>
              </a:rPr>
              <a:t>taking</a:t>
            </a:r>
            <a:endParaRPr lang="it-IT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328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79512" y="332656"/>
            <a:ext cx="8520281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/>
            <a:r>
              <a:rPr lang="it-IT" sz="4400" dirty="0" err="1" smtClean="0">
                <a:solidFill>
                  <a:srgbClr val="FF0000"/>
                </a:solidFill>
              </a:rPr>
              <a:t>second</a:t>
            </a:r>
            <a:r>
              <a:rPr lang="it-IT" sz="4400" dirty="0" smtClean="0">
                <a:solidFill>
                  <a:srgbClr val="FF0000"/>
                </a:solidFill>
              </a:rPr>
              <a:t> part, 14.30 - 17.30</a:t>
            </a:r>
          </a:p>
          <a:p>
            <a:pPr marL="571500" indent="-571500">
              <a:buFontTx/>
              <a:buChar char="-"/>
            </a:pPr>
            <a:r>
              <a:rPr lang="it-IT" sz="3600" dirty="0" smtClean="0">
                <a:solidFill>
                  <a:schemeClr val="bg1"/>
                </a:solidFill>
              </a:rPr>
              <a:t>On </a:t>
            </a:r>
            <a:r>
              <a:rPr lang="it-IT" sz="3600" dirty="0" err="1" smtClean="0">
                <a:solidFill>
                  <a:schemeClr val="bg1"/>
                </a:solidFill>
              </a:rPr>
              <a:t>going</a:t>
            </a:r>
            <a:r>
              <a:rPr lang="it-IT" sz="3600" dirty="0" smtClean="0">
                <a:solidFill>
                  <a:schemeClr val="bg1"/>
                </a:solidFill>
              </a:rPr>
              <a:t> </a:t>
            </a:r>
            <a:r>
              <a:rPr lang="it-IT" sz="3600" dirty="0" err="1" smtClean="0">
                <a:solidFill>
                  <a:schemeClr val="bg1"/>
                </a:solidFill>
              </a:rPr>
              <a:t>analysis</a:t>
            </a:r>
            <a:endParaRPr lang="it-IT" sz="3600" dirty="0" smtClean="0">
              <a:solidFill>
                <a:schemeClr val="bg1"/>
              </a:solidFill>
            </a:endParaRPr>
          </a:p>
          <a:p>
            <a:pPr marL="571500" indent="-571500">
              <a:buFontTx/>
              <a:buChar char="-"/>
            </a:pPr>
            <a:r>
              <a:rPr lang="it-IT" sz="3600" dirty="0" smtClean="0">
                <a:solidFill>
                  <a:schemeClr val="bg1"/>
                </a:solidFill>
              </a:rPr>
              <a:t>ALL </a:t>
            </a:r>
            <a:r>
              <a:rPr lang="it-IT" sz="3600" dirty="0" err="1" smtClean="0">
                <a:solidFill>
                  <a:schemeClr val="bg1"/>
                </a:solidFill>
              </a:rPr>
              <a:t>ongoing</a:t>
            </a:r>
            <a:r>
              <a:rPr lang="it-IT" sz="3600" dirty="0" smtClean="0">
                <a:solidFill>
                  <a:schemeClr val="bg1"/>
                </a:solidFill>
              </a:rPr>
              <a:t> </a:t>
            </a:r>
            <a:r>
              <a:rPr lang="it-IT" sz="3600" dirty="0" err="1" smtClean="0">
                <a:solidFill>
                  <a:schemeClr val="bg1"/>
                </a:solidFill>
              </a:rPr>
              <a:t>analysis</a:t>
            </a:r>
            <a:r>
              <a:rPr lang="it-IT" sz="3600" dirty="0" smtClean="0">
                <a:solidFill>
                  <a:schemeClr val="bg1"/>
                </a:solidFill>
              </a:rPr>
              <a:t> </a:t>
            </a:r>
            <a:r>
              <a:rPr lang="it-IT" sz="3600" dirty="0" err="1" smtClean="0">
                <a:solidFill>
                  <a:schemeClr val="bg1"/>
                </a:solidFill>
              </a:rPr>
              <a:t>should</a:t>
            </a:r>
            <a:r>
              <a:rPr lang="it-IT" sz="3600" dirty="0" smtClean="0">
                <a:solidFill>
                  <a:schemeClr val="bg1"/>
                </a:solidFill>
              </a:rPr>
              <a:t> report</a:t>
            </a:r>
          </a:p>
          <a:p>
            <a:pPr marL="571500" indent="-571500">
              <a:buFontTx/>
              <a:buChar char="-"/>
            </a:pPr>
            <a:r>
              <a:rPr lang="it-IT" sz="3600" dirty="0" err="1" smtClean="0">
                <a:solidFill>
                  <a:schemeClr val="bg1"/>
                </a:solidFill>
              </a:rPr>
              <a:t>Also</a:t>
            </a:r>
            <a:r>
              <a:rPr lang="it-IT" sz="3600" dirty="0" smtClean="0">
                <a:solidFill>
                  <a:schemeClr val="bg1"/>
                </a:solidFill>
              </a:rPr>
              <a:t> </a:t>
            </a:r>
            <a:r>
              <a:rPr lang="it-IT" sz="3600" dirty="0" err="1" smtClean="0">
                <a:solidFill>
                  <a:schemeClr val="bg1"/>
                </a:solidFill>
              </a:rPr>
              <a:t>proposals</a:t>
            </a:r>
            <a:r>
              <a:rPr lang="it-IT" sz="3600" dirty="0" smtClean="0">
                <a:solidFill>
                  <a:schemeClr val="bg1"/>
                </a:solidFill>
              </a:rPr>
              <a:t> are </a:t>
            </a:r>
            <a:r>
              <a:rPr lang="it-IT" sz="3600" dirty="0" err="1" smtClean="0">
                <a:solidFill>
                  <a:schemeClr val="bg1"/>
                </a:solidFill>
              </a:rPr>
              <a:t>accepted</a:t>
            </a:r>
            <a:endParaRPr lang="it-IT" sz="3600" dirty="0" smtClean="0">
              <a:solidFill>
                <a:schemeClr val="bg1"/>
              </a:solidFill>
            </a:endParaRPr>
          </a:p>
          <a:p>
            <a:pPr marL="571500" indent="-571500"/>
            <a:r>
              <a:rPr lang="it-IT" sz="3600" dirty="0" smtClean="0">
                <a:solidFill>
                  <a:schemeClr val="bg1"/>
                </a:solidFill>
              </a:rPr>
              <a:t>Goal: conclude 2-3 </a:t>
            </a:r>
            <a:r>
              <a:rPr lang="it-IT" sz="3600" dirty="0" err="1" smtClean="0">
                <a:solidFill>
                  <a:schemeClr val="bg1"/>
                </a:solidFill>
              </a:rPr>
              <a:t>analysis</a:t>
            </a:r>
            <a:r>
              <a:rPr lang="it-IT" sz="3600" dirty="0" smtClean="0">
                <a:solidFill>
                  <a:schemeClr val="bg1"/>
                </a:solidFill>
              </a:rPr>
              <a:t> in 2019 and </a:t>
            </a:r>
          </a:p>
          <a:p>
            <a:pPr marL="571500" indent="-571500"/>
            <a:r>
              <a:rPr lang="it-IT" sz="3600" dirty="0" err="1" smtClean="0">
                <a:solidFill>
                  <a:schemeClr val="bg1"/>
                </a:solidFill>
              </a:rPr>
              <a:t>publish</a:t>
            </a:r>
            <a:r>
              <a:rPr lang="it-IT" sz="3600" dirty="0" smtClean="0">
                <a:solidFill>
                  <a:schemeClr val="bg1"/>
                </a:solidFill>
              </a:rPr>
              <a:t> </a:t>
            </a:r>
          </a:p>
          <a:p>
            <a:pPr marL="571500" indent="-571500"/>
            <a:endParaRPr lang="it-IT" sz="3600" dirty="0" smtClean="0">
              <a:solidFill>
                <a:schemeClr val="bg1"/>
              </a:solidFill>
            </a:endParaRPr>
          </a:p>
          <a:p>
            <a:pPr marL="571500" indent="-571500"/>
            <a:r>
              <a:rPr lang="it-IT" sz="4400" dirty="0" smtClean="0">
                <a:solidFill>
                  <a:schemeClr val="bg1"/>
                </a:solidFill>
              </a:rPr>
              <a:t>Relations </a:t>
            </a:r>
            <a:r>
              <a:rPr lang="it-IT" sz="4400" dirty="0" err="1" smtClean="0">
                <a:solidFill>
                  <a:schemeClr val="bg1"/>
                </a:solidFill>
              </a:rPr>
              <a:t>with</a:t>
            </a:r>
            <a:r>
              <a:rPr lang="it-IT" sz="4400" dirty="0" smtClean="0">
                <a:solidFill>
                  <a:schemeClr val="bg1"/>
                </a:solidFill>
              </a:rPr>
              <a:t> </a:t>
            </a:r>
            <a:r>
              <a:rPr lang="it-IT" sz="4400" dirty="0" err="1" smtClean="0">
                <a:solidFill>
                  <a:schemeClr val="bg1"/>
                </a:solidFill>
              </a:rPr>
              <a:t>Schools</a:t>
            </a:r>
            <a:endParaRPr lang="it-IT" sz="4400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ü"/>
            </a:pPr>
            <a:r>
              <a:rPr lang="it-IT" sz="4400" dirty="0" err="1" smtClean="0">
                <a:solidFill>
                  <a:schemeClr val="bg1"/>
                </a:solidFill>
              </a:rPr>
              <a:t>Message</a:t>
            </a:r>
            <a:endParaRPr lang="it-IT" sz="4400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itchFamily="2" charset="2"/>
              <a:buChar char="ü"/>
            </a:pPr>
            <a:r>
              <a:rPr lang="it-IT" sz="4400" dirty="0" err="1" smtClean="0">
                <a:solidFill>
                  <a:schemeClr val="bg1"/>
                </a:solidFill>
              </a:rPr>
              <a:t>How</a:t>
            </a:r>
            <a:r>
              <a:rPr lang="it-IT" sz="4400" dirty="0" smtClean="0">
                <a:solidFill>
                  <a:schemeClr val="bg1"/>
                </a:solidFill>
              </a:rPr>
              <a:t> </a:t>
            </a:r>
            <a:r>
              <a:rPr lang="it-IT" sz="4400" dirty="0" err="1" smtClean="0">
                <a:solidFill>
                  <a:schemeClr val="bg1"/>
                </a:solidFill>
              </a:rPr>
              <a:t>to</a:t>
            </a:r>
            <a:r>
              <a:rPr lang="it-IT" sz="4400" dirty="0" smtClean="0">
                <a:solidFill>
                  <a:schemeClr val="bg1"/>
                </a:solidFill>
              </a:rPr>
              <a:t> drive the </a:t>
            </a:r>
            <a:r>
              <a:rPr lang="it-IT" sz="4400" dirty="0" err="1" smtClean="0">
                <a:solidFill>
                  <a:schemeClr val="bg1"/>
                </a:solidFill>
              </a:rPr>
              <a:t>message</a:t>
            </a:r>
            <a:endParaRPr lang="it-IT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328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70</Words>
  <Application>Microsoft Office PowerPoint</Application>
  <PresentationFormat>Presentazione su schermo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eb2sm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Marcello</dc:creator>
  <cp:lastModifiedBy>Marcello</cp:lastModifiedBy>
  <cp:revision>47</cp:revision>
  <dcterms:created xsi:type="dcterms:W3CDTF">2018-05-20T08:15:56Z</dcterms:created>
  <dcterms:modified xsi:type="dcterms:W3CDTF">2018-12-19T11:56:42Z</dcterms:modified>
</cp:coreProperties>
</file>