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6"/>
    <p:sldMasterId id="214748367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3" name="marco battaglieri"/>
  <p:cmAuthor clrIdx="1" id="1" initials="" lastIdx="1" name="Lucia Battistell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78A2F6C-A8A8-4986-A3E3-7EF54A9A269E}">
  <a:tblStyle styleId="{F78A2F6C-A8A8-4986-A3E3-7EF54A9A269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2-19T13:08:26.354">
    <p:pos x="6000" y="0"/>
    <p:text>indicare sul grafico a quali periodi corrispondono 1,2,3,4</p:text>
  </p:cm>
  <p:cm authorId="1" idx="1" dt="2018-12-18T23:29:11.585">
    <p:pos x="6000" y="100"/>
    <p:text>può andare bene come nella slide 8? o bisogna essere ancora più precisi?</p:text>
  </p:cm>
  <p:cm authorId="0" idx="2" dt="2018-12-19T13:08:07.982">
    <p:pos x="6000" y="200"/>
    <p:text>Va bene come nella 8</p:text>
  </p:cm>
  <p:cm authorId="0" idx="3" dt="2018-12-19T13:08:26.354">
    <p:pos x="6000" y="300"/>
    <p:text>Va bene cosi'!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9ef28233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9ef28233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9ef2823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49ef2823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4a63055ac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4a63055ac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Indip allora posso usarle per confrontarle e controllare che tutto funzioni bene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0" name="Google Shape;7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00FFFF"/>
            </a:gs>
            <a:gs pos="100000">
              <a:srgbClr val="A4C2F4"/>
            </a:gs>
          </a:gsLst>
          <a:lin ang="13500032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22.jpg"/><Relationship Id="rId7" Type="http://schemas.openxmlformats.org/officeDocument/2006/relationships/image" Target="../media/image21.jpg"/><Relationship Id="rId8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34.png"/><Relationship Id="rId6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1.xml"/><Relationship Id="rId4" Type="http://schemas.openxmlformats.org/officeDocument/2006/relationships/image" Target="../media/image29.png"/><Relationship Id="rId5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72100" y="1373975"/>
            <a:ext cx="8520600" cy="17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ASTRO</a:t>
            </a:r>
            <a:br>
              <a:rPr lang="en"/>
            </a:br>
            <a:r>
              <a:rPr lang="en"/>
              <a:t>una cosmic box per EEE</a:t>
            </a:r>
            <a:endParaRPr/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72100" y="3077425"/>
            <a:ext cx="8520600" cy="18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Liceo G. Casiraghi di Cinisello Balsamo (MI)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Susanna Bertolini, Marta Pirovano, Rita Vadalà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Tutor EEE: dott. Marco Battaglieri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 b="6120" l="10024" r="9839" t="8042"/>
          <a:stretch/>
        </p:blipFill>
        <p:spPr>
          <a:xfrm>
            <a:off x="311700" y="105850"/>
            <a:ext cx="1039538" cy="111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6707" y="266324"/>
            <a:ext cx="195139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0850" y="266325"/>
            <a:ext cx="8088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46700" y="266325"/>
            <a:ext cx="2040775" cy="91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4"/>
          <p:cNvGrpSpPr/>
          <p:nvPr/>
        </p:nvGrpSpPr>
        <p:grpSpPr>
          <a:xfrm>
            <a:off x="1219082" y="40579"/>
            <a:ext cx="2145592" cy="1206758"/>
            <a:chOff x="5887625" y="1161152"/>
            <a:chExt cx="2297700" cy="1159229"/>
          </a:xfrm>
        </p:grpSpPr>
        <p:sp>
          <p:nvSpPr>
            <p:cNvPr id="219" name="Google Shape;219;p34"/>
            <p:cNvSpPr txBox="1"/>
            <p:nvPr/>
          </p:nvSpPr>
          <p:spPr>
            <a:xfrm>
              <a:off x="5887625" y="1161152"/>
              <a:ext cx="2297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 nella stanza del telescopio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0" name="Google Shape;220;p34"/>
            <p:cNvCxnSpPr/>
            <p:nvPr/>
          </p:nvCxnSpPr>
          <p:spPr>
            <a:xfrm>
              <a:off x="5887625" y="1817021"/>
              <a:ext cx="1875300" cy="126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1" name="Google Shape;221;p34"/>
            <p:cNvSpPr txBox="1"/>
            <p:nvPr/>
          </p:nvSpPr>
          <p:spPr>
            <a:xfrm>
              <a:off x="5887625" y="1820281"/>
              <a:ext cx="21768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Rate all’aperto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34"/>
          <p:cNvSpPr txBox="1"/>
          <p:nvPr/>
        </p:nvSpPr>
        <p:spPr>
          <a:xfrm>
            <a:off x="727829" y="462979"/>
            <a:ext cx="7614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A=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347188" y="1144977"/>
            <a:ext cx="43992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lunga-lunga: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= 0.739 +- 0.005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corta-corta: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= 0.800 +- 0.010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4"/>
          <p:cNvSpPr/>
          <p:nvPr/>
        </p:nvSpPr>
        <p:spPr>
          <a:xfrm>
            <a:off x="727825" y="99744"/>
            <a:ext cx="2670300" cy="109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202180" y="3448485"/>
            <a:ext cx="8658670" cy="5914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ottenere il rate che il telescopio EEE misurerebbe se fosse all’esterno </a:t>
            </a: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moltiplichiamo il rate misurato dal telescopio per 1/A.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 rotWithShape="1">
          <a:blip r:embed="rId3">
            <a:alphaModFix/>
          </a:blip>
          <a:srcRect b="5962" l="5544" r="0" t="0"/>
          <a:stretch/>
        </p:blipFill>
        <p:spPr>
          <a:xfrm>
            <a:off x="4746388" y="853660"/>
            <a:ext cx="3944525" cy="235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/>
          <p:nvPr/>
        </p:nvSpPr>
        <p:spPr>
          <a:xfrm>
            <a:off x="491337" y="4221447"/>
            <a:ext cx="24789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 EEE misurato: </a:t>
            </a: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(30.50+-0.01)Hz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4608750" y="4121793"/>
            <a:ext cx="4219800" cy="747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 EEE corretto (EEE all’aperto) </a:t>
            </a: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(40,670 +-0.015)Hz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4"/>
          <p:cNvSpPr/>
          <p:nvPr/>
        </p:nvSpPr>
        <p:spPr>
          <a:xfrm>
            <a:off x="3465459" y="4328226"/>
            <a:ext cx="676800" cy="436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4"/>
          <p:cNvSpPr txBox="1"/>
          <p:nvPr>
            <p:ph type="title"/>
          </p:nvPr>
        </p:nvSpPr>
        <p:spPr>
          <a:xfrm>
            <a:off x="4093250" y="206900"/>
            <a:ext cx="47676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Il fattore di attenuazione A</a:t>
            </a:r>
            <a:endParaRPr b="1"/>
          </a:p>
        </p:txBody>
      </p:sp>
      <p:sp>
        <p:nvSpPr>
          <p:cNvPr id="231" name="Google Shape;231;p34"/>
          <p:cNvSpPr txBox="1"/>
          <p:nvPr/>
        </p:nvSpPr>
        <p:spPr>
          <a:xfrm>
            <a:off x="202180" y="1807899"/>
            <a:ext cx="4438870" cy="12998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➢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valori di A ottenuti dai due confronti sono leggermente diversi a causa della diversa accettanza angolare delle due coppie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➢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Consideriamo 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A=A</a:t>
            </a:r>
            <a:r>
              <a:rPr b="1" baseline="-2500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lunga-lunga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perche’ ha la copertura angolare maggiore (piu simile a EEE)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6"/>
            </a:gs>
            <a:gs pos="100000">
              <a:srgbClr val="B6D7A8"/>
            </a:gs>
          </a:gsLst>
          <a:lin ang="2700006" scaled="0"/>
        </a:gra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>
            <p:ph type="title"/>
          </p:nvPr>
        </p:nvSpPr>
        <p:spPr>
          <a:xfrm>
            <a:off x="104100" y="10442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Le simulazioni: GEANT4 + generatore di μ cosmici</a:t>
            </a:r>
            <a:endParaRPr b="1"/>
          </a:p>
        </p:txBody>
      </p:sp>
      <p:sp>
        <p:nvSpPr>
          <p:cNvPr id="237" name="Google Shape;237;p35"/>
          <p:cNvSpPr txBox="1"/>
          <p:nvPr>
            <p:ph idx="1" type="body"/>
          </p:nvPr>
        </p:nvSpPr>
        <p:spPr>
          <a:xfrm>
            <a:off x="104100" y="831900"/>
            <a:ext cx="5289300" cy="4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">
                <a:solidFill>
                  <a:schemeClr val="dk1"/>
                </a:solidFill>
              </a:rPr>
              <a:t>Le simulazioni </a:t>
            </a:r>
            <a:r>
              <a:rPr b="1" lang="en">
                <a:solidFill>
                  <a:schemeClr val="dk1"/>
                </a:solidFill>
              </a:rPr>
              <a:t>prevedono e verificano</a:t>
            </a:r>
            <a:r>
              <a:rPr lang="en">
                <a:solidFill>
                  <a:schemeClr val="dk1"/>
                </a:solidFill>
              </a:rPr>
              <a:t> i risultati del rivelatore, permettendo di  </a:t>
            </a:r>
            <a:r>
              <a:rPr b="1" lang="en">
                <a:solidFill>
                  <a:schemeClr val="dk1"/>
                </a:solidFill>
              </a:rPr>
              <a:t>controllare</a:t>
            </a:r>
            <a:r>
              <a:rPr lang="en">
                <a:solidFill>
                  <a:schemeClr val="dk1"/>
                </a:solidFill>
              </a:rPr>
              <a:t> le  misure</a:t>
            </a:r>
            <a:endParaRPr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">
                <a:solidFill>
                  <a:schemeClr val="dk1"/>
                </a:solidFill>
              </a:rPr>
              <a:t>La simulazione contiene: 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lang="en" sz="1800">
                <a:solidFill>
                  <a:schemeClr val="dk1"/>
                </a:solidFill>
              </a:rPr>
              <a:t>geometria del rivelatore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lang="en" sz="1800">
                <a:solidFill>
                  <a:schemeClr val="dk1"/>
                </a:solidFill>
              </a:rPr>
              <a:t>parametrizzazione della sua risposta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lang="en" sz="1800">
                <a:solidFill>
                  <a:schemeClr val="dk1"/>
                </a:solidFill>
              </a:rPr>
              <a:t>generatore realistico di muoni cosmici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">
                <a:solidFill>
                  <a:schemeClr val="dk1"/>
                </a:solidFill>
              </a:rPr>
              <a:t>La simulazione riproduce: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lang="en" sz="1800">
                <a:solidFill>
                  <a:schemeClr val="dk1"/>
                </a:solidFill>
              </a:rPr>
              <a:t>rilascio di energia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lang="en" sz="1800">
                <a:solidFill>
                  <a:schemeClr val="dk1"/>
                </a:solidFill>
              </a:rPr>
              <a:t>interazione con i materiali del rivelatore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</a:pPr>
            <a:r>
              <a:rPr lang="en" sz="1800">
                <a:solidFill>
                  <a:schemeClr val="dk1"/>
                </a:solidFill>
              </a:rPr>
              <a:t>eventuali decadimenti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8" name="Google Shape;238;p35"/>
          <p:cNvPicPr preferRelativeResize="0"/>
          <p:nvPr/>
        </p:nvPicPr>
        <p:blipFill rotWithShape="1">
          <a:blip r:embed="rId3">
            <a:alphaModFix/>
          </a:blip>
          <a:srcRect b="19378" l="13612" r="10214" t="17458"/>
          <a:stretch/>
        </p:blipFill>
        <p:spPr>
          <a:xfrm>
            <a:off x="6280100" y="831900"/>
            <a:ext cx="2667225" cy="17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4">
            <a:alphaModFix/>
          </a:blip>
          <a:srcRect b="16902" l="10807" r="14759" t="16363"/>
          <a:stretch/>
        </p:blipFill>
        <p:spPr>
          <a:xfrm>
            <a:off x="5393400" y="3036050"/>
            <a:ext cx="2667200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5"/>
          <p:cNvSpPr txBox="1"/>
          <p:nvPr/>
        </p:nvSpPr>
        <p:spPr>
          <a:xfrm>
            <a:off x="5393350" y="4643400"/>
            <a:ext cx="266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muone che interagisce con il rivelatore con rilascio di un fotone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6280063" y="2455813"/>
            <a:ext cx="26673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passaggio di un muone attraverso il rivelatore senza interazione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6"/>
            </a:gs>
            <a:gs pos="100000">
              <a:srgbClr val="B6D7A8"/>
            </a:gs>
          </a:gsLst>
          <a:lin ang="2700006" scaled="0"/>
        </a:gra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/>
        </p:nvSpPr>
        <p:spPr>
          <a:xfrm>
            <a:off x="0" y="0"/>
            <a:ext cx="91440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Simulazioni all’aperto e nella stanza del 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telescopio di EEE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2495300" y="1032175"/>
            <a:ext cx="65082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geometria e i materiali circostanti della stanza del telescopio vengono parametrizzati simulando ASTRO in una stanza di cemento con pareti di spessore 140cm (geometria semplificata!)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050" y="683575"/>
            <a:ext cx="2258075" cy="1313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9" name="Google Shape;249;p36"/>
          <p:cNvGraphicFramePr/>
          <p:nvPr/>
        </p:nvGraphicFramePr>
        <p:xfrm>
          <a:off x="94425" y="23591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{F78A2F6C-A8A8-4986-A3E3-7EF54A9A269E}</a:tableStyleId>
              </a:tblPr>
              <a:tblGrid>
                <a:gridCol w="796050"/>
                <a:gridCol w="2712150"/>
                <a:gridCol w="2729975"/>
                <a:gridCol w="2716950"/>
              </a:tblGrid>
              <a:tr h="763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RATE all’aperto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RATE in stanza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COEFFICIENTE A (R</a:t>
                      </a:r>
                      <a:r>
                        <a:rPr b="1" baseline="-25000" lang="en" sz="1400" u="none" cap="none" strike="noStrike"/>
                        <a:t>stanza</a:t>
                      </a:r>
                      <a:r>
                        <a:rPr b="1" lang="en" sz="1400" u="none" cap="none" strike="noStrike"/>
                        <a:t>/R</a:t>
                      </a:r>
                      <a:r>
                        <a:rPr b="1" baseline="-25000" lang="en" sz="1400" u="none" cap="none" strike="noStrike"/>
                        <a:t>aperto</a:t>
                      </a:r>
                      <a:r>
                        <a:rPr b="1" lang="en" sz="1400" u="none" cap="none" strike="noStrike"/>
                        <a:t>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996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0070C0"/>
                          </a:solidFill>
                        </a:rPr>
                        <a:t>Simulazioni</a:t>
                      </a:r>
                      <a:endParaRPr b="1"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70C0"/>
                          </a:solidFill>
                        </a:rPr>
                        <a:t>lunga-lunga: (2.116 +- 0.017)Hz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70C0"/>
                          </a:solidFill>
                        </a:rPr>
                        <a:t>corta-corta: (0.459 +- 0.008)Hz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70C0"/>
                          </a:solidFill>
                        </a:rPr>
                        <a:t>lunga-corta: (0.914 +- 0.012)Hz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70C0"/>
                          </a:solidFill>
                        </a:rPr>
                        <a:t>lunga-lunga: (1.513 +- 0.046)Hz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70C0"/>
                          </a:solidFill>
                        </a:rPr>
                        <a:t>corta-corta: (0.309 +- 0.021)Hz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70C0"/>
                          </a:solidFill>
                        </a:rPr>
                        <a:t>lunga-corta: (0.619 +- 0.029)Hz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070C0"/>
                          </a:solidFill>
                        </a:rPr>
                        <a:t>lunga-lunga: (</a:t>
                      </a:r>
                      <a:r>
                        <a:rPr b="1" lang="en" sz="1300" u="none" cap="none" strike="noStrike">
                          <a:solidFill>
                            <a:srgbClr val="0070C0"/>
                          </a:solidFill>
                        </a:rPr>
                        <a:t>0.715 </a:t>
                      </a:r>
                      <a:r>
                        <a:rPr b="0" lang="en" sz="1300" u="none" cap="none" strike="noStrike">
                          <a:solidFill>
                            <a:srgbClr val="0070C0"/>
                          </a:solidFill>
                        </a:rPr>
                        <a:t>+- 0.027</a:t>
                      </a:r>
                      <a:r>
                        <a:rPr lang="en" sz="1300" u="none" cap="none" strike="noStrike">
                          <a:solidFill>
                            <a:srgbClr val="0070C0"/>
                          </a:solidFill>
                        </a:rPr>
                        <a:t>)Hz</a:t>
                      </a:r>
                      <a:endParaRPr sz="13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070C0"/>
                          </a:solidFill>
                        </a:rPr>
                        <a:t>corta-corta: (</a:t>
                      </a:r>
                      <a:r>
                        <a:rPr b="1" lang="en" sz="1300" u="none" cap="none" strike="noStrike">
                          <a:solidFill>
                            <a:srgbClr val="0070C0"/>
                          </a:solidFill>
                        </a:rPr>
                        <a:t>0.673</a:t>
                      </a:r>
                      <a:r>
                        <a:rPr lang="en" sz="1300" u="none" cap="none" strike="noStrike">
                          <a:solidFill>
                            <a:srgbClr val="0070C0"/>
                          </a:solidFill>
                        </a:rPr>
                        <a:t> +- 0.057)Hz</a:t>
                      </a:r>
                      <a:endParaRPr sz="13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070C0"/>
                          </a:solidFill>
                        </a:rPr>
                        <a:t>lunga-corta: (</a:t>
                      </a:r>
                      <a:r>
                        <a:rPr b="1" lang="en" sz="1300" u="none" cap="none" strike="noStrike">
                          <a:solidFill>
                            <a:srgbClr val="0070C0"/>
                          </a:solidFill>
                        </a:rPr>
                        <a:t>0.677</a:t>
                      </a:r>
                      <a:r>
                        <a:rPr lang="en" sz="1300" u="none" cap="none" strike="noStrike">
                          <a:solidFill>
                            <a:srgbClr val="0070C0"/>
                          </a:solidFill>
                        </a:rPr>
                        <a:t> +- 0.041)Hz</a:t>
                      </a:r>
                      <a:endParaRPr sz="13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63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Misure </a:t>
                      </a:r>
                      <a:r>
                        <a:rPr b="1" lang="en" sz="1300" u="none" cap="none" strike="noStrike"/>
                        <a:t>ASTRO</a:t>
                      </a:r>
                      <a:endParaRPr b="1" sz="13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</a:rPr>
                        <a:t>lunga-lunga: (1.974 +- 0.007)Hz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</a:rPr>
                        <a:t>corta-corta: (0.410 +- 0.007)Hz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</a:rPr>
                        <a:t>lunga-lunga: (1.460 +- 0.001)Hz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</a:rPr>
                        <a:t>corta-corta: (0.329 +- 0.001)Hz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</a:rPr>
                        <a:t>lunga-lunga: (</a:t>
                      </a:r>
                      <a:r>
                        <a:rPr b="1" lang="en" sz="1400" u="none" cap="none" strike="noStrike"/>
                        <a:t>0.739</a:t>
                      </a:r>
                      <a:r>
                        <a:rPr lang="en" sz="1400" u="none" cap="none" strike="noStrike"/>
                        <a:t> +- 0.005</a:t>
                      </a:r>
                      <a:r>
                        <a:rPr lang="en" sz="1400" u="none" cap="none" strike="noStrike">
                          <a:solidFill>
                            <a:schemeClr val="dk1"/>
                          </a:solidFill>
                        </a:rPr>
                        <a:t>)Hz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</a:rPr>
                        <a:t>corta-corta: (</a:t>
                      </a:r>
                      <a:r>
                        <a:rPr b="1" lang="en" sz="1400" u="none" cap="none" strike="noStrike"/>
                        <a:t>0.800</a:t>
                      </a:r>
                      <a:r>
                        <a:rPr lang="en" sz="1400" u="none" cap="none" strike="noStrike"/>
                        <a:t> +- 0.010</a:t>
                      </a:r>
                      <a:r>
                        <a:rPr lang="en" sz="1400" u="none" cap="none" strike="noStrike">
                          <a:solidFill>
                            <a:schemeClr val="dk1"/>
                          </a:solidFill>
                        </a:rPr>
                        <a:t>)Hz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/>
          <p:nvPr/>
        </p:nvSpPr>
        <p:spPr>
          <a:xfrm>
            <a:off x="1367600" y="654850"/>
            <a:ext cx="65160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Risultati</a:t>
            </a:r>
            <a:endParaRPr b="1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7"/>
          <p:cNvSpPr txBox="1"/>
          <p:nvPr/>
        </p:nvSpPr>
        <p:spPr>
          <a:xfrm>
            <a:off x="176450" y="1224041"/>
            <a:ext cx="8583502" cy="22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Nonostante la geometria semplificata della stanza, le simulazioni riproducono i risultati misurati da ASTRO in valore assoluto  (entro il 10%)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simulazioni sono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valide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possiamo usarle per 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descrivere l’attenuazione dovuta all’ambiente circostante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confronto con i dati permette di ottimizzare le simulazioni e verificare una descrizione piu realistica dell’ambiente dove il telescopio mdi EEE e’ posizionato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7"/>
          <p:cNvSpPr/>
          <p:nvPr/>
        </p:nvSpPr>
        <p:spPr>
          <a:xfrm>
            <a:off x="4333850" y="2072545"/>
            <a:ext cx="583500" cy="654900"/>
          </a:xfrm>
          <a:prstGeom prst="downArrow">
            <a:avLst>
              <a:gd fmla="val 50000" name="adj1"/>
              <a:gd fmla="val 4219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/>
        </p:nvSpPr>
        <p:spPr>
          <a:xfrm>
            <a:off x="231999" y="225145"/>
            <a:ext cx="5948700" cy="46367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STUDIAMO COME CAMBIA IL RATE QUANDO VARIA L’ANGOLO DI PROVENIENZA DEI RAGGI COSMICI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Consideriamo le misure in coincidenza tra due scintillatori corti su due piani diversi.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Spostiamo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 scintillatore sul piano inferiore a passi di dieci centimetri 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variare l’accetanza angolare (media)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=arctg(d/h)).</a:t>
            </a:r>
            <a:endParaRPr/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L’angolo azimuthale medio puo essere variato nell’intervallo  0° a 50°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38"/>
          <p:cNvGrpSpPr/>
          <p:nvPr/>
        </p:nvGrpSpPr>
        <p:grpSpPr>
          <a:xfrm>
            <a:off x="6465075" y="95777"/>
            <a:ext cx="1913990" cy="1186640"/>
            <a:chOff x="4854775" y="530825"/>
            <a:chExt cx="3982500" cy="2115600"/>
          </a:xfrm>
        </p:grpSpPr>
        <p:pic>
          <p:nvPicPr>
            <p:cNvPr id="263" name="Google Shape;263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94850" y="530825"/>
              <a:ext cx="3902349" cy="2115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4" name="Google Shape;264;p38"/>
            <p:cNvCxnSpPr/>
            <p:nvPr/>
          </p:nvCxnSpPr>
          <p:spPr>
            <a:xfrm flipH="1">
              <a:off x="4854775" y="697647"/>
              <a:ext cx="3982500" cy="17820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65" name="Google Shape;265;p38"/>
          <p:cNvGrpSpPr/>
          <p:nvPr/>
        </p:nvGrpSpPr>
        <p:grpSpPr>
          <a:xfrm>
            <a:off x="6435751" y="1462339"/>
            <a:ext cx="1972816" cy="1198842"/>
            <a:chOff x="741131" y="3002134"/>
            <a:chExt cx="3336405" cy="1764300"/>
          </a:xfrm>
        </p:grpSpPr>
        <p:pic>
          <p:nvPicPr>
            <p:cNvPr id="266" name="Google Shape;266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1131" y="3003905"/>
              <a:ext cx="3336405" cy="17421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7" name="Google Shape;267;p38"/>
            <p:cNvCxnSpPr/>
            <p:nvPr/>
          </p:nvCxnSpPr>
          <p:spPr>
            <a:xfrm flipH="1" rot="10800000">
              <a:off x="890584" y="3002134"/>
              <a:ext cx="2879400" cy="17643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68" name="Google Shape;26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5725" y="2841100"/>
            <a:ext cx="1972699" cy="11183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38"/>
          <p:cNvCxnSpPr>
            <a:endCxn id="268" idx="2"/>
          </p:cNvCxnSpPr>
          <p:nvPr/>
        </p:nvCxnSpPr>
        <p:spPr>
          <a:xfrm flipH="1">
            <a:off x="7422074" y="2865066"/>
            <a:ext cx="761400" cy="1094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0" name="Google Shape;270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5726" y="4139399"/>
            <a:ext cx="1972700" cy="9018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38"/>
          <p:cNvCxnSpPr/>
          <p:nvPr/>
        </p:nvCxnSpPr>
        <p:spPr>
          <a:xfrm>
            <a:off x="7981800" y="4271850"/>
            <a:ext cx="171600" cy="871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38"/>
          <p:cNvCxnSpPr/>
          <p:nvPr/>
        </p:nvCxnSpPr>
        <p:spPr>
          <a:xfrm flipH="1">
            <a:off x="8048325" y="381000"/>
            <a:ext cx="300" cy="5667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38"/>
          <p:cNvCxnSpPr/>
          <p:nvPr/>
        </p:nvCxnSpPr>
        <p:spPr>
          <a:xfrm flipH="1" rot="10800000">
            <a:off x="6773263" y="916700"/>
            <a:ext cx="1297800" cy="120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38"/>
          <p:cNvSpPr txBox="1"/>
          <p:nvPr/>
        </p:nvSpPr>
        <p:spPr>
          <a:xfrm>
            <a:off x="8008275" y="614375"/>
            <a:ext cx="1716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i="0" sz="14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8"/>
          <p:cNvSpPr txBox="1"/>
          <p:nvPr/>
        </p:nvSpPr>
        <p:spPr>
          <a:xfrm>
            <a:off x="7474875" y="614375"/>
            <a:ext cx="1716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7746200" y="347675"/>
            <a:ext cx="357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8"/>
          <p:cNvSpPr/>
          <p:nvPr/>
        </p:nvSpPr>
        <p:spPr>
          <a:xfrm>
            <a:off x="8408424" y="4538486"/>
            <a:ext cx="68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</a:t>
            </a:r>
            <a:r>
              <a:rPr b="0" baseline="-2500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≈ 0°</a:t>
            </a: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8389724" y="3285132"/>
            <a:ext cx="7825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</a:t>
            </a:r>
            <a:r>
              <a:rPr b="0" baseline="-2500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≈ 22°</a:t>
            </a:r>
            <a:endParaRPr/>
          </a:p>
        </p:txBody>
      </p:sp>
      <p:sp>
        <p:nvSpPr>
          <p:cNvPr id="279" name="Google Shape;279;p38"/>
          <p:cNvSpPr/>
          <p:nvPr/>
        </p:nvSpPr>
        <p:spPr>
          <a:xfrm>
            <a:off x="8353148" y="1895523"/>
            <a:ext cx="77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</a:t>
            </a:r>
            <a:r>
              <a:rPr b="0" baseline="-2500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≈ 38°</a:t>
            </a:r>
            <a:endParaRPr/>
          </a:p>
        </p:txBody>
      </p:sp>
      <p:sp>
        <p:nvSpPr>
          <p:cNvPr id="280" name="Google Shape;280;p38"/>
          <p:cNvSpPr/>
          <p:nvPr/>
        </p:nvSpPr>
        <p:spPr>
          <a:xfrm>
            <a:off x="8327956" y="565486"/>
            <a:ext cx="77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</a:t>
            </a:r>
            <a:r>
              <a:rPr b="0" baseline="-2500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≈ 50°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/>
          <p:nvPr/>
        </p:nvSpPr>
        <p:spPr>
          <a:xfrm>
            <a:off x="228850" y="194975"/>
            <a:ext cx="33945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ANALISI DEI DATI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228850" y="812000"/>
            <a:ext cx="3242700" cy="3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Fit dei dati con la funzione 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</a:t>
            </a:r>
            <a:r>
              <a:rPr b="0" baseline="3000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funzione viene calcolata come y=p</a:t>
            </a:r>
            <a:r>
              <a:rPr b="0" baseline="-2500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</a:t>
            </a:r>
            <a:r>
              <a:rPr b="0" baseline="3000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</a:t>
            </a:r>
            <a:r>
              <a:rPr b="0" baseline="-2500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rate misurati ai vari angoli confermano l’andamento atteso cos</a:t>
            </a:r>
            <a:r>
              <a:rPr b="0" baseline="3000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(theta)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39"/>
          <p:cNvGrpSpPr/>
          <p:nvPr/>
        </p:nvGrpSpPr>
        <p:grpSpPr>
          <a:xfrm>
            <a:off x="3310048" y="1125149"/>
            <a:ext cx="5502682" cy="2967195"/>
            <a:chOff x="3629739" y="1003220"/>
            <a:chExt cx="5444965" cy="2749694"/>
          </a:xfrm>
        </p:grpSpPr>
        <p:pic>
          <p:nvPicPr>
            <p:cNvPr id="288" name="Google Shape;288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88694" y="1003220"/>
              <a:ext cx="5386010" cy="2681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39"/>
            <p:cNvSpPr txBox="1"/>
            <p:nvPr/>
          </p:nvSpPr>
          <p:spPr>
            <a:xfrm>
              <a:off x="8117671" y="3444214"/>
              <a:ext cx="8982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Angolo (°)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9"/>
            <p:cNvSpPr txBox="1"/>
            <p:nvPr/>
          </p:nvSpPr>
          <p:spPr>
            <a:xfrm rot="-1043">
              <a:off x="3629786" y="1069452"/>
              <a:ext cx="9885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Rate (Hz)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6"/>
            </a:gs>
            <a:gs pos="100000">
              <a:srgbClr val="B6D7A8"/>
            </a:gs>
          </a:gsLst>
          <a:lin ang="2698631" scaled="0"/>
        </a:gra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/>
          <p:nvPr/>
        </p:nvSpPr>
        <p:spPr>
          <a:xfrm>
            <a:off x="0" y="66925"/>
            <a:ext cx="91440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REPLICHIAMO LE MISURE </a:t>
            </a:r>
            <a:r>
              <a:rPr b="1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IL SOFTWARE DI SIMULAZIONE 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40"/>
          <p:cNvGrpSpPr/>
          <p:nvPr/>
        </p:nvGrpSpPr>
        <p:grpSpPr>
          <a:xfrm>
            <a:off x="194577" y="2821804"/>
            <a:ext cx="2043820" cy="2027893"/>
            <a:chOff x="194575" y="1505724"/>
            <a:chExt cx="2436600" cy="2234101"/>
          </a:xfrm>
        </p:grpSpPr>
        <p:pic>
          <p:nvPicPr>
            <p:cNvPr id="297" name="Google Shape;297;p40"/>
            <p:cNvPicPr preferRelativeResize="0"/>
            <p:nvPr/>
          </p:nvPicPr>
          <p:blipFill rotWithShape="1">
            <a:blip r:embed="rId3">
              <a:alphaModFix/>
            </a:blip>
            <a:srcRect b="20005" l="19837" r="16641" t="22273"/>
            <a:stretch/>
          </p:blipFill>
          <p:spPr>
            <a:xfrm>
              <a:off x="194575" y="1505724"/>
              <a:ext cx="2090200" cy="1322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40"/>
            <p:cNvSpPr txBox="1"/>
            <p:nvPr/>
          </p:nvSpPr>
          <p:spPr>
            <a:xfrm>
              <a:off x="194575" y="2827825"/>
              <a:ext cx="2436600" cy="9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0cm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theta nominale: 0°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rate: 0.240Hz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40"/>
          <p:cNvGrpSpPr/>
          <p:nvPr/>
        </p:nvGrpSpPr>
        <p:grpSpPr>
          <a:xfrm>
            <a:off x="2238525" y="3064801"/>
            <a:ext cx="2332790" cy="2078709"/>
            <a:chOff x="2200439" y="2311675"/>
            <a:chExt cx="2985016" cy="2704188"/>
          </a:xfrm>
        </p:grpSpPr>
        <p:pic>
          <p:nvPicPr>
            <p:cNvPr id="300" name="Google Shape;300;p40"/>
            <p:cNvPicPr preferRelativeResize="0"/>
            <p:nvPr/>
          </p:nvPicPr>
          <p:blipFill rotWithShape="1">
            <a:blip r:embed="rId4">
              <a:alphaModFix/>
            </a:blip>
            <a:srcRect b="17393" l="16435" r="12166" t="17387"/>
            <a:stretch/>
          </p:blipFill>
          <p:spPr>
            <a:xfrm>
              <a:off x="2200439" y="2311675"/>
              <a:ext cx="2399537" cy="1517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40"/>
            <p:cNvSpPr txBox="1"/>
            <p:nvPr/>
          </p:nvSpPr>
          <p:spPr>
            <a:xfrm>
              <a:off x="2200455" y="3751963"/>
              <a:ext cx="2985000" cy="12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10cm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theta nominale: 21.57°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rate: 0.190Hz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40"/>
          <p:cNvGrpSpPr/>
          <p:nvPr/>
        </p:nvGrpSpPr>
        <p:grpSpPr>
          <a:xfrm>
            <a:off x="4571450" y="2821800"/>
            <a:ext cx="2332835" cy="1837007"/>
            <a:chOff x="4418663" y="1505726"/>
            <a:chExt cx="2892900" cy="2209800"/>
          </a:xfrm>
        </p:grpSpPr>
        <p:pic>
          <p:nvPicPr>
            <p:cNvPr id="303" name="Google Shape;303;p40"/>
            <p:cNvPicPr preferRelativeResize="0"/>
            <p:nvPr/>
          </p:nvPicPr>
          <p:blipFill rotWithShape="1">
            <a:blip r:embed="rId5">
              <a:alphaModFix/>
            </a:blip>
            <a:srcRect b="15804" l="10135" r="14663" t="10648"/>
            <a:stretch/>
          </p:blipFill>
          <p:spPr>
            <a:xfrm>
              <a:off x="4418694" y="1505726"/>
              <a:ext cx="2218842" cy="14034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40"/>
            <p:cNvSpPr txBox="1"/>
            <p:nvPr/>
          </p:nvSpPr>
          <p:spPr>
            <a:xfrm>
              <a:off x="4418663" y="2852126"/>
              <a:ext cx="2892900" cy="8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20cm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theta nominale: 38.33°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rate: 0.083Hz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40"/>
          <p:cNvGrpSpPr/>
          <p:nvPr/>
        </p:nvGrpSpPr>
        <p:grpSpPr>
          <a:xfrm>
            <a:off x="6754874" y="3110206"/>
            <a:ext cx="2332969" cy="1987891"/>
            <a:chOff x="6833200" y="2429850"/>
            <a:chExt cx="2805061" cy="2234088"/>
          </a:xfrm>
        </p:grpSpPr>
        <p:pic>
          <p:nvPicPr>
            <p:cNvPr id="306" name="Google Shape;306;p40"/>
            <p:cNvPicPr preferRelativeResize="0"/>
            <p:nvPr/>
          </p:nvPicPr>
          <p:blipFill rotWithShape="1">
            <a:blip r:embed="rId6">
              <a:alphaModFix/>
            </a:blip>
            <a:srcRect b="26023" l="18311" r="21627" t="14452"/>
            <a:stretch/>
          </p:blipFill>
          <p:spPr>
            <a:xfrm>
              <a:off x="6833200" y="2429850"/>
              <a:ext cx="2090207" cy="1322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40"/>
            <p:cNvSpPr txBox="1"/>
            <p:nvPr/>
          </p:nvSpPr>
          <p:spPr>
            <a:xfrm>
              <a:off x="6833261" y="3751938"/>
              <a:ext cx="2805000" cy="9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30cm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theta nominale: 49.86°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rate: 0.032Hz 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40"/>
          <p:cNvSpPr txBox="1"/>
          <p:nvPr/>
        </p:nvSpPr>
        <p:spPr>
          <a:xfrm>
            <a:off x="404988" y="770513"/>
            <a:ext cx="23328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Theta nominale: </a:t>
            </a:r>
            <a:r>
              <a:rPr b="1" i="0" lang="en" sz="18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θ</a:t>
            </a:r>
            <a:endParaRPr b="0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p40"/>
          <p:cNvGrpSpPr/>
          <p:nvPr/>
        </p:nvGrpSpPr>
        <p:grpSpPr>
          <a:xfrm>
            <a:off x="404888" y="1207550"/>
            <a:ext cx="2332975" cy="1190625"/>
            <a:chOff x="1952650" y="1190625"/>
            <a:chExt cx="2332975" cy="1190625"/>
          </a:xfrm>
        </p:grpSpPr>
        <p:pic>
          <p:nvPicPr>
            <p:cNvPr id="310" name="Google Shape;310;p40"/>
            <p:cNvPicPr preferRelativeResize="0"/>
            <p:nvPr/>
          </p:nvPicPr>
          <p:blipFill rotWithShape="1">
            <a:blip r:embed="rId7">
              <a:alphaModFix/>
            </a:blip>
            <a:srcRect b="20399" l="12709" r="10632" t="16188"/>
            <a:stretch/>
          </p:blipFill>
          <p:spPr>
            <a:xfrm>
              <a:off x="1952650" y="1190625"/>
              <a:ext cx="2332975" cy="1190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1" name="Google Shape;311;p40"/>
            <p:cNvCxnSpPr/>
            <p:nvPr/>
          </p:nvCxnSpPr>
          <p:spPr>
            <a:xfrm flipH="1">
              <a:off x="2321850" y="1631150"/>
              <a:ext cx="1583400" cy="523800"/>
            </a:xfrm>
            <a:prstGeom prst="straightConnector1">
              <a:avLst/>
            </a:prstGeom>
            <a:noFill/>
            <a:ln cap="flat" cmpd="sng" w="2857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2" name="Google Shape;312;p40"/>
            <p:cNvCxnSpPr>
              <a:endCxn id="310" idx="2"/>
            </p:cNvCxnSpPr>
            <p:nvPr/>
          </p:nvCxnSpPr>
          <p:spPr>
            <a:xfrm flipH="1">
              <a:off x="3119138" y="1214550"/>
              <a:ext cx="300" cy="11667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3" name="Google Shape;313;p40"/>
            <p:cNvSpPr/>
            <p:nvPr/>
          </p:nvSpPr>
          <p:spPr>
            <a:xfrm rot="-40392">
              <a:off x="2870983" y="1685611"/>
              <a:ext cx="485133" cy="414900"/>
            </a:xfrm>
            <a:prstGeom prst="arc">
              <a:avLst>
                <a:gd fmla="val 16200000" name="adj1"/>
                <a:gd fmla="val 20480890" name="adj2"/>
              </a:avLst>
            </a:prstGeom>
            <a:solidFill>
              <a:srgbClr val="0000FF"/>
            </a:solidFill>
            <a:ln cap="flat" cmpd="sng" w="381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0"/>
            <p:cNvSpPr txBox="1"/>
            <p:nvPr/>
          </p:nvSpPr>
          <p:spPr>
            <a:xfrm>
              <a:off x="3226138" y="1328025"/>
              <a:ext cx="3573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FF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θ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40"/>
          <p:cNvSpPr txBox="1"/>
          <p:nvPr/>
        </p:nvSpPr>
        <p:spPr>
          <a:xfrm>
            <a:off x="3284500" y="1112375"/>
            <a:ext cx="2633020" cy="14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simulazioni tengono conto che i rate angolari sono stati misurati in una stanza con una soletta di 20cm sopra il rivelatore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40"/>
          <p:cNvPicPr preferRelativeResize="0"/>
          <p:nvPr/>
        </p:nvPicPr>
        <p:blipFill rotWithShape="1">
          <a:blip r:embed="rId8">
            <a:alphaModFix/>
          </a:blip>
          <a:srcRect b="0" l="0" r="21966" t="0"/>
          <a:stretch/>
        </p:blipFill>
        <p:spPr>
          <a:xfrm>
            <a:off x="6024675" y="997750"/>
            <a:ext cx="2690799" cy="161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40"/>
          <p:cNvCxnSpPr/>
          <p:nvPr/>
        </p:nvCxnSpPr>
        <p:spPr>
          <a:xfrm>
            <a:off x="3214675" y="969463"/>
            <a:ext cx="0" cy="1666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8" name="Google Shape;318;p40"/>
          <p:cNvSpPr txBox="1"/>
          <p:nvPr/>
        </p:nvSpPr>
        <p:spPr>
          <a:xfrm>
            <a:off x="7921384" y="2088571"/>
            <a:ext cx="96284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ASTRO</a:t>
            </a:r>
            <a:endParaRPr/>
          </a:p>
        </p:txBody>
      </p:sp>
      <p:sp>
        <p:nvSpPr>
          <p:cNvPr id="319" name="Google Shape;319;p40"/>
          <p:cNvSpPr txBox="1"/>
          <p:nvPr/>
        </p:nvSpPr>
        <p:spPr>
          <a:xfrm>
            <a:off x="6457050" y="1164223"/>
            <a:ext cx="9130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Soletta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6"/>
            </a:gs>
            <a:gs pos="100000">
              <a:srgbClr val="B6D7A8"/>
            </a:gs>
          </a:gsLst>
          <a:lin ang="2698631" scaled="0"/>
        </a:gra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/>
        </p:nvSpPr>
        <p:spPr>
          <a:xfrm>
            <a:off x="0" y="0"/>
            <a:ext cx="90687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CONFRONTO: 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GRAFICI DELLE MISURE E DELLE SIMULAZIONI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5" name="Google Shape;325;p41"/>
          <p:cNvGrpSpPr/>
          <p:nvPr/>
        </p:nvGrpSpPr>
        <p:grpSpPr>
          <a:xfrm>
            <a:off x="274000" y="1145850"/>
            <a:ext cx="4298000" cy="3225900"/>
            <a:chOff x="274000" y="1367775"/>
            <a:chExt cx="4298000" cy="3225900"/>
          </a:xfrm>
        </p:grpSpPr>
        <p:sp>
          <p:nvSpPr>
            <p:cNvPr id="326" name="Google Shape;326;p41"/>
            <p:cNvSpPr txBox="1"/>
            <p:nvPr/>
          </p:nvSpPr>
          <p:spPr>
            <a:xfrm>
              <a:off x="1927675" y="4216575"/>
              <a:ext cx="887700" cy="3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MISURE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7" name="Google Shape;327;p41"/>
            <p:cNvGrpSpPr/>
            <p:nvPr/>
          </p:nvGrpSpPr>
          <p:grpSpPr>
            <a:xfrm>
              <a:off x="274000" y="1367775"/>
              <a:ext cx="4298000" cy="2848800"/>
              <a:chOff x="274000" y="1367775"/>
              <a:chExt cx="4298000" cy="2848800"/>
            </a:xfrm>
          </p:grpSpPr>
          <p:pic>
            <p:nvPicPr>
              <p:cNvPr id="328" name="Google Shape;328;p4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74000" y="1367775"/>
                <a:ext cx="4195060" cy="284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9" name="Google Shape;329;p41"/>
              <p:cNvSpPr txBox="1"/>
              <p:nvPr/>
            </p:nvSpPr>
            <p:spPr>
              <a:xfrm>
                <a:off x="3879000" y="3839475"/>
                <a:ext cx="693000" cy="37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gradi</a:t>
                </a:r>
                <a:endParaRPr b="0" i="0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41"/>
              <p:cNvSpPr txBox="1"/>
              <p:nvPr/>
            </p:nvSpPr>
            <p:spPr>
              <a:xfrm>
                <a:off x="274000" y="1367775"/>
                <a:ext cx="510600" cy="31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Hz</a:t>
                </a:r>
                <a:endParaRPr b="0" i="0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1" name="Google Shape;331;p41"/>
          <p:cNvGrpSpPr/>
          <p:nvPr/>
        </p:nvGrpSpPr>
        <p:grpSpPr>
          <a:xfrm>
            <a:off x="4693850" y="1145850"/>
            <a:ext cx="4195050" cy="3225900"/>
            <a:chOff x="4693600" y="1367775"/>
            <a:chExt cx="4195050" cy="3225900"/>
          </a:xfrm>
        </p:grpSpPr>
        <p:sp>
          <p:nvSpPr>
            <p:cNvPr id="332" name="Google Shape;332;p41"/>
            <p:cNvSpPr txBox="1"/>
            <p:nvPr/>
          </p:nvSpPr>
          <p:spPr>
            <a:xfrm>
              <a:off x="6116263" y="4216575"/>
              <a:ext cx="1349700" cy="3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SIMULAZIONI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" name="Google Shape;333;p41"/>
            <p:cNvGrpSpPr/>
            <p:nvPr/>
          </p:nvGrpSpPr>
          <p:grpSpPr>
            <a:xfrm>
              <a:off x="4693600" y="1367775"/>
              <a:ext cx="4195050" cy="2848810"/>
              <a:chOff x="4693600" y="1367775"/>
              <a:chExt cx="4195050" cy="2848810"/>
            </a:xfrm>
          </p:grpSpPr>
          <p:pic>
            <p:nvPicPr>
              <p:cNvPr id="334" name="Google Shape;334;p4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693600" y="1367775"/>
                <a:ext cx="4195050" cy="28488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5" name="Google Shape;335;p41"/>
              <p:cNvSpPr txBox="1"/>
              <p:nvPr/>
            </p:nvSpPr>
            <p:spPr>
              <a:xfrm>
                <a:off x="8256450" y="3839475"/>
                <a:ext cx="510600" cy="37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gradi</a:t>
                </a:r>
                <a:endParaRPr b="0" i="0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41"/>
              <p:cNvSpPr txBox="1"/>
              <p:nvPr/>
            </p:nvSpPr>
            <p:spPr>
              <a:xfrm>
                <a:off x="4693600" y="1367775"/>
                <a:ext cx="510600" cy="31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Hz</a:t>
                </a:r>
                <a:endParaRPr b="0" i="0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37" name="Google Shape;337;p41"/>
          <p:cNvSpPr txBox="1"/>
          <p:nvPr/>
        </p:nvSpPr>
        <p:spPr>
          <a:xfrm>
            <a:off x="0" y="4447500"/>
            <a:ext cx="91440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due grafici seguono lo stesso andamento (cos</a:t>
            </a:r>
            <a:r>
              <a:rPr b="0" baseline="3000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(theta), ma i valori assoluti sono msistematicamente minori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L’accordo puo essere migliorato implementando una geometria della stanza piu realistica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/>
          <p:nvPr>
            <p:ph type="title"/>
          </p:nvPr>
        </p:nvSpPr>
        <p:spPr>
          <a:xfrm>
            <a:off x="311700" y="30159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MISURE IN PROFONDITÀ CON ASTRO</a:t>
            </a:r>
            <a:endParaRPr b="1"/>
          </a:p>
        </p:txBody>
      </p:sp>
      <p:sp>
        <p:nvSpPr>
          <p:cNvPr id="343" name="Google Shape;343;p42"/>
          <p:cNvSpPr txBox="1"/>
          <p:nvPr>
            <p:ph idx="1" type="body"/>
          </p:nvPr>
        </p:nvSpPr>
        <p:spPr>
          <a:xfrm>
            <a:off x="311700" y="1103019"/>
            <a:ext cx="3973500" cy="3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PER STUDIARE L’ATTENUAZIONE  DEI RAGGI COSMICI DOVUTA AL MATERIALE SOVRASTANTE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PER ANALIZZARE  LE CARATTERISTICHE  DI ALCUNI PARTICOLARI LUOGHI ( es: MINIERA)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UTILIZZO DI INFORMAZIONI (caratteristiche geologiche e fisiche)</a:t>
            </a:r>
            <a:endParaRPr sz="1800"/>
          </a:p>
        </p:txBody>
      </p:sp>
      <p:sp>
        <p:nvSpPr>
          <p:cNvPr id="344" name="Google Shape;344;p42"/>
          <p:cNvSpPr txBox="1"/>
          <p:nvPr>
            <p:ph idx="2" type="body"/>
          </p:nvPr>
        </p:nvSpPr>
        <p:spPr>
          <a:xfrm>
            <a:off x="4832404" y="1142937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NEL COMPLESSO MINERARIO DI SERUCI (SARDEGNA)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AMBIENTE SICURO, FAVOREVOLE  E FORNITO DI ENERGIA ELETTRICA           (per alimentazione Astro)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ASSISTENZA TECNICA DISPONIBILE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/>
          <p:nvPr>
            <p:ph type="title"/>
          </p:nvPr>
        </p:nvSpPr>
        <p:spPr>
          <a:xfrm>
            <a:off x="1565125" y="76325"/>
            <a:ext cx="65661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600"/>
              <a:t>LE MISURE nelle MINIERE DEL SULCIS</a:t>
            </a:r>
            <a:endParaRPr b="1"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000"/>
          </a:p>
        </p:txBody>
      </p:sp>
      <p:pic>
        <p:nvPicPr>
          <p:cNvPr id="350" name="Google Shape;35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200" y="1017725"/>
            <a:ext cx="6413025" cy="26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3"/>
          <p:cNvSpPr/>
          <p:nvPr/>
        </p:nvSpPr>
        <p:spPr>
          <a:xfrm>
            <a:off x="696191" y="2253362"/>
            <a:ext cx="1122218" cy="69588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3"/>
          <p:cNvSpPr/>
          <p:nvPr/>
        </p:nvSpPr>
        <p:spPr>
          <a:xfrm rot="-5400000">
            <a:off x="5378665" y="3507673"/>
            <a:ext cx="1174200" cy="78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3"/>
          <p:cNvSpPr/>
          <p:nvPr/>
        </p:nvSpPr>
        <p:spPr>
          <a:xfrm rot="8652872">
            <a:off x="7799013" y="1010490"/>
            <a:ext cx="1064432" cy="76635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">
            <a:off x="6491426" y="3547463"/>
            <a:ext cx="2453200" cy="151888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3"/>
          <p:cNvSpPr/>
          <p:nvPr/>
        </p:nvSpPr>
        <p:spPr>
          <a:xfrm rot="548102">
            <a:off x="1252825" y="733722"/>
            <a:ext cx="1122436" cy="6958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3"/>
          <p:cNvSpPr txBox="1"/>
          <p:nvPr/>
        </p:nvSpPr>
        <p:spPr>
          <a:xfrm>
            <a:off x="255625" y="198925"/>
            <a:ext cx="130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 superficie: +100m s.l.m.</a:t>
            </a:r>
            <a:endParaRPr b="1"/>
          </a:p>
        </p:txBody>
      </p:sp>
      <p:sp>
        <p:nvSpPr>
          <p:cNvPr id="357" name="Google Shape;357;p43"/>
          <p:cNvSpPr txBox="1"/>
          <p:nvPr/>
        </p:nvSpPr>
        <p:spPr>
          <a:xfrm>
            <a:off x="45075" y="1927825"/>
            <a:ext cx="211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-339m (-259m s.l.m.)</a:t>
            </a:r>
            <a:endParaRPr b="1"/>
          </a:p>
        </p:txBody>
      </p:sp>
      <p:sp>
        <p:nvSpPr>
          <p:cNvPr id="358" name="Google Shape;358;p43"/>
          <p:cNvSpPr txBox="1"/>
          <p:nvPr/>
        </p:nvSpPr>
        <p:spPr>
          <a:xfrm>
            <a:off x="4545925" y="4489575"/>
            <a:ext cx="21111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-500m (-397m s.l.m.)</a:t>
            </a:r>
            <a:endParaRPr b="1"/>
          </a:p>
        </p:txBody>
      </p:sp>
      <p:sp>
        <p:nvSpPr>
          <p:cNvPr id="359" name="Google Shape;359;p43"/>
          <p:cNvSpPr txBox="1"/>
          <p:nvPr/>
        </p:nvSpPr>
        <p:spPr>
          <a:xfrm>
            <a:off x="7025950" y="582600"/>
            <a:ext cx="19185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-174m (-78m s.l.m.)</a:t>
            </a:r>
            <a:endParaRPr b="1"/>
          </a:p>
        </p:txBody>
      </p:sp>
      <p:pic>
        <p:nvPicPr>
          <p:cNvPr id="360" name="Google Shape;36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875" y="3516325"/>
            <a:ext cx="1984350" cy="15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5631" y="3048380"/>
            <a:ext cx="2453187" cy="151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6"/>
            </a:gs>
            <a:gs pos="27000">
              <a:srgbClr val="F2C725"/>
            </a:gs>
            <a:gs pos="100000">
              <a:srgbClr val="F58F09"/>
            </a:gs>
          </a:gsLst>
          <a:lin ang="2700006" scaled="0"/>
        </a:gra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ctrTitle"/>
          </p:nvPr>
        </p:nvSpPr>
        <p:spPr>
          <a:xfrm>
            <a:off x="226225" y="83350"/>
            <a:ext cx="5443200" cy="506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ASTRO: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Com’è fatto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Come funziona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Simulazioni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Misure: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Rate all’aperto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Rate di fianco al telescopio EEE di Genova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Coefficiente di attenuazione (A) per correggere il rate di EEE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Rate in funzione dell’angolo di provenienza dei cosmici.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2400"/>
          </a:p>
        </p:txBody>
      </p:sp>
      <p:grpSp>
        <p:nvGrpSpPr>
          <p:cNvPr id="110" name="Google Shape;110;p26"/>
          <p:cNvGrpSpPr/>
          <p:nvPr/>
        </p:nvGrpSpPr>
        <p:grpSpPr>
          <a:xfrm>
            <a:off x="5905500" y="716650"/>
            <a:ext cx="2986325" cy="3710200"/>
            <a:chOff x="5905500" y="575950"/>
            <a:chExt cx="2986325" cy="3710200"/>
          </a:xfrm>
        </p:grpSpPr>
        <p:pic>
          <p:nvPicPr>
            <p:cNvPr id="111" name="Google Shape;111;p26"/>
            <p:cNvPicPr preferRelativeResize="0"/>
            <p:nvPr/>
          </p:nvPicPr>
          <p:blipFill rotWithShape="1">
            <a:blip r:embed="rId3">
              <a:alphaModFix/>
            </a:blip>
            <a:srcRect b="26602" l="66348" r="0" t="16745"/>
            <a:stretch/>
          </p:blipFill>
          <p:spPr>
            <a:xfrm>
              <a:off x="5905500" y="575950"/>
              <a:ext cx="2986325" cy="292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6"/>
            <p:cNvSpPr txBox="1"/>
            <p:nvPr/>
          </p:nvSpPr>
          <p:spPr>
            <a:xfrm>
              <a:off x="5905500" y="3500450"/>
              <a:ext cx="2986200" cy="7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Schema planimetrico della stanza in cui si trova il telescopio EEE di Genova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26"/>
          <p:cNvSpPr txBox="1"/>
          <p:nvPr/>
        </p:nvSpPr>
        <p:spPr>
          <a:xfrm>
            <a:off x="5905500" y="2244675"/>
            <a:ext cx="10980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Montagna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26"/>
          <p:cNvCxnSpPr/>
          <p:nvPr/>
        </p:nvCxnSpPr>
        <p:spPr>
          <a:xfrm flipH="1" rot="10800000">
            <a:off x="6131150" y="2571800"/>
            <a:ext cx="872400" cy="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5" name="Google Shape;115;p26"/>
          <p:cNvSpPr txBox="1"/>
          <p:nvPr/>
        </p:nvSpPr>
        <p:spPr>
          <a:xfrm>
            <a:off x="7937929" y="2975725"/>
            <a:ext cx="10980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26"/>
          <p:cNvCxnSpPr/>
          <p:nvPr/>
        </p:nvCxnSpPr>
        <p:spPr>
          <a:xfrm rot="10800000">
            <a:off x="7596350" y="2714995"/>
            <a:ext cx="430200" cy="42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7" name="Google Shape;117;p26"/>
          <p:cNvSpPr txBox="1"/>
          <p:nvPr/>
        </p:nvSpPr>
        <p:spPr>
          <a:xfrm>
            <a:off x="7811450" y="782425"/>
            <a:ext cx="10518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Stanze piani superiori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26"/>
          <p:cNvCxnSpPr>
            <a:stCxn id="117" idx="2"/>
          </p:cNvCxnSpPr>
          <p:nvPr/>
        </p:nvCxnSpPr>
        <p:spPr>
          <a:xfrm flipH="1">
            <a:off x="7836950" y="1641925"/>
            <a:ext cx="500400" cy="23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/>
          <p:nvPr>
            <p:ph type="title"/>
          </p:nvPr>
        </p:nvSpPr>
        <p:spPr>
          <a:xfrm>
            <a:off x="139350" y="269925"/>
            <a:ext cx="886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I DATI rilevati presso il complesso minerario Sulcis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67" name="Google Shape;367;p44"/>
          <p:cNvSpPr txBox="1"/>
          <p:nvPr/>
        </p:nvSpPr>
        <p:spPr>
          <a:xfrm>
            <a:off x="72625" y="842625"/>
            <a:ext cx="2940900" cy="1095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Periodo 1: (0.0016 +- 0.0001) 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Periodo 2: (0.0016 +- 0.0001)Hz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Periodo 3: (0.0017 +- 0.0001)Hz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Periodo 4: (0.0017 +- 0.0001)Hz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68" name="Google Shape;36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25" y="2193300"/>
            <a:ext cx="4249236" cy="282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1661" y="2164475"/>
            <a:ext cx="4284829" cy="28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4"/>
          <p:cNvSpPr txBox="1"/>
          <p:nvPr/>
        </p:nvSpPr>
        <p:spPr>
          <a:xfrm rot="-5400000">
            <a:off x="-216125" y="2374975"/>
            <a:ext cx="10242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Rate (Hz)</a:t>
            </a:r>
            <a:endParaRPr sz="1100"/>
          </a:p>
        </p:txBody>
      </p:sp>
      <p:sp>
        <p:nvSpPr>
          <p:cNvPr id="371" name="Google Shape;371;p44"/>
          <p:cNvSpPr txBox="1"/>
          <p:nvPr/>
        </p:nvSpPr>
        <p:spPr>
          <a:xfrm rot="-5400000">
            <a:off x="4170500" y="2527375"/>
            <a:ext cx="10242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Rate (Hz)</a:t>
            </a:r>
            <a:endParaRPr sz="1100"/>
          </a:p>
        </p:txBody>
      </p:sp>
      <p:sp>
        <p:nvSpPr>
          <p:cNvPr id="372" name="Google Shape;372;p44"/>
          <p:cNvSpPr txBox="1"/>
          <p:nvPr/>
        </p:nvSpPr>
        <p:spPr>
          <a:xfrm>
            <a:off x="3689525" y="4703125"/>
            <a:ext cx="10374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Tempo (min)</a:t>
            </a:r>
            <a:endParaRPr sz="1100"/>
          </a:p>
        </p:txBody>
      </p:sp>
      <p:sp>
        <p:nvSpPr>
          <p:cNvPr id="373" name="Google Shape;373;p44"/>
          <p:cNvSpPr txBox="1"/>
          <p:nvPr/>
        </p:nvSpPr>
        <p:spPr>
          <a:xfrm>
            <a:off x="8106600" y="4703125"/>
            <a:ext cx="10374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Tempo (min)</a:t>
            </a:r>
            <a:endParaRPr sz="1100"/>
          </a:p>
        </p:txBody>
      </p:sp>
      <p:cxnSp>
        <p:nvCxnSpPr>
          <p:cNvPr id="374" name="Google Shape;374;p44"/>
          <p:cNvCxnSpPr/>
          <p:nvPr/>
        </p:nvCxnSpPr>
        <p:spPr>
          <a:xfrm>
            <a:off x="1382325" y="2439763"/>
            <a:ext cx="0" cy="233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5" name="Google Shape;375;p44"/>
          <p:cNvCxnSpPr/>
          <p:nvPr/>
        </p:nvCxnSpPr>
        <p:spPr>
          <a:xfrm>
            <a:off x="2280775" y="2439763"/>
            <a:ext cx="0" cy="233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6" name="Google Shape;376;p44"/>
          <p:cNvCxnSpPr/>
          <p:nvPr/>
        </p:nvCxnSpPr>
        <p:spPr>
          <a:xfrm>
            <a:off x="3140625" y="2439763"/>
            <a:ext cx="0" cy="233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7" name="Google Shape;377;p44"/>
          <p:cNvSpPr txBox="1"/>
          <p:nvPr/>
        </p:nvSpPr>
        <p:spPr>
          <a:xfrm>
            <a:off x="3207675" y="1002675"/>
            <a:ext cx="3376500" cy="775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100 m slm (esterno):(1.078 +- 0.007) 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-80 m slm:(0.0016 +- 0.0001) 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-260 m slm:(0.0003 +- 0.0001) Hz</a:t>
            </a:r>
            <a:endParaRPr/>
          </a:p>
        </p:txBody>
      </p:sp>
      <p:sp>
        <p:nvSpPr>
          <p:cNvPr id="378" name="Google Shape;378;p44"/>
          <p:cNvSpPr txBox="1"/>
          <p:nvPr/>
        </p:nvSpPr>
        <p:spPr>
          <a:xfrm>
            <a:off x="7024700" y="1197775"/>
            <a:ext cx="1871700" cy="572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A= 1.48*10</a:t>
            </a:r>
            <a:r>
              <a:rPr b="1" baseline="30000" lang="en"/>
              <a:t>-3</a:t>
            </a:r>
            <a:r>
              <a:rPr b="1" lang="en"/>
              <a:t> +- 10</a:t>
            </a:r>
            <a:r>
              <a:rPr b="1" baseline="30000" lang="en"/>
              <a:t>-4</a:t>
            </a:r>
            <a:endParaRPr b="1" baseline="30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A=2.78*10</a:t>
            </a:r>
            <a:r>
              <a:rPr b="1" baseline="30000" lang="en"/>
              <a:t>-4</a:t>
            </a:r>
            <a:r>
              <a:rPr b="1" lang="en"/>
              <a:t> +- 10</a:t>
            </a:r>
            <a:r>
              <a:rPr b="1" baseline="30000" lang="en"/>
              <a:t>-4</a:t>
            </a:r>
            <a:endParaRPr b="1" baseline="30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5"/>
          <p:cNvSpPr txBox="1"/>
          <p:nvPr>
            <p:ph type="title"/>
          </p:nvPr>
        </p:nvSpPr>
        <p:spPr>
          <a:xfrm>
            <a:off x="87700" y="87550"/>
            <a:ext cx="862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I DATI di ASTRO al Liceo Pacinotti (Ca): 50m slm </a:t>
            </a:r>
            <a:endParaRPr b="1" sz="2600"/>
          </a:p>
        </p:txBody>
      </p:sp>
      <p:sp>
        <p:nvSpPr>
          <p:cNvPr id="384" name="Google Shape;384;p45"/>
          <p:cNvSpPr txBox="1"/>
          <p:nvPr/>
        </p:nvSpPr>
        <p:spPr>
          <a:xfrm>
            <a:off x="0" y="3737175"/>
            <a:ext cx="44952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Rate all’aperto: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Lunga - lunga </a:t>
            </a:r>
            <a:r>
              <a:rPr lang="en" sz="2000"/>
              <a:t>(2.028 +- 0.011) Hz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Corta - corta (0.431 +- 0.025) Hz						 </a:t>
            </a:r>
            <a:endParaRPr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85" name="Google Shape;385;p45"/>
          <p:cNvSpPr txBox="1"/>
          <p:nvPr/>
        </p:nvSpPr>
        <p:spPr>
          <a:xfrm>
            <a:off x="1040850" y="660238"/>
            <a:ext cx="26376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MISURE ALL’ESTERNO</a:t>
            </a:r>
            <a:endParaRPr b="1"/>
          </a:p>
        </p:txBody>
      </p:sp>
      <p:sp>
        <p:nvSpPr>
          <p:cNvPr id="386" name="Google Shape;386;p45"/>
          <p:cNvSpPr txBox="1"/>
          <p:nvPr/>
        </p:nvSpPr>
        <p:spPr>
          <a:xfrm>
            <a:off x="5700650" y="660250"/>
            <a:ext cx="26376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MISURE ALL’INTERNO</a:t>
            </a:r>
            <a:endParaRPr b="1"/>
          </a:p>
        </p:txBody>
      </p:sp>
      <p:sp>
        <p:nvSpPr>
          <p:cNvPr id="387" name="Google Shape;387;p45"/>
          <p:cNvSpPr txBox="1"/>
          <p:nvPr/>
        </p:nvSpPr>
        <p:spPr>
          <a:xfrm>
            <a:off x="4639225" y="3737175"/>
            <a:ext cx="44085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Rate al chiuso: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>
                <a:solidFill>
                  <a:schemeClr val="dk1"/>
                </a:solidFill>
              </a:rPr>
              <a:t>Lunga - lunga (1.502 +- 0.015)Hz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 sz="2000">
                <a:solidFill>
                  <a:schemeClr val="dk1"/>
                </a:solidFill>
              </a:rPr>
              <a:t>Corta - corta (0.324 +- 0.018) Hz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388" name="Google Shape;38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00" y="1027475"/>
            <a:ext cx="3878000" cy="263448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5"/>
          <p:cNvSpPr/>
          <p:nvPr/>
        </p:nvSpPr>
        <p:spPr>
          <a:xfrm>
            <a:off x="308600" y="1054150"/>
            <a:ext cx="2371200" cy="18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Esterno coincidenze 7-8</a:t>
            </a:r>
            <a:endParaRPr/>
          </a:p>
        </p:txBody>
      </p:sp>
      <p:pic>
        <p:nvPicPr>
          <p:cNvPr id="390" name="Google Shape;39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400" y="1027475"/>
            <a:ext cx="3878001" cy="263242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5"/>
          <p:cNvSpPr/>
          <p:nvPr/>
        </p:nvSpPr>
        <p:spPr>
          <a:xfrm>
            <a:off x="4839400" y="1054150"/>
            <a:ext cx="2371200" cy="18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nt</a:t>
            </a:r>
            <a:r>
              <a:rPr lang="en"/>
              <a:t>erno coincidenze 7-8</a:t>
            </a:r>
            <a:endParaRPr/>
          </a:p>
        </p:txBody>
      </p:sp>
      <p:sp>
        <p:nvSpPr>
          <p:cNvPr id="392" name="Google Shape;392;p45"/>
          <p:cNvSpPr txBox="1"/>
          <p:nvPr/>
        </p:nvSpPr>
        <p:spPr>
          <a:xfrm rot="-5400000">
            <a:off x="-72050" y="1530100"/>
            <a:ext cx="10242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Rate (Hz)</a:t>
            </a:r>
            <a:endParaRPr sz="1100"/>
          </a:p>
        </p:txBody>
      </p:sp>
      <p:sp>
        <p:nvSpPr>
          <p:cNvPr id="393" name="Google Shape;393;p45"/>
          <p:cNvSpPr txBox="1"/>
          <p:nvPr/>
        </p:nvSpPr>
        <p:spPr>
          <a:xfrm rot="-5400000">
            <a:off x="4436925" y="1342900"/>
            <a:ext cx="10242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Rate (Hz)</a:t>
            </a:r>
            <a:endParaRPr sz="1100"/>
          </a:p>
        </p:txBody>
      </p:sp>
      <p:sp>
        <p:nvSpPr>
          <p:cNvPr id="394" name="Google Shape;394;p45"/>
          <p:cNvSpPr txBox="1"/>
          <p:nvPr/>
        </p:nvSpPr>
        <p:spPr>
          <a:xfrm>
            <a:off x="2996750" y="3420375"/>
            <a:ext cx="10374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Tempo (min)</a:t>
            </a:r>
            <a:endParaRPr sz="1100"/>
          </a:p>
        </p:txBody>
      </p:sp>
      <p:sp>
        <p:nvSpPr>
          <p:cNvPr id="395" name="Google Shape;395;p45"/>
          <p:cNvSpPr txBox="1"/>
          <p:nvPr/>
        </p:nvSpPr>
        <p:spPr>
          <a:xfrm>
            <a:off x="7680100" y="3420375"/>
            <a:ext cx="10374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Tempo (min)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6"/>
          <p:cNvSpPr txBox="1"/>
          <p:nvPr>
            <p:ph type="title"/>
          </p:nvPr>
        </p:nvSpPr>
        <p:spPr>
          <a:xfrm>
            <a:off x="311700" y="23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</a:t>
            </a:r>
            <a:r>
              <a:rPr b="1" lang="en"/>
              <a:t>l fattore di attenuazione A</a:t>
            </a:r>
            <a:endParaRPr b="1"/>
          </a:p>
        </p:txBody>
      </p:sp>
      <p:sp>
        <p:nvSpPr>
          <p:cNvPr id="401" name="Google Shape;401;p46"/>
          <p:cNvSpPr txBox="1"/>
          <p:nvPr/>
        </p:nvSpPr>
        <p:spPr>
          <a:xfrm>
            <a:off x="3926025" y="962875"/>
            <a:ext cx="4834200" cy="39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Possiamo calcolare il fattore di attenuazione A dovuto ai materiali che circondano il telescopio in dotazione al </a:t>
            </a:r>
            <a:r>
              <a:rPr lang="en" sz="2000">
                <a:solidFill>
                  <a:schemeClr val="dk1"/>
                </a:solidFill>
              </a:rPr>
              <a:t>Pacinotti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 sz="2000">
                <a:solidFill>
                  <a:schemeClr val="dk1"/>
                </a:solidFill>
              </a:rPr>
              <a:t>corta-corta   </a:t>
            </a:r>
            <a:r>
              <a:rPr b="1" lang="en" sz="2000">
                <a:solidFill>
                  <a:schemeClr val="dk1"/>
                </a:solidFill>
              </a:rPr>
              <a:t>A = 0.752 +- 0.017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 sz="2000">
                <a:solidFill>
                  <a:schemeClr val="dk1"/>
                </a:solidFill>
              </a:rPr>
              <a:t>lunga-lunga </a:t>
            </a:r>
            <a:r>
              <a:rPr b="1" lang="en" sz="2000">
                <a:solidFill>
                  <a:schemeClr val="dk1"/>
                </a:solidFill>
              </a:rPr>
              <a:t>A = 0.741 +- 0.015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In questo modo siamo in grado di verificare quanto variano le misure dentro il liceo rispetto all’esterno per effetto dei materiali circostanti.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 						   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402" name="Google Shape;402;p46"/>
          <p:cNvGrpSpPr/>
          <p:nvPr/>
        </p:nvGrpSpPr>
        <p:grpSpPr>
          <a:xfrm>
            <a:off x="1083933" y="1265291"/>
            <a:ext cx="2145592" cy="1206757"/>
            <a:chOff x="5887625" y="1161152"/>
            <a:chExt cx="2297700" cy="1159229"/>
          </a:xfrm>
        </p:grpSpPr>
        <p:sp>
          <p:nvSpPr>
            <p:cNvPr id="403" name="Google Shape;403;p46"/>
            <p:cNvSpPr txBox="1"/>
            <p:nvPr/>
          </p:nvSpPr>
          <p:spPr>
            <a:xfrm>
              <a:off x="5887625" y="1161152"/>
              <a:ext cx="2297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Rate nella stanza del telescopio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4" name="Google Shape;404;p46"/>
            <p:cNvCxnSpPr/>
            <p:nvPr/>
          </p:nvCxnSpPr>
          <p:spPr>
            <a:xfrm>
              <a:off x="5887625" y="1817021"/>
              <a:ext cx="1875300" cy="126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5" name="Google Shape;405;p46"/>
            <p:cNvSpPr txBox="1"/>
            <p:nvPr/>
          </p:nvSpPr>
          <p:spPr>
            <a:xfrm>
              <a:off x="5887625" y="1820281"/>
              <a:ext cx="21768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Rate all’aperto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46"/>
          <p:cNvSpPr txBox="1"/>
          <p:nvPr/>
        </p:nvSpPr>
        <p:spPr>
          <a:xfrm>
            <a:off x="592679" y="1687692"/>
            <a:ext cx="7614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A=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6"/>
          <p:cNvSpPr/>
          <p:nvPr/>
        </p:nvSpPr>
        <p:spPr>
          <a:xfrm>
            <a:off x="592675" y="1322657"/>
            <a:ext cx="2670300" cy="109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46"/>
          <p:cNvPicPr preferRelativeResize="0"/>
          <p:nvPr/>
        </p:nvPicPr>
        <p:blipFill rotWithShape="1">
          <a:blip r:embed="rId3">
            <a:alphaModFix/>
          </a:blip>
          <a:srcRect b="0" l="2430" r="-2429" t="0"/>
          <a:stretch/>
        </p:blipFill>
        <p:spPr>
          <a:xfrm>
            <a:off x="311693" y="2933743"/>
            <a:ext cx="3516565" cy="11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/>
          <p:nvPr>
            <p:ph type="title"/>
          </p:nvPr>
        </p:nvSpPr>
        <p:spPr>
          <a:xfrm>
            <a:off x="239375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300"/>
              <a:t>CONCLUSIONI</a:t>
            </a:r>
            <a:endParaRPr b="1" sz="3300"/>
          </a:p>
        </p:txBody>
      </p:sp>
      <p:sp>
        <p:nvSpPr>
          <p:cNvPr id="414" name="Google Shape;414;p47"/>
          <p:cNvSpPr txBox="1"/>
          <p:nvPr>
            <p:ph idx="1" type="body"/>
          </p:nvPr>
        </p:nvSpPr>
        <p:spPr>
          <a:xfrm>
            <a:off x="239375" y="380676"/>
            <a:ext cx="8520600" cy="29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000" lvl="0" marL="34200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Abbiamo misurato il rate dei raggi cosmici con ASTRO all’aperto e nella stanza dove e’ posizionato il telescopio EEE</a:t>
            </a:r>
            <a:endParaRPr/>
          </a:p>
          <a:p>
            <a:pPr indent="-342000" lvl="0" marL="34200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Abbiamo calcolato il coefficiente di attenuazione A per correggere il rate misurato dal telescopio di EEE ed ottenere un valore indipendente da materiali e geometria dell’edificio.</a:t>
            </a:r>
            <a:endParaRPr sz="2000">
              <a:solidFill>
                <a:schemeClr val="dk1"/>
              </a:solidFill>
            </a:endParaRPr>
          </a:p>
          <a:p>
            <a:pPr indent="-342000" lvl="0" marL="34200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Abbiamo studiato il rate al variare dell’angolo azimuthale dei cosmici.</a:t>
            </a:r>
            <a:endParaRPr/>
          </a:p>
          <a:p>
            <a:pPr indent="-342000" lvl="0" marL="34200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Abbiamo fatto le simulazioni con GEANT4 delle diverse configurazioni </a:t>
            </a:r>
            <a:r>
              <a:rPr lang="en" sz="2000">
                <a:solidFill>
                  <a:schemeClr val="dk1"/>
                </a:solidFill>
              </a:rPr>
              <a:t>ottenendo</a:t>
            </a:r>
            <a:r>
              <a:rPr lang="en" sz="2000">
                <a:solidFill>
                  <a:schemeClr val="dk1"/>
                </a:solidFill>
              </a:rPr>
              <a:t> un ottimo accordo con i dati</a:t>
            </a:r>
            <a:endParaRPr/>
          </a:p>
          <a:p>
            <a:pPr indent="-342000" lvl="0" marL="34200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Per il futuro: analisi dati ASTRO della miniera di Seruci; misura rate a diverse altitudini, simulazioni GEANT4 telescopio EEE e fattore di attenuazione A</a:t>
            </a:r>
            <a:endParaRPr sz="20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8"/>
          <p:cNvSpPr txBox="1"/>
          <p:nvPr>
            <p:ph type="title"/>
          </p:nvPr>
        </p:nvSpPr>
        <p:spPr>
          <a:xfrm>
            <a:off x="311700" y="17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RINGRAZIAMENTI</a:t>
            </a:r>
            <a:endParaRPr b="1"/>
          </a:p>
        </p:txBody>
      </p:sp>
      <p:sp>
        <p:nvSpPr>
          <p:cNvPr id="420" name="Google Shape;420;p48"/>
          <p:cNvSpPr txBox="1"/>
          <p:nvPr/>
        </p:nvSpPr>
        <p:spPr>
          <a:xfrm>
            <a:off x="341100" y="821525"/>
            <a:ext cx="8461800" cy="42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Ringraziamo i nostri tutor,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dott. Marco Battaglieri e il dott. Stefano Grazzi,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l’aiuto e il supporto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 ci hanno sempre dato,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per la grande disponibilità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 ci hanno rivolto;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nostre professoresse, per il sostegno con cui ci hanno incoraggiato in ogni momento di questo percorso;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9"/>
          <p:cNvSpPr txBox="1"/>
          <p:nvPr/>
        </p:nvSpPr>
        <p:spPr>
          <a:xfrm>
            <a:off x="-150" y="2012150"/>
            <a:ext cx="9144000" cy="1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GRAZIE PER L’ATTENZIONE!!!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9"/>
          <p:cNvSpPr txBox="1"/>
          <p:nvPr/>
        </p:nvSpPr>
        <p:spPr>
          <a:xfrm>
            <a:off x="6115050" y="3656500"/>
            <a:ext cx="30288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Susanna Bertolini,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Marta Pirovano,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Rita Vadalà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6"/>
            </a:gs>
            <a:gs pos="27000">
              <a:srgbClr val="F2C725"/>
            </a:gs>
            <a:gs pos="100000">
              <a:srgbClr val="F58F09"/>
            </a:gs>
          </a:gsLst>
          <a:lin ang="2700006" scaled="0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311700" y="132375"/>
            <a:ext cx="8520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800"/>
              <a:t>ASTRO</a:t>
            </a:r>
            <a:endParaRPr b="1" sz="4800"/>
          </a:p>
        </p:txBody>
      </p:sp>
      <p:sp>
        <p:nvSpPr>
          <p:cNvPr id="124" name="Google Shape;124;p27"/>
          <p:cNvSpPr txBox="1"/>
          <p:nvPr/>
        </p:nvSpPr>
        <p:spPr>
          <a:xfrm>
            <a:off x="327750" y="970425"/>
            <a:ext cx="8488500" cy="3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ASTRO è un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prototipo di rivelatore portatile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 raggi cosmici 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sviluppato  dall’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INFN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Genova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Ideato e realizzato per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Essere trasportato agevolmente, così da poterlo usare per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misurare il fattore di attenuazione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dovuto all’effetto delle solette e dei muri che circondano i telescopi EEE.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Misurare i coefficienti di attenuazione di ogni telescopio EEE e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ricavare il rate che il telescopio misurerebbe se si trovasse all’aperto.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Confrontare i rate dei diversi telescopi una volta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eliminate le differenze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dovute all’ambiente in cui il telescopio 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trova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6"/>
            </a:gs>
            <a:gs pos="27000">
              <a:srgbClr val="F2C725"/>
            </a:gs>
            <a:gs pos="100000">
              <a:srgbClr val="F58F09"/>
            </a:gs>
          </a:gsLst>
          <a:lin ang="2700006" scaled="0"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type="title"/>
          </p:nvPr>
        </p:nvSpPr>
        <p:spPr>
          <a:xfrm>
            <a:off x="287850" y="165025"/>
            <a:ext cx="516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ASTRO: la struttura </a:t>
            </a:r>
            <a:endParaRPr b="1"/>
          </a:p>
        </p:txBody>
      </p:sp>
      <p:sp>
        <p:nvSpPr>
          <p:cNvPr id="130" name="Google Shape;130;p28"/>
          <p:cNvSpPr txBox="1"/>
          <p:nvPr>
            <p:ph idx="1" type="body"/>
          </p:nvPr>
        </p:nvSpPr>
        <p:spPr>
          <a:xfrm>
            <a:off x="287850" y="661125"/>
            <a:ext cx="5731200" cy="4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8 </a:t>
            </a:r>
            <a:r>
              <a:rPr b="1" lang="en" sz="2000">
                <a:solidFill>
                  <a:srgbClr val="000000"/>
                </a:solidFill>
              </a:rPr>
              <a:t>barre di scintillatore</a:t>
            </a:r>
            <a:r>
              <a:rPr lang="en" sz="2000">
                <a:solidFill>
                  <a:srgbClr val="000000"/>
                </a:solidFill>
              </a:rPr>
              <a:t> plastico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Le barre lunghe di (60x8x2)cm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Le barre corte di (18x8x2)cm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fibre WLS</a:t>
            </a:r>
            <a:r>
              <a:rPr lang="en" sz="2000">
                <a:solidFill>
                  <a:srgbClr val="000000"/>
                </a:solidFill>
              </a:rPr>
              <a:t> per ciascuna barra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SiPM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Front end (</a:t>
            </a:r>
            <a:r>
              <a:rPr b="1" lang="en" sz="2000">
                <a:solidFill>
                  <a:schemeClr val="dk1"/>
                </a:solidFill>
              </a:rPr>
              <a:t>amplificatore</a:t>
            </a:r>
            <a:r>
              <a:rPr lang="en" sz="2000">
                <a:solidFill>
                  <a:schemeClr val="dk1"/>
                </a:solidFill>
              </a:rPr>
              <a:t>);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Una </a:t>
            </a:r>
            <a:r>
              <a:rPr b="1" lang="en" sz="2000">
                <a:solidFill>
                  <a:schemeClr val="dk1"/>
                </a:solidFill>
              </a:rPr>
              <a:t>FPGA</a:t>
            </a:r>
            <a:r>
              <a:rPr lang="en" sz="2000">
                <a:solidFill>
                  <a:schemeClr val="dk1"/>
                </a:solidFill>
              </a:rPr>
              <a:t> (Field Programmable Gate Array) che “conta” i singoli eventi (particelle rivelate da un solo scintillatore) e gli eventi in coincidenza (registrati quasi nello stesso momento - in una finestra di 100 nanosecondi - da due (o più) scintillatori).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1" name="Google Shape;13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9250" y="2797425"/>
            <a:ext cx="2607699" cy="1834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28"/>
          <p:cNvGrpSpPr/>
          <p:nvPr/>
        </p:nvGrpSpPr>
        <p:grpSpPr>
          <a:xfrm>
            <a:off x="5453000" y="260275"/>
            <a:ext cx="2928900" cy="2406775"/>
            <a:chOff x="5476825" y="165025"/>
            <a:chExt cx="2928900" cy="2406775"/>
          </a:xfrm>
        </p:grpSpPr>
        <p:pic>
          <p:nvPicPr>
            <p:cNvPr id="133" name="Google Shape;133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76825" y="165025"/>
              <a:ext cx="2792699" cy="2083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8"/>
            <p:cNvSpPr txBox="1"/>
            <p:nvPr/>
          </p:nvSpPr>
          <p:spPr>
            <a:xfrm>
              <a:off x="5476825" y="2249000"/>
              <a:ext cx="2928900" cy="32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Il rivelatore ASTRO fuori dalla scatola protettiva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28"/>
          <p:cNvSpPr txBox="1"/>
          <p:nvPr/>
        </p:nvSpPr>
        <p:spPr>
          <a:xfrm>
            <a:off x="6199250" y="4631525"/>
            <a:ext cx="2607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scintillatori mandano un segnale quasi nello stesso istante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6"/>
            </a:gs>
            <a:gs pos="27000">
              <a:srgbClr val="F2C725"/>
            </a:gs>
            <a:gs pos="100000">
              <a:srgbClr val="F58F09"/>
            </a:gs>
          </a:gsLst>
          <a:lin ang="2700006" scaled="0"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title"/>
          </p:nvPr>
        </p:nvSpPr>
        <p:spPr>
          <a:xfrm>
            <a:off x="290875" y="111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ASTRO: Come funziona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1" name="Google Shape;141;p29"/>
          <p:cNvSpPr txBox="1"/>
          <p:nvPr>
            <p:ph idx="1" type="body"/>
          </p:nvPr>
        </p:nvSpPr>
        <p:spPr>
          <a:xfrm>
            <a:off x="290875" y="1354150"/>
            <a:ext cx="4260300" cy="3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">
                <a:solidFill>
                  <a:srgbClr val="000000"/>
                </a:solidFill>
              </a:rPr>
              <a:t>La particella </a:t>
            </a:r>
            <a:r>
              <a:rPr b="1" lang="en">
                <a:solidFill>
                  <a:srgbClr val="000000"/>
                </a:solidFill>
              </a:rPr>
              <a:t>rilascia energia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b="1" lang="en">
                <a:solidFill>
                  <a:srgbClr val="000000"/>
                </a:solidFill>
              </a:rPr>
              <a:t>ionizzando</a:t>
            </a:r>
            <a:r>
              <a:rPr lang="en">
                <a:solidFill>
                  <a:srgbClr val="000000"/>
                </a:solidFill>
              </a:rPr>
              <a:t> le molecole dello scintillatore, che vengono eccitate.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">
                <a:solidFill>
                  <a:srgbClr val="000000"/>
                </a:solidFill>
              </a:rPr>
              <a:t>Le molecole dello scintillatore si diseccitano ed </a:t>
            </a:r>
            <a:r>
              <a:rPr b="1" lang="en">
                <a:solidFill>
                  <a:srgbClr val="000000"/>
                </a:solidFill>
              </a:rPr>
              <a:t>emettono fotoni</a:t>
            </a:r>
            <a:r>
              <a:rPr lang="en">
                <a:solidFill>
                  <a:srgbClr val="000000"/>
                </a:solidFill>
              </a:rPr>
              <a:t>, che attraverso le fibre arrivano ai SiPM.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">
                <a:solidFill>
                  <a:srgbClr val="000000"/>
                </a:solidFill>
              </a:rPr>
              <a:t>Il segnale del SiPM  viene </a:t>
            </a:r>
            <a:r>
              <a:rPr b="1" lang="en">
                <a:solidFill>
                  <a:srgbClr val="000000"/>
                </a:solidFill>
              </a:rPr>
              <a:t>amplificato, discriminato ed inviato all’FPGA</a:t>
            </a:r>
            <a:r>
              <a:rPr lang="en">
                <a:solidFill>
                  <a:srgbClr val="000000"/>
                </a:solidFill>
              </a:rPr>
              <a:t>, che registra le coincidenze tra contatori.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2" name="Google Shape;14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7850" y="1869300"/>
            <a:ext cx="4075575" cy="196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9"/>
          <p:cNvSpPr txBox="1"/>
          <p:nvPr/>
        </p:nvSpPr>
        <p:spPr>
          <a:xfrm>
            <a:off x="-20825" y="7814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 una particella passa attraverso una delle barre di scintillatore:</a:t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6"/>
            </a:gs>
            <a:gs pos="27000">
              <a:srgbClr val="F2C725"/>
            </a:gs>
            <a:gs pos="100000">
              <a:srgbClr val="F58F09"/>
            </a:gs>
          </a:gsLst>
          <a:lin ang="2700006" scaled="0"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311700" y="268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ASTRO: Le coincidenze</a:t>
            </a:r>
            <a:endParaRPr b="1"/>
          </a:p>
        </p:txBody>
      </p:sp>
      <p:sp>
        <p:nvSpPr>
          <p:cNvPr id="149" name="Google Shape;149;p30"/>
          <p:cNvSpPr txBox="1"/>
          <p:nvPr/>
        </p:nvSpPr>
        <p:spPr>
          <a:xfrm flipH="1">
            <a:off x="5784350" y="488150"/>
            <a:ext cx="3286914" cy="4041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L’elettronica registra la </a:t>
            </a: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coincidenza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quando un muone passa </a:t>
            </a: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o più 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scintillatori.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coincidenze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doppie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(tra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scintillatori) che abbiamo analizzato sono: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1-2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3-4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(corto-corto)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5-6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" sz="18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7-8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(lungo-lungo)	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1-5	1-7	2-6	2-8	3-5	3-7	4-6	4-8	(lungo-corto sovrapposti)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30"/>
          <p:cNvGrpSpPr/>
          <p:nvPr/>
        </p:nvGrpSpPr>
        <p:grpSpPr>
          <a:xfrm>
            <a:off x="311700" y="859038"/>
            <a:ext cx="5358025" cy="4086512"/>
            <a:chOff x="311700" y="859038"/>
            <a:chExt cx="5358025" cy="4086512"/>
          </a:xfrm>
        </p:grpSpPr>
        <p:grpSp>
          <p:nvGrpSpPr>
            <p:cNvPr id="151" name="Google Shape;151;p30"/>
            <p:cNvGrpSpPr/>
            <p:nvPr/>
          </p:nvGrpSpPr>
          <p:grpSpPr>
            <a:xfrm>
              <a:off x="311700" y="859038"/>
              <a:ext cx="5205549" cy="3702888"/>
              <a:chOff x="241250" y="878100"/>
              <a:chExt cx="5205549" cy="3702888"/>
            </a:xfrm>
          </p:grpSpPr>
          <p:pic>
            <p:nvPicPr>
              <p:cNvPr id="152" name="Google Shape;152;p30"/>
              <p:cNvPicPr preferRelativeResize="0"/>
              <p:nvPr/>
            </p:nvPicPr>
            <p:blipFill rotWithShape="1">
              <a:blip r:embed="rId3">
                <a:alphaModFix/>
              </a:blip>
              <a:srcRect b="22847" l="19850" r="18310" t="10086"/>
              <a:stretch/>
            </p:blipFill>
            <p:spPr>
              <a:xfrm>
                <a:off x="311700" y="1243475"/>
                <a:ext cx="5135099" cy="3140947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53" name="Google Shape;153;p30"/>
              <p:cNvCxnSpPr/>
              <p:nvPr/>
            </p:nvCxnSpPr>
            <p:spPr>
              <a:xfrm flipH="1">
                <a:off x="1366150" y="1977025"/>
                <a:ext cx="546600" cy="3696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" name="Google Shape;154;p30"/>
              <p:cNvCxnSpPr/>
              <p:nvPr/>
            </p:nvCxnSpPr>
            <p:spPr>
              <a:xfrm>
                <a:off x="2644175" y="3900513"/>
                <a:ext cx="490200" cy="6483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5" name="Google Shape;155;p30"/>
              <p:cNvCxnSpPr/>
              <p:nvPr/>
            </p:nvCxnSpPr>
            <p:spPr>
              <a:xfrm>
                <a:off x="4484500" y="2025250"/>
                <a:ext cx="466200" cy="4500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6" name="Google Shape;156;p30"/>
              <p:cNvCxnSpPr/>
              <p:nvPr/>
            </p:nvCxnSpPr>
            <p:spPr>
              <a:xfrm>
                <a:off x="4468425" y="3825475"/>
                <a:ext cx="225000" cy="3375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" name="Google Shape;157;p30"/>
              <p:cNvCxnSpPr/>
              <p:nvPr/>
            </p:nvCxnSpPr>
            <p:spPr>
              <a:xfrm flipH="1" rot="10800000">
                <a:off x="2250275" y="1302050"/>
                <a:ext cx="144600" cy="3696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" name="Google Shape;158;p30"/>
              <p:cNvCxnSpPr/>
              <p:nvPr/>
            </p:nvCxnSpPr>
            <p:spPr>
              <a:xfrm flipH="1">
                <a:off x="1736025" y="4079088"/>
                <a:ext cx="610500" cy="50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" name="Google Shape;159;p30"/>
              <p:cNvCxnSpPr/>
              <p:nvPr/>
            </p:nvCxnSpPr>
            <p:spPr>
              <a:xfrm rot="10800000">
                <a:off x="498350" y="1527000"/>
                <a:ext cx="562500" cy="2250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0" name="Google Shape;160;p30"/>
              <p:cNvCxnSpPr/>
              <p:nvPr/>
            </p:nvCxnSpPr>
            <p:spPr>
              <a:xfrm flipH="1">
                <a:off x="771650" y="3873700"/>
                <a:ext cx="401700" cy="3696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1" name="Google Shape;161;p30"/>
              <p:cNvSpPr txBox="1"/>
              <p:nvPr/>
            </p:nvSpPr>
            <p:spPr>
              <a:xfrm>
                <a:off x="1060850" y="2156363"/>
                <a:ext cx="401700" cy="57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0"/>
              <p:cNvSpPr txBox="1"/>
              <p:nvPr/>
            </p:nvSpPr>
            <p:spPr>
              <a:xfrm>
                <a:off x="241250" y="1245800"/>
                <a:ext cx="257100" cy="48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30"/>
              <p:cNvSpPr txBox="1"/>
              <p:nvPr/>
            </p:nvSpPr>
            <p:spPr>
              <a:xfrm>
                <a:off x="2250275" y="878100"/>
                <a:ext cx="6591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4" name="Google Shape;164;p30"/>
            <p:cNvSpPr txBox="1"/>
            <p:nvPr/>
          </p:nvSpPr>
          <p:spPr>
            <a:xfrm>
              <a:off x="1622525" y="4441550"/>
              <a:ext cx="4662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0"/>
            <p:cNvSpPr txBox="1"/>
            <p:nvPr/>
          </p:nvSpPr>
          <p:spPr>
            <a:xfrm>
              <a:off x="4914325" y="2362800"/>
              <a:ext cx="755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0"/>
            <p:cNvSpPr txBox="1"/>
            <p:nvPr/>
          </p:nvSpPr>
          <p:spPr>
            <a:xfrm>
              <a:off x="4636300" y="4006450"/>
              <a:ext cx="466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0"/>
            <p:cNvSpPr txBox="1"/>
            <p:nvPr/>
          </p:nvSpPr>
          <p:spPr>
            <a:xfrm>
              <a:off x="3093825" y="4359775"/>
              <a:ext cx="4662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0"/>
            <p:cNvSpPr txBox="1"/>
            <p:nvPr/>
          </p:nvSpPr>
          <p:spPr>
            <a:xfrm>
              <a:off x="530450" y="4082650"/>
              <a:ext cx="466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30"/>
          <p:cNvSpPr txBox="1"/>
          <p:nvPr/>
        </p:nvSpPr>
        <p:spPr>
          <a:xfrm>
            <a:off x="2860581" y="4820838"/>
            <a:ext cx="64075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N.B. Ogni coppia di scintillatori costituisce un contatore indipendente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/>
        </p:nvSpPr>
        <p:spPr>
          <a:xfrm>
            <a:off x="511950" y="370000"/>
            <a:ext cx="58818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presa dati con ASTRO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511950" y="1204725"/>
            <a:ext cx="8120100" cy="3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➔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 della </a:t>
            </a: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stabilità nel tempo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◆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dividendo la misura in 4 periodi verifichiamo che la media di ogni periodo sia compatibile con quella degli altri periodi.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➔"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Confronto 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coppie di scintillatori differenti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◆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confrontando tra loro le misure in coincidenza doppia di scintillatori diversi ma con uguale posizione reciproca, i dati devono essere compatibili tra loro.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➔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Misura del rate all’aperto e a fianco al telescopio di EEE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/>
          <p:nvPr/>
        </p:nvSpPr>
        <p:spPr>
          <a:xfrm>
            <a:off x="292125" y="3167050"/>
            <a:ext cx="3095700" cy="1257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3271025" y="280200"/>
            <a:ext cx="57372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 della stabilità nel tempo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4421200" y="3147466"/>
            <a:ext cx="45204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misurati da coppie diverse con uguale posizione reciproca</a:t>
            </a:r>
            <a:r>
              <a:rPr b="1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b="1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compatibili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N.B.: i rate sono stati corretti per la variazione barometrica (off-line) e della temperatura dei sipm (feedback on-line)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3333300" y="1207300"/>
            <a:ext cx="30105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Confronto tra i periodi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Periodo 1: (1.459 +- 0.020) Hz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Periodo 2: (1.462 +- 0.020) Hz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Periodo 3: (1.459 +- 0.020) Hz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Periodo 4: (1.460 +- 0.020) Hz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2"/>
          <p:cNvSpPr/>
          <p:nvPr/>
        </p:nvSpPr>
        <p:spPr>
          <a:xfrm>
            <a:off x="3333300" y="1207300"/>
            <a:ext cx="2607900" cy="1257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6951888" y="1155345"/>
            <a:ext cx="1989712" cy="14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misure sono </a:t>
            </a:r>
            <a:r>
              <a:rPr b="1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compatibili, </a:t>
            </a: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indicando che  il telescopio è </a:t>
            </a:r>
            <a:r>
              <a:rPr b="1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stabile nel tempo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292125" y="3253750"/>
            <a:ext cx="30957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Confronto tra coppie di contatori diverse (lungo-lungo)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Coppia 5-6: (1.460 +- 0.010) Hz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Coppia 7-8: (1.457 +- 0.001) Hz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32"/>
          <p:cNvGrpSpPr/>
          <p:nvPr/>
        </p:nvGrpSpPr>
        <p:grpSpPr>
          <a:xfrm>
            <a:off x="346651" y="349126"/>
            <a:ext cx="2986649" cy="2400607"/>
            <a:chOff x="445323" y="-1086956"/>
            <a:chExt cx="5151172" cy="5005437"/>
          </a:xfrm>
        </p:grpSpPr>
        <p:sp>
          <p:nvSpPr>
            <p:cNvPr id="188" name="Google Shape;188;p32"/>
            <p:cNvSpPr txBox="1"/>
            <p:nvPr/>
          </p:nvSpPr>
          <p:spPr>
            <a:xfrm>
              <a:off x="445323" y="44906"/>
              <a:ext cx="13272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Rate (Hz)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9" name="Google Shape;189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5331" y="-1086956"/>
              <a:ext cx="5005006" cy="5005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32"/>
            <p:cNvSpPr txBox="1"/>
            <p:nvPr/>
          </p:nvSpPr>
          <p:spPr>
            <a:xfrm>
              <a:off x="4292095" y="3739981"/>
              <a:ext cx="1304400" cy="17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Tempo (</a:t>
              </a:r>
              <a:r>
                <a:rPr lang="en" sz="900"/>
                <a:t>min</a:t>
              </a: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32"/>
          <p:cNvSpPr/>
          <p:nvPr/>
        </p:nvSpPr>
        <p:spPr>
          <a:xfrm>
            <a:off x="3637525" y="3209810"/>
            <a:ext cx="676800" cy="34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2"/>
          <p:cNvSpPr/>
          <p:nvPr/>
        </p:nvSpPr>
        <p:spPr>
          <a:xfrm>
            <a:off x="6204788" y="1617850"/>
            <a:ext cx="676800" cy="43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32"/>
          <p:cNvCxnSpPr/>
          <p:nvPr/>
        </p:nvCxnSpPr>
        <p:spPr>
          <a:xfrm>
            <a:off x="1171575" y="333375"/>
            <a:ext cx="0" cy="233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32"/>
          <p:cNvCxnSpPr/>
          <p:nvPr/>
        </p:nvCxnSpPr>
        <p:spPr>
          <a:xfrm>
            <a:off x="1704975" y="333375"/>
            <a:ext cx="0" cy="233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32"/>
          <p:cNvCxnSpPr/>
          <p:nvPr/>
        </p:nvCxnSpPr>
        <p:spPr>
          <a:xfrm>
            <a:off x="2162175" y="333375"/>
            <a:ext cx="0" cy="233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32"/>
          <p:cNvSpPr txBox="1"/>
          <p:nvPr/>
        </p:nvSpPr>
        <p:spPr>
          <a:xfrm>
            <a:off x="380423" y="425330"/>
            <a:ext cx="9705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 (Hz)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0" y="198050"/>
            <a:ext cx="9144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Misure all’aperto e nella stanza del telescopio EEE </a:t>
            </a:r>
            <a:endParaRPr b="1"/>
          </a:p>
        </p:txBody>
      </p:sp>
      <p:sp>
        <p:nvSpPr>
          <p:cNvPr id="202" name="Google Shape;202;p33"/>
          <p:cNvSpPr txBox="1"/>
          <p:nvPr/>
        </p:nvSpPr>
        <p:spPr>
          <a:xfrm>
            <a:off x="3333750" y="3612350"/>
            <a:ext cx="619200" cy="1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33"/>
          <p:cNvGrpSpPr/>
          <p:nvPr/>
        </p:nvGrpSpPr>
        <p:grpSpPr>
          <a:xfrm>
            <a:off x="528073" y="789795"/>
            <a:ext cx="4043938" cy="2549504"/>
            <a:chOff x="533407" y="955792"/>
            <a:chExt cx="3671968" cy="2415905"/>
          </a:xfrm>
        </p:grpSpPr>
        <p:pic>
          <p:nvPicPr>
            <p:cNvPr id="204" name="Google Shape;204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3409" y="955792"/>
              <a:ext cx="3377517" cy="2415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33"/>
            <p:cNvSpPr txBox="1"/>
            <p:nvPr/>
          </p:nvSpPr>
          <p:spPr>
            <a:xfrm>
              <a:off x="3395675" y="3159925"/>
              <a:ext cx="8097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Tempo (</a:t>
              </a:r>
              <a:r>
                <a:rPr lang="en" sz="900"/>
                <a:t>min</a:t>
              </a: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 txBox="1"/>
            <p:nvPr/>
          </p:nvSpPr>
          <p:spPr>
            <a:xfrm>
              <a:off x="533407" y="1016874"/>
              <a:ext cx="8811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Rate (Hz)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33"/>
          <p:cNvGrpSpPr/>
          <p:nvPr/>
        </p:nvGrpSpPr>
        <p:grpSpPr>
          <a:xfrm>
            <a:off x="4663095" y="794720"/>
            <a:ext cx="3798118" cy="2539663"/>
            <a:chOff x="482424" y="1709070"/>
            <a:chExt cx="3189551" cy="2153900"/>
          </a:xfrm>
        </p:grpSpPr>
        <p:pic>
          <p:nvPicPr>
            <p:cNvPr id="208" name="Google Shape;208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2424" y="1709070"/>
              <a:ext cx="3171750" cy="215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33"/>
            <p:cNvSpPr txBox="1"/>
            <p:nvPr/>
          </p:nvSpPr>
          <p:spPr>
            <a:xfrm>
              <a:off x="2862275" y="3646407"/>
              <a:ext cx="809700" cy="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Tempo (</a:t>
              </a:r>
              <a:r>
                <a:rPr lang="en" sz="900"/>
                <a:t>min</a:t>
              </a: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 txBox="1"/>
            <p:nvPr/>
          </p:nvSpPr>
          <p:spPr>
            <a:xfrm>
              <a:off x="511024" y="1743722"/>
              <a:ext cx="8811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Rate (Hz)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33"/>
          <p:cNvSpPr txBox="1"/>
          <p:nvPr/>
        </p:nvSpPr>
        <p:spPr>
          <a:xfrm>
            <a:off x="326400" y="3458350"/>
            <a:ext cx="4245600" cy="1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 all’aperto: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➢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lunga-lunga: (1.974+-0.01)Hz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➢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Corta-corta: (0.417 +- 0.004)Hz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4420225" y="3458350"/>
            <a:ext cx="4588800" cy="1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 nella stanza del telescopio EEE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lunga-lunga: (1.459+-0.002)Hz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corta-corta: (0.334+-0.001)Hz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429900" y="4540575"/>
            <a:ext cx="82842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Attenuazione (A) del rate misurato dovuto ai materiali circostanti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