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87" r:id="rId13"/>
    <p:sldId id="288" r:id="rId14"/>
    <p:sldId id="289" r:id="rId15"/>
    <p:sldId id="267" r:id="rId16"/>
    <p:sldId id="268" r:id="rId17"/>
    <p:sldId id="269" r:id="rId18"/>
    <p:sldId id="270" r:id="rId19"/>
    <p:sldId id="29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1" r:id="rId30"/>
    <p:sldId id="280" r:id="rId31"/>
    <p:sldId id="281" r:id="rId32"/>
    <p:sldId id="282" r:id="rId33"/>
    <p:sldId id="283" r:id="rId34"/>
    <p:sldId id="284" r:id="rId35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6D9F1"/>
    <a:srgbClr val="FFFFFF"/>
    <a:srgbClr val="11C1FF"/>
    <a:srgbClr val="007F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519A-23AB-4E44-8D88-4702DA5FAACF}" type="datetimeFigureOut">
              <a:rPr lang="it-IT" smtClean="0"/>
              <a:pPr/>
              <a:t>26/11/2017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C83F-7AAE-4D2B-9545-91D404B884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9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/>
          <a:stretch/>
        </p:blipFill>
        <p:spPr bwMode="auto">
          <a:xfrm>
            <a:off x="100" y="0"/>
            <a:ext cx="91539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436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06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360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/>
          <a:stretch/>
        </p:blipFill>
        <p:spPr bwMode="auto">
          <a:xfrm>
            <a:off x="100" y="0"/>
            <a:ext cx="91539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 userDrawn="1"/>
        </p:nvSpPr>
        <p:spPr>
          <a:xfrm>
            <a:off x="323528" y="123478"/>
            <a:ext cx="8424936" cy="704297"/>
          </a:xfrm>
          <a:prstGeom prst="rect">
            <a:avLst/>
          </a:prstGeom>
          <a:solidFill>
            <a:srgbClr val="C6D9F1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323528" y="987574"/>
            <a:ext cx="8424936" cy="3872447"/>
          </a:xfrm>
          <a:prstGeom prst="rect">
            <a:avLst/>
          </a:prstGeom>
          <a:solidFill>
            <a:srgbClr val="C6D9F1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88236" y="4832398"/>
            <a:ext cx="2133600" cy="273844"/>
          </a:xfrm>
        </p:spPr>
        <p:txBody>
          <a:bodyPr/>
          <a:lstStyle>
            <a:lvl1pPr>
              <a:defRPr lang="it-IT" sz="1000" b="1" kern="1200" smtClean="0">
                <a:solidFill>
                  <a:srgbClr val="CC009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9207DA-2D8E-4C07-BB03-BAC3DC1BD24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 descr="banner C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6" t="11428" r="76161" b="4130"/>
          <a:stretch/>
        </p:blipFill>
        <p:spPr bwMode="auto">
          <a:xfrm>
            <a:off x="395536" y="173475"/>
            <a:ext cx="1204765" cy="610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magine 7" descr="banner CF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28" t="15141" r="12395"/>
          <a:stretch/>
        </p:blipFill>
        <p:spPr bwMode="auto">
          <a:xfrm>
            <a:off x="8172888" y="173475"/>
            <a:ext cx="503568" cy="6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456017" y="4860021"/>
            <a:ext cx="2916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00B0F0"/>
                </a:solidFill>
              </a:rPr>
              <a:t>INTERNATIONAL</a:t>
            </a:r>
            <a:r>
              <a:rPr lang="it-IT" sz="1000" b="1" dirty="0" smtClean="0">
                <a:solidFill>
                  <a:srgbClr val="CC0099"/>
                </a:solidFill>
              </a:rPr>
              <a:t> COSMIC </a:t>
            </a:r>
            <a:r>
              <a:rPr lang="it-IT" sz="1000" b="1" dirty="0" smtClean="0">
                <a:solidFill>
                  <a:srgbClr val="00B0F0"/>
                </a:solidFill>
              </a:rPr>
              <a:t>DAY </a:t>
            </a:r>
            <a:r>
              <a:rPr lang="it-IT" sz="1000" b="1" dirty="0" smtClean="0">
                <a:solidFill>
                  <a:srgbClr val="00B0F0"/>
                </a:solidFill>
                <a:sym typeface="Symbol"/>
              </a:rPr>
              <a:t> </a:t>
            </a:r>
            <a:r>
              <a:rPr lang="it-IT" sz="1000" b="1" dirty="0" smtClean="0">
                <a:solidFill>
                  <a:srgbClr val="CC0099"/>
                </a:solidFill>
                <a:sym typeface="Symbol"/>
              </a:rPr>
              <a:t>30 Novembre 2017</a:t>
            </a:r>
            <a:endParaRPr lang="it-IT" sz="1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4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748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738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4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00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5082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401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40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07DA-2D8E-4C07-BB03-BAC3DC1BD2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300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339502"/>
            <a:ext cx="4536504" cy="310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75565">
              <a:spcAft>
                <a:spcPts val="0"/>
              </a:spcAft>
            </a:pPr>
            <a:r>
              <a:rPr lang="it-IT" sz="4500" b="1" dirty="0" smtClean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/>
                <a:ea typeface="Calibri"/>
                <a:cs typeface="Times New Roman"/>
              </a:rPr>
              <a:t>INTERNATIONAL </a:t>
            </a:r>
          </a:p>
          <a:p>
            <a:pPr marL="75565" marR="75565">
              <a:lnSpc>
                <a:spcPct val="115000"/>
              </a:lnSpc>
              <a:spcAft>
                <a:spcPts val="600"/>
              </a:spcAft>
            </a:pPr>
            <a:r>
              <a:rPr lang="it-IT" sz="4500" b="1" dirty="0" smtClean="0">
                <a:ln>
                  <a:noFill/>
                </a:ln>
                <a:solidFill>
                  <a:srgbClr val="CC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/>
                <a:ea typeface="Calibri"/>
                <a:cs typeface="Times New Roman"/>
              </a:rPr>
              <a:t>COSMIC</a:t>
            </a:r>
            <a:r>
              <a:rPr lang="it-IT" sz="4500" b="1" dirty="0" smtClean="0">
                <a:ln>
                  <a:noFill/>
                </a:ln>
                <a:solidFill>
                  <a:srgbClr val="CC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/>
                <a:ea typeface="Calibri"/>
                <a:cs typeface="Times New Roman"/>
              </a:rPr>
              <a:t> </a:t>
            </a:r>
            <a:r>
              <a:rPr lang="it-IT" sz="4500" b="1" dirty="0" smtClean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/>
                <a:ea typeface="Calibri"/>
                <a:cs typeface="Times New Roman"/>
              </a:rPr>
              <a:t>DAY</a:t>
            </a:r>
          </a:p>
          <a:p>
            <a:pPr marL="268288" marR="75565">
              <a:lnSpc>
                <a:spcPct val="115000"/>
              </a:lnSpc>
              <a:spcAft>
                <a:spcPts val="0"/>
              </a:spcAft>
            </a:pPr>
            <a:endParaRPr lang="it-IT" b="1" i="1" dirty="0" smtClean="0">
              <a:solidFill>
                <a:schemeClr val="bg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68288" marR="75565">
              <a:lnSpc>
                <a:spcPct val="115000"/>
              </a:lnSpc>
              <a:spcAft>
                <a:spcPts val="0"/>
              </a:spcAft>
            </a:pPr>
            <a:endParaRPr lang="it-IT" b="1" i="1" dirty="0" smtClean="0">
              <a:solidFill>
                <a:schemeClr val="bg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68288" marR="75565">
              <a:lnSpc>
                <a:spcPct val="115000"/>
              </a:lnSpc>
              <a:spcAft>
                <a:spcPts val="0"/>
              </a:spcAft>
            </a:pPr>
            <a:endParaRPr lang="it-IT" sz="500" b="1" i="1" dirty="0" smtClean="0">
              <a:solidFill>
                <a:schemeClr val="bg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68288" marR="75565">
              <a:lnSpc>
                <a:spcPct val="115000"/>
              </a:lnSpc>
              <a:spcAft>
                <a:spcPts val="0"/>
              </a:spcAft>
            </a:pPr>
            <a:r>
              <a:rPr lang="it-IT" b="1" i="1" dirty="0" err="1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Become</a:t>
            </a:r>
            <a:r>
              <a:rPr lang="it-IT" b="1" i="1" dirty="0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 a </a:t>
            </a:r>
            <a:r>
              <a:rPr lang="it-IT" b="1" i="1" dirty="0" err="1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Scientistic</a:t>
            </a:r>
            <a:r>
              <a:rPr lang="it-IT" b="1" i="1" dirty="0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 for a </a:t>
            </a:r>
            <a:r>
              <a:rPr lang="it-IT" b="1" i="1" dirty="0" err="1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D</a:t>
            </a:r>
            <a:r>
              <a:rPr lang="it-IT" b="1" i="1" dirty="0" err="1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ay</a:t>
            </a:r>
            <a:endParaRPr lang="it-IT" b="1" i="1" dirty="0" smtClean="0">
              <a:solidFill>
                <a:schemeClr val="bg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68288" marR="75565"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bg1"/>
                </a:solidFill>
                <a:latin typeface="+mj-lt"/>
                <a:ea typeface="Calibri"/>
                <a:cs typeface="Arial" panose="020B0604020202020204" pitchFamily="34" charset="0"/>
              </a:rPr>
              <a:t>30 Novembre 2017</a:t>
            </a:r>
            <a:endParaRPr lang="it-IT" b="1" dirty="0">
              <a:solidFill>
                <a:schemeClr val="bg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Immagine 5" descr="banner C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6" t="11428" r="76161" b="4130"/>
          <a:stretch/>
        </p:blipFill>
        <p:spPr bwMode="auto">
          <a:xfrm>
            <a:off x="7831243" y="195486"/>
            <a:ext cx="1204765" cy="610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Immagine 6" descr="banner C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28" t="15141" r="12395"/>
          <a:stretch/>
        </p:blipFill>
        <p:spPr bwMode="auto">
          <a:xfrm>
            <a:off x="8532440" y="875124"/>
            <a:ext cx="503568" cy="6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11560" y="2211710"/>
            <a:ext cx="7920880" cy="2369880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L="4484688"/>
            <a:r>
              <a:rPr lang="it-IT" b="1" dirty="0" err="1" smtClean="0">
                <a:solidFill>
                  <a:schemeClr val="bg1"/>
                </a:solidFill>
              </a:rPr>
              <a:t>Outline</a:t>
            </a:r>
            <a:r>
              <a:rPr lang="it-IT" b="1" dirty="0" smtClean="0">
                <a:solidFill>
                  <a:schemeClr val="bg1"/>
                </a:solidFill>
              </a:rPr>
              <a:t>: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di Excel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Importazione dei dati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dati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dei grafici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Correzioni</a:t>
            </a:r>
          </a:p>
          <a:p>
            <a:pPr marL="4665663" indent="-180975"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linearizzazione</a:t>
            </a:r>
            <a:endParaRPr lang="it-IT" sz="140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65663" indent="-180975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9225" indent="-174625"/>
            <a:r>
              <a:rPr lang="it-IT" b="1" dirty="0" err="1" smtClean="0">
                <a:solidFill>
                  <a:srgbClr val="11C1FF"/>
                </a:solidFill>
              </a:rPr>
              <a:t>P.La</a:t>
            </a:r>
            <a:r>
              <a:rPr lang="it-IT" b="1" dirty="0" smtClean="0">
                <a:solidFill>
                  <a:srgbClr val="11C1FF"/>
                </a:solidFill>
              </a:rPr>
              <a:t> Rocca &amp; </a:t>
            </a:r>
            <a:r>
              <a:rPr lang="it-IT" b="1" dirty="0" err="1" smtClean="0">
                <a:solidFill>
                  <a:srgbClr val="11C1FF"/>
                </a:solidFill>
              </a:rPr>
              <a:t>M.Trimarchi</a:t>
            </a:r>
            <a:endParaRPr lang="it-IT" b="1" dirty="0">
              <a:solidFill>
                <a:srgbClr val="11C1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7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42181"/>
            <a:ext cx="5867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V="1">
            <a:off x="179512" y="1995686"/>
            <a:ext cx="1513184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940152" y="4443958"/>
            <a:ext cx="7920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7576"/>
            <a:ext cx="5776342" cy="38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467544" y="2283718"/>
            <a:ext cx="2376264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5076056" y="1923678"/>
            <a:ext cx="936104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7574"/>
            <a:ext cx="5832648" cy="38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12</a:t>
            </a:fld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539552" y="2427734"/>
            <a:ext cx="266429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67544" y="2787774"/>
            <a:ext cx="2664296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355976" y="3507854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7576"/>
            <a:ext cx="5776342" cy="38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6660232" y="4443958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9582"/>
            <a:ext cx="7056785" cy="3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H="1" flipV="1">
            <a:off x="1475656" y="2283718"/>
            <a:ext cx="158417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347864" y="3363838"/>
            <a:ext cx="576064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7574"/>
            <a:ext cx="7416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H="1" flipV="1">
            <a:off x="1619672" y="3435846"/>
            <a:ext cx="158417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1547664" y="2211710"/>
            <a:ext cx="158417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1403648" y="1131590"/>
            <a:ext cx="158417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7574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843808" y="3075806"/>
            <a:ext cx="1440160" cy="288032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>
                <a:solidFill>
                  <a:srgbClr val="CC0099"/>
                </a:solidFill>
                <a:sym typeface="Wingdings" pitchFamily="2" charset="2"/>
              </a:rPr>
              <a:t>SIMULAZIONI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203598"/>
            <a:ext cx="1944216" cy="288032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DATI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SPERIMENTALI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Freccia curva 7"/>
          <p:cNvSpPr/>
          <p:nvPr/>
        </p:nvSpPr>
        <p:spPr>
          <a:xfrm rot="10800000" flipH="1">
            <a:off x="467544" y="1779662"/>
            <a:ext cx="432048" cy="1080120"/>
          </a:xfrm>
          <a:prstGeom prst="ben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1835696" y="3147814"/>
            <a:ext cx="792088" cy="144016"/>
          </a:xfrm>
          <a:prstGeom prst="lef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MONTE CARLO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7574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7574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059832" y="2499742"/>
            <a:ext cx="5149080" cy="1052736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Istogramma 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Classi di frequenza dei valori di angolo zenitale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(da 1 a 90 a passi da 1 o 2 gradi)</a:t>
            </a:r>
          </a:p>
        </p:txBody>
      </p:sp>
      <p:sp>
        <p:nvSpPr>
          <p:cNvPr id="8" name="Rettangolo 7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ANALISI DEI DATI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524328" y="1347614"/>
            <a:ext cx="598203" cy="255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7596336" y="1203598"/>
            <a:ext cx="72008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7574"/>
            <a:ext cx="71751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4211960" y="2715766"/>
            <a:ext cx="64807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467544" y="3003798"/>
            <a:ext cx="201622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68" y="1059582"/>
            <a:ext cx="6821500" cy="37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03648" y="26749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COMPONENTE AGGIUNTIVO SU EXCEL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164288" y="1275606"/>
            <a:ext cx="72008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635896" y="1131590"/>
            <a:ext cx="43204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7574"/>
            <a:ext cx="7380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915816" y="3939902"/>
            <a:ext cx="5112568" cy="648072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di input  tutti i dati sperimentali (colonna 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della classe  tutte le classi (colonna 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di output numero delle classi (90)+1 x 2 colonne (a partire dalla riga 2)  F1_G92</a:t>
            </a:r>
          </a:p>
        </p:txBody>
      </p:sp>
      <p:sp>
        <p:nvSpPr>
          <p:cNvPr id="6" name="Freccia circolare in giù 5"/>
          <p:cNvSpPr/>
          <p:nvPr/>
        </p:nvSpPr>
        <p:spPr>
          <a:xfrm rot="634161">
            <a:off x="1207499" y="1357467"/>
            <a:ext cx="3319482" cy="77237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1528421">
            <a:off x="2472845" y="2344607"/>
            <a:ext cx="1462969" cy="594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851920" y="2931790"/>
            <a:ext cx="79208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7574"/>
            <a:ext cx="72728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283968" y="2859782"/>
            <a:ext cx="3888432" cy="576064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Frequenze associate ad ogni intervallo angolare della colonna F</a:t>
            </a: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3707904" y="2355726"/>
            <a:ext cx="100811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9582"/>
            <a:ext cx="7452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995936" y="4227934"/>
            <a:ext cx="4176464" cy="432048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di input  tutti i dati Monte Carlo(colonna </a:t>
            </a:r>
            <a:r>
              <a:rPr lang="it-IT" sz="3200" dirty="0" smtClean="0">
                <a:solidFill>
                  <a:srgbClr val="CC0099"/>
                </a:solidFill>
                <a:sym typeface="Wingdings" pitchFamily="2" charset="2"/>
              </a:rPr>
              <a:t>B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della classe  tutte le classi (colonna 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Intervallo di output numero delle classi (90)+1 x 2 colonne (a partire dalla riga 2)  I1_J92</a:t>
            </a:r>
          </a:p>
        </p:txBody>
      </p:sp>
      <p:sp>
        <p:nvSpPr>
          <p:cNvPr id="7" name="Freccia circolare in giù 6"/>
          <p:cNvSpPr/>
          <p:nvPr/>
        </p:nvSpPr>
        <p:spPr>
          <a:xfrm rot="634161">
            <a:off x="1806365" y="1429476"/>
            <a:ext cx="3319482" cy="77237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r="31000"/>
          <a:stretch>
            <a:fillRect/>
          </a:stretch>
        </p:blipFill>
        <p:spPr bwMode="auto">
          <a:xfrm>
            <a:off x="827584" y="987574"/>
            <a:ext cx="74888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372200" y="2787774"/>
            <a:ext cx="1872208" cy="1224136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Frequenze associate ad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ogni intervallo angolare della colonna I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ANALISI DEI DATI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7574"/>
            <a:ext cx="6984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995936" y="4011910"/>
            <a:ext cx="3672408" cy="504056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Istogramma dei dati sperimentali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Colonna G (frequenze) vs Colonna F (Classi)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REALIZZAZIONE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 DEI GRAFICI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475656" y="4155926"/>
            <a:ext cx="5760640" cy="648072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Commentare e confrontare!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3598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133" y="1484784"/>
            <a:ext cx="3979275" cy="23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SPERIMENTALI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b="15858"/>
          <a:stretch>
            <a:fillRect/>
          </a:stretch>
        </p:blipFill>
        <p:spPr bwMode="auto">
          <a:xfrm>
            <a:off x="467544" y="1131590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419622"/>
            <a:ext cx="372736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475656" y="4155926"/>
            <a:ext cx="5760640" cy="648072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Commentare e confrontare!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SIMULATI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96944" cy="36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436096" y="1995686"/>
            <a:ext cx="3168352" cy="2304256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Rapporto fra distribuzione sperimentale e distribuzione simulata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Diverso numero di eventi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Normalizzazione: il numero di eventi della prima classe ora è lo stesso per entrambe le distribuzioni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Adesso sono confrontabili!</a:t>
            </a:r>
          </a:p>
        </p:txBody>
      </p:sp>
      <p:sp>
        <p:nvSpPr>
          <p:cNvPr id="6" name="Ovale 5"/>
          <p:cNvSpPr/>
          <p:nvPr/>
        </p:nvSpPr>
        <p:spPr>
          <a:xfrm>
            <a:off x="1691680" y="1635646"/>
            <a:ext cx="792088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611560" y="987574"/>
            <a:ext cx="14401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827584" y="915566"/>
            <a:ext cx="144016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555776" y="1779662"/>
            <a:ext cx="216024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  <a:ea typeface="+mj-ea"/>
                <a:cs typeface="+mj-cs"/>
              </a:rPr>
              <a:t>CORREZIONI: NORMALIZZAZIONE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7574"/>
            <a:ext cx="64807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5148064" y="1923678"/>
            <a:ext cx="666674" cy="297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  <a:ea typeface="+mj-ea"/>
                <a:cs typeface="+mj-cs"/>
              </a:rPr>
              <a:t>DATI CORRETTI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77048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220072" y="2067694"/>
            <a:ext cx="3059832" cy="2492896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Rappresentiamo la Colonna M (Dati Corretti) vs la Colonna F (Frequenza)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Ci limitiamo a 40° 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accettanza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dei telescopi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CORRETTI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68" y="1059582"/>
            <a:ext cx="6821500" cy="37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INSTALLAZIONE DEL COMPONENTE AGGIUNTIVO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9582"/>
            <a:ext cx="684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419872" y="3507854"/>
            <a:ext cx="1080120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0" y="3651870"/>
            <a:ext cx="9144000" cy="1145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L’andamento dovrebbe seguire la relazione funzionale cos</a:t>
            </a:r>
            <a:r>
              <a:rPr kumimoji="0" lang="it-IT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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Per verificarlo, calcoliamo la funzione cos</a:t>
            </a:r>
            <a:r>
              <a:rPr kumimoji="0" lang="it-IT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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 in corrispondenza dei nostri valori di angolo zenitale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7614"/>
            <a:ext cx="3260114" cy="189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617" y="1203599"/>
            <a:ext cx="3019832" cy="205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CORRETTI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7812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1979712" y="1635646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3059832" y="1779662"/>
            <a:ext cx="259228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CORRETTI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32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4600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GRAFICO DEI DATI CORRETTI - CONFRONTO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7574"/>
            <a:ext cx="69847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355976" y="2067694"/>
            <a:ext cx="3312368" cy="2232248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Rappresentiamo i Dati Corretti vs la funzione cos</a:t>
            </a:r>
            <a:r>
              <a:rPr kumimoji="0" lang="it-IT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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Colonna M vs Colonna 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LINEARIZZAZIONE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632848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067944" y="4227934"/>
            <a:ext cx="3096344" cy="432048"/>
          </a:xfrm>
          <a:prstGeom prst="rect">
            <a:avLst/>
          </a:prstGeom>
          <a:solidFill>
            <a:srgbClr val="C6D9F1"/>
          </a:solidFill>
          <a:ln w="25400">
            <a:solidFill>
              <a:srgbClr val="CC0099"/>
            </a:solidFill>
          </a:ln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Aggiungere una linea di tendenza “lineare”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Commentare il risultato ottenuto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267494"/>
            <a:ext cx="91440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WP"/>
                <a:ea typeface="+mj-ea"/>
                <a:cs typeface="+mj-cs"/>
              </a:rPr>
              <a:t>VERIFICA DELLA LINEARIZZAZIONE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7573"/>
            <a:ext cx="6192688" cy="38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1331640" y="2067694"/>
            <a:ext cx="108012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INSTALLAZIONE DEL COMPONENTE AGGIUNTIVO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968689"/>
            <a:ext cx="5328592" cy="38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4211960" y="4299942"/>
            <a:ext cx="72008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INSTALLAZIONE DEL COMPONENTE AGGIUNTIVO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7574"/>
            <a:ext cx="6768752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4788024" y="2355726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539552" y="1275606"/>
            <a:ext cx="2376264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INSTALLAZIONE DEL COMPONENTE AGGIUNTIVO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7574"/>
            <a:ext cx="72981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2915816" y="1059582"/>
            <a:ext cx="43204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403648" y="1203598"/>
            <a:ext cx="288032" cy="6480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7DA-2D8E-4C07-BB03-BAC3DC1BD240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17708"/>
            <a:ext cx="7056784" cy="37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3491880" y="3363838"/>
            <a:ext cx="648072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323528" y="1419622"/>
            <a:ext cx="2088232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3419872" y="1779662"/>
            <a:ext cx="4968552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7574"/>
            <a:ext cx="5832648" cy="389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 flipV="1">
            <a:off x="323528" y="2139702"/>
            <a:ext cx="1692696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5868144" y="4371950"/>
            <a:ext cx="79208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899592" y="26749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WP"/>
              </a:rPr>
              <a:t>IMPORTAZIONE DEI DATI SPERIMENTALI</a:t>
            </a:r>
            <a:endParaRPr lang="it-IT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W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413</Words>
  <Application>Microsoft Office PowerPoint</Application>
  <PresentationFormat>Presentazione su schermo (16:9)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Marina</cp:lastModifiedBy>
  <cp:revision>90</cp:revision>
  <dcterms:created xsi:type="dcterms:W3CDTF">2017-11-16T08:32:25Z</dcterms:created>
  <dcterms:modified xsi:type="dcterms:W3CDTF">2017-11-26T20:50:08Z</dcterms:modified>
</cp:coreProperties>
</file>