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6" r:id="rId9"/>
    <p:sldId id="262" r:id="rId10"/>
    <p:sldId id="25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4782-3173-0241-AE99-37879252D298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89E7-4829-154E-B72F-E0BFC65C62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9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95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1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09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3641" y="1964531"/>
            <a:ext cx="8036719" cy="401835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34358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462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5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33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Fare clic per modificare gli stili del testo dello schema</a:t>
            </a:r>
          </a:p>
          <a:p>
            <a:pPr lvl="1"/>
            <a:r>
              <a:rPr lang="x-none" dirty="0" smtClean="0"/>
              <a:t>Secondo livello</a:t>
            </a:r>
          </a:p>
          <a:p>
            <a:pPr lvl="2"/>
            <a:r>
              <a:rPr lang="x-none" dirty="0" smtClean="0"/>
              <a:t>Terzo livello</a:t>
            </a:r>
          </a:p>
          <a:p>
            <a:pPr lvl="3"/>
            <a:r>
              <a:rPr lang="x-none" dirty="0" smtClean="0"/>
              <a:t>Quarto livello</a:t>
            </a:r>
          </a:p>
          <a:p>
            <a:pPr lvl="4"/>
            <a:r>
              <a:rPr lang="x-none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A14F-EF29-9A4F-8F95-501336117DC3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455D-F262-C145-906E-99B3329BCA37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7" name="Immagine 6" descr="Python-logo-notext.svg_-744x744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45" y="3142968"/>
            <a:ext cx="1411736" cy="14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800" u="none" kern="1200" cap="small" baseline="0">
          <a:solidFill>
            <a:srgbClr val="F8F200"/>
          </a:solidFill>
          <a:effectLst>
            <a:glow rad="101600">
              <a:schemeClr val="tx1">
                <a:alpha val="75000"/>
              </a:schemeClr>
            </a:glow>
            <a:outerShdw blurRad="50800" dist="38100" dir="2700000" algn="tl" rotWithShape="0">
              <a:srgbClr val="000090">
                <a:alpha val="63000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gi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9.png"/><Relationship Id="rId1" Type="http://schemas.microsoft.com/office/2007/relationships/media" Target="file://localhost/Users/dimatteo/Desktop/uartuccio/cosmic_rays.mp4" TargetMode="External"/><Relationship Id="rId2" Type="http://schemas.openxmlformats.org/officeDocument/2006/relationships/video" Target="file://localhost/Users/dimatteo/Desktop/uartuccio/cosmic_rays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6681" y="1920875"/>
            <a:ext cx="7772400" cy="16795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5000" dirty="0" smtClean="0">
                <a:solidFill>
                  <a:srgbClr val="F8F200"/>
                </a:solidFill>
                <a:latin typeface="+mn-lt"/>
                <a:cs typeface="Arial" pitchFamily="34" charset="0"/>
              </a:rPr>
              <a:t>DATA ANALYSIS </a:t>
            </a:r>
            <a:br>
              <a:rPr lang="it-IT" sz="5000" dirty="0" smtClean="0">
                <a:solidFill>
                  <a:srgbClr val="F8F200"/>
                </a:solidFill>
                <a:latin typeface="+mn-lt"/>
                <a:cs typeface="Arial" pitchFamily="34" charset="0"/>
              </a:rPr>
            </a:br>
            <a:r>
              <a:rPr lang="it-IT" sz="5000" dirty="0" smtClean="0">
                <a:solidFill>
                  <a:srgbClr val="F8F200"/>
                </a:solidFill>
                <a:latin typeface="+mn-lt"/>
                <a:cs typeface="Arial" pitchFamily="34" charset="0"/>
              </a:rPr>
              <a:t>WITH PYTHON </a:t>
            </a:r>
            <a:endParaRPr lang="it-IT" sz="5000" dirty="0">
              <a:solidFill>
                <a:srgbClr val="F8F2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2481" y="3677608"/>
            <a:ext cx="6400800" cy="1752600"/>
          </a:xfrm>
        </p:spPr>
        <p:txBody>
          <a:bodyPr>
            <a:normAutofit/>
          </a:bodyPr>
          <a:lstStyle/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sz="3000" b="1" dirty="0">
                <a:solidFill>
                  <a:srgbClr val="000090"/>
                </a:solidFill>
                <a:latin typeface="Arial Nova" pitchFamily="34" charset="0"/>
              </a:rPr>
              <a:t>Liceo Scientifico Statale </a:t>
            </a:r>
          </a:p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sz="3000" b="1" dirty="0">
                <a:solidFill>
                  <a:srgbClr val="000090"/>
                </a:solidFill>
                <a:latin typeface="Arial Nova" pitchFamily="34" charset="0"/>
              </a:rPr>
              <a:t>“Benedetto Croce” </a:t>
            </a:r>
          </a:p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sz="3000" b="1" dirty="0">
                <a:solidFill>
                  <a:srgbClr val="000090"/>
                </a:solidFill>
                <a:latin typeface="Arial Nova" pitchFamily="34" charset="0"/>
              </a:rPr>
              <a:t>Palermo</a:t>
            </a:r>
          </a:p>
          <a:p>
            <a:endParaRPr lang="it-IT" sz="2800" dirty="0"/>
          </a:p>
        </p:txBody>
      </p:sp>
      <p:pic>
        <p:nvPicPr>
          <p:cNvPr id="6" name="Immagine" descr="Immagine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8" y="-137486"/>
            <a:ext cx="3777714" cy="2267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881" y="206376"/>
            <a:ext cx="3752158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7"/>
          <p:cNvSpPr txBox="1"/>
          <p:nvPr/>
        </p:nvSpPr>
        <p:spPr>
          <a:xfrm>
            <a:off x="349758" y="4697419"/>
            <a:ext cx="4226478" cy="188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b="1" dirty="0" smtClean="0">
                <a:solidFill>
                  <a:srgbClr val="000090"/>
                </a:solidFill>
                <a:latin typeface="Arial Nova" pitchFamily="34" charset="0"/>
                <a:cs typeface="Apple Symbols"/>
              </a:rPr>
              <a:t>Speakers</a:t>
            </a:r>
            <a:r>
              <a:rPr lang="it-IT" b="1" dirty="0">
                <a:solidFill>
                  <a:srgbClr val="000090"/>
                </a:solidFill>
                <a:latin typeface="Arial Nova" pitchFamily="34" charset="0"/>
                <a:cs typeface="Apple Symbols"/>
              </a:rPr>
              <a:t>: </a:t>
            </a:r>
          </a:p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b="1" dirty="0">
                <a:solidFill>
                  <a:srgbClr val="000090"/>
                </a:solidFill>
                <a:latin typeface="Arial Nova" pitchFamily="34" charset="0"/>
                <a:cs typeface="Apple Symbols"/>
              </a:rPr>
              <a:t>Ester Di Matteo</a:t>
            </a:r>
          </a:p>
          <a:p>
            <a:pPr defTabSz="455675">
              <a:defRPr sz="3275">
                <a:effectLst>
                  <a:outerShdw blurRad="29717" dist="39624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rPr lang="it-IT" b="1" dirty="0">
                <a:solidFill>
                  <a:srgbClr val="000090"/>
                </a:solidFill>
                <a:latin typeface="Arial Nova" pitchFamily="34" charset="0"/>
                <a:cs typeface="Apple Symbols"/>
              </a:rPr>
              <a:t>Samuele Quartuccio</a:t>
            </a:r>
          </a:p>
          <a:p>
            <a:endParaRPr lang="it-IT" dirty="0">
              <a:solidFill>
                <a:srgbClr val="000090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2212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299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badi MT Condensed Extra Bold"/>
                <a:cs typeface="Abadi MT Condensed Extra Bold"/>
              </a:rPr>
              <a:t>Solar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Flare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2015</a:t>
            </a:r>
            <a:r>
              <a:rPr lang="it-IT" dirty="0" smtClean="0">
                <a:latin typeface="Abadi MT Condensed Extra Bold"/>
                <a:cs typeface="Abadi MT Condensed Extra Bold"/>
              </a:rPr>
              <a:t>-03-07-21:45</a:t>
            </a:r>
            <a:endParaRPr lang="it-IT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2450" y="1191299"/>
            <a:ext cx="1828801" cy="162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 err="1" smtClean="0">
                <a:latin typeface="Abadi MT Condensed Extra Bold"/>
                <a:cs typeface="Abadi MT Condensed Extra Bold"/>
              </a:rPr>
              <a:t>Flare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: </a:t>
            </a:r>
            <a:r>
              <a:rPr lang="it-IT" sz="1400" dirty="0">
                <a:latin typeface="Abadi MT Condensed Extra Bold"/>
                <a:cs typeface="Abadi MT Condensed Extra Bold"/>
              </a:rPr>
              <a:t>M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9.2</a:t>
            </a:r>
          </a:p>
          <a:p>
            <a:pPr marL="0" indent="0">
              <a:buNone/>
            </a:pPr>
            <a:r>
              <a:rPr lang="it-IT" sz="1400" dirty="0" smtClean="0">
                <a:latin typeface="Abadi MT Condensed Extra Bold"/>
                <a:cs typeface="Abadi MT Condensed Extra Bold"/>
              </a:rPr>
              <a:t>EEE data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correct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sz="1400" dirty="0">
                <a:latin typeface="Abadi MT Condensed Extra Bold"/>
                <a:cs typeface="Abadi MT Condensed Extra Bold"/>
              </a:rPr>
              <a:t>the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systematic</a:t>
            </a:r>
            <a:r>
              <a:rPr lang="it-IT" sz="1400" dirty="0">
                <a:latin typeface="Abadi MT Condensed Extra Bold"/>
                <a:cs typeface="Abadi MT Condensed Extra Bold"/>
              </a:rPr>
              <a:t>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error</a:t>
            </a:r>
            <a:r>
              <a:rPr lang="it-IT" sz="1400" dirty="0">
                <a:latin typeface="Abadi MT Condensed Extra Bold"/>
                <a:cs typeface="Abadi MT Condensed Extra Bold"/>
              </a:rPr>
              <a:t> due to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atmospheric</a:t>
            </a:r>
            <a:r>
              <a:rPr lang="it-IT" sz="1400" dirty="0">
                <a:latin typeface="Abadi MT Condensed Extra Bold"/>
                <a:cs typeface="Abadi MT Condensed Extra Bold"/>
              </a:rPr>
              <a:t> pressure and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averaged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every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1400" dirty="0">
                <a:latin typeface="Abadi MT Condensed Extra Bold"/>
                <a:cs typeface="Abadi MT Condensed Extra Bold"/>
              </a:rPr>
              <a:t>1000 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sec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34" y="1305569"/>
            <a:ext cx="3400820" cy="2253456"/>
          </a:xfrm>
          <a:prstGeom prst="rect">
            <a:avLst/>
          </a:prstGeom>
        </p:spPr>
      </p:pic>
      <p:pic>
        <p:nvPicPr>
          <p:cNvPr id="10" name="Immagine 9" descr="x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92" y="4221560"/>
            <a:ext cx="4269708" cy="225345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296641" y="3437321"/>
            <a:ext cx="184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Forbush</a:t>
            </a:r>
            <a:r>
              <a:rPr lang="it-IT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decreases</a:t>
            </a:r>
            <a:endParaRPr lang="it-IT" dirty="0">
              <a:solidFill>
                <a:srgbClr val="FF6600"/>
              </a:solidFill>
              <a:latin typeface="Abadi MT Condensed Extra Bold"/>
              <a:cs typeface="Abadi MT Condensed Extra Bold"/>
            </a:endParaRPr>
          </a:p>
          <a:p>
            <a:pPr algn="ctr"/>
            <a:r>
              <a:rPr lang="it-IT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2015-03-11</a:t>
            </a:r>
          </a:p>
          <a:p>
            <a:pPr algn="ctr"/>
            <a:r>
              <a:rPr lang="it-IT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20:00</a:t>
            </a:r>
          </a:p>
        </p:txBody>
      </p:sp>
      <p:pic>
        <p:nvPicPr>
          <p:cNvPr id="5" name="Immagine 4" descr="hxrt_flter_fd_20150306_1756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" y="2590786"/>
            <a:ext cx="3207235" cy="3207235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1310162" y="2026228"/>
            <a:ext cx="5575475" cy="219533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310162" y="4314001"/>
            <a:ext cx="5749784" cy="9656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6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212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badi MT Condensed Extra Bold"/>
                <a:cs typeface="Abadi MT Condensed Extra Bold"/>
              </a:rPr>
              <a:t>Solar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Flare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2017</a:t>
            </a:r>
            <a:r>
              <a:rPr lang="it-IT" dirty="0" smtClean="0">
                <a:latin typeface="Abadi MT Condensed Extra Bold"/>
                <a:cs typeface="Abadi MT Condensed Extra Bold"/>
              </a:rPr>
              <a:t>-09-06-10:24</a:t>
            </a:r>
            <a:endParaRPr lang="it-IT" dirty="0">
              <a:latin typeface="Abadi MT Condensed Extra Bold"/>
              <a:cs typeface="Abadi MT Condensed Extra Bold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50193" y="1066405"/>
            <a:ext cx="1828801" cy="144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 err="1" smtClean="0">
                <a:latin typeface="Abadi MT Condensed Extra Bold"/>
                <a:cs typeface="Abadi MT Condensed Extra Bold"/>
              </a:rPr>
              <a:t>Flare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: X9.3.</a:t>
            </a:r>
          </a:p>
          <a:p>
            <a:pPr marL="0" indent="0">
              <a:buNone/>
            </a:pPr>
            <a:r>
              <a:rPr lang="it-IT" sz="1400" dirty="0" smtClean="0">
                <a:latin typeface="Abadi MT Condensed Extra Bold"/>
                <a:cs typeface="Abadi MT Condensed Extra Bold"/>
              </a:rPr>
              <a:t>EEE data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correct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sz="1400" dirty="0">
                <a:latin typeface="Abadi MT Condensed Extra Bold"/>
                <a:cs typeface="Abadi MT Condensed Extra Bold"/>
              </a:rPr>
              <a:t>the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systematic</a:t>
            </a:r>
            <a:r>
              <a:rPr lang="it-IT" sz="1400" dirty="0">
                <a:latin typeface="Abadi MT Condensed Extra Bold"/>
                <a:cs typeface="Abadi MT Condensed Extra Bold"/>
              </a:rPr>
              <a:t>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error</a:t>
            </a:r>
            <a:r>
              <a:rPr lang="it-IT" sz="1400" dirty="0">
                <a:latin typeface="Abadi MT Condensed Extra Bold"/>
                <a:cs typeface="Abadi MT Condensed Extra Bold"/>
              </a:rPr>
              <a:t> due to </a:t>
            </a:r>
            <a:r>
              <a:rPr lang="it-IT" sz="1400" dirty="0" err="1">
                <a:latin typeface="Abadi MT Condensed Extra Bold"/>
                <a:cs typeface="Abadi MT Condensed Extra Bold"/>
              </a:rPr>
              <a:t>atmospheric</a:t>
            </a:r>
            <a:r>
              <a:rPr lang="it-IT" sz="1400" dirty="0">
                <a:latin typeface="Abadi MT Condensed Extra Bold"/>
                <a:cs typeface="Abadi MT Condensed Extra Bold"/>
              </a:rPr>
              <a:t> pressure and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averaged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1400" dirty="0" err="1" smtClean="0">
                <a:latin typeface="Abadi MT Condensed Extra Bold"/>
                <a:cs typeface="Abadi MT Condensed Extra Bold"/>
              </a:rPr>
              <a:t>every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1400" dirty="0">
                <a:latin typeface="Abadi MT Condensed Extra Bold"/>
                <a:cs typeface="Abadi MT Condensed Extra Bold"/>
              </a:rPr>
              <a:t>1000 </a:t>
            </a:r>
            <a:r>
              <a:rPr lang="it-IT" sz="1400" dirty="0" smtClean="0">
                <a:latin typeface="Abadi MT Condensed Extra Bold"/>
                <a:cs typeface="Abadi MT Condensed Extra Bold"/>
              </a:rPr>
              <a:t>sec</a:t>
            </a:r>
          </a:p>
          <a:p>
            <a:pPr marL="0" indent="0">
              <a:buNone/>
            </a:pPr>
            <a:endParaRPr lang="it-IT" sz="1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13" name="201709061202X9.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2860" y="1667905"/>
            <a:ext cx="2574925" cy="25749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74" y="4551363"/>
            <a:ext cx="3021411" cy="203665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430" y="1328028"/>
            <a:ext cx="3400819" cy="2237165"/>
          </a:xfrm>
          <a:prstGeom prst="rect">
            <a:avLst/>
          </a:prstGeom>
        </p:spPr>
      </p:pic>
      <p:pic>
        <p:nvPicPr>
          <p:cNvPr id="16" name="Immagine 15" descr="X9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" y="4334561"/>
            <a:ext cx="4269708" cy="2253457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flipH="1">
            <a:off x="1843788" y="3565193"/>
            <a:ext cx="4559072" cy="163109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3959547" y="1830460"/>
            <a:ext cx="2443313" cy="68486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badi MT Condensed Extra Bold"/>
                <a:cs typeface="Abadi MT Condensed Extra Bold"/>
              </a:rPr>
              <a:t>Solar </a:t>
            </a:r>
            <a:r>
              <a:rPr lang="it-IT" dirty="0" err="1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wind</a:t>
            </a:r>
            <a:r>
              <a:rPr lang="it-IT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speed</a:t>
            </a:r>
            <a:endParaRPr lang="it-IT" dirty="0">
              <a:solidFill>
                <a:srgbClr val="3366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804" y="1334479"/>
            <a:ext cx="8200872" cy="84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>
                <a:latin typeface="Abadi MT Condensed Extra Bold"/>
                <a:cs typeface="Abadi MT Condensed Extra Bold"/>
              </a:rPr>
              <a:t>Time delay </a:t>
            </a:r>
            <a:r>
              <a:rPr lang="it-IT" sz="2600" dirty="0" err="1">
                <a:latin typeface="Abadi MT Condensed Extra Bold"/>
                <a:cs typeface="Abadi MT Condensed Extra Bold"/>
              </a:rPr>
              <a:t>between</a:t>
            </a:r>
            <a:r>
              <a:rPr lang="it-IT" sz="2600" dirty="0">
                <a:latin typeface="Abadi MT Condensed Extra Bold"/>
                <a:cs typeface="Abadi MT Condensed Extra Bold"/>
              </a:rPr>
              <a:t> </a:t>
            </a:r>
            <a:r>
              <a:rPr lang="it-IT" sz="2600" dirty="0" err="1">
                <a:latin typeface="Abadi MT Condensed Extra Bold"/>
                <a:cs typeface="Abadi MT Condensed Extra Bold"/>
              </a:rPr>
              <a:t>flare</a:t>
            </a:r>
            <a:r>
              <a:rPr lang="it-IT" sz="2600" dirty="0">
                <a:latin typeface="Abadi MT Condensed Extra Bold"/>
                <a:cs typeface="Abadi MT Condensed Extra Bold"/>
              </a:rPr>
              <a:t> X and </a:t>
            </a:r>
            <a:r>
              <a:rPr lang="it-IT" sz="2600" dirty="0" smtClean="0">
                <a:latin typeface="Abadi MT Condensed Extra Bold"/>
                <a:cs typeface="Abadi MT Condensed Extra Bold"/>
              </a:rPr>
              <a:t>start of </a:t>
            </a:r>
            <a:r>
              <a:rPr lang="it-IT" sz="2600" dirty="0" err="1">
                <a:latin typeface="Abadi MT Condensed Extra Bold"/>
                <a:cs typeface="Abadi MT Condensed Extra Bold"/>
              </a:rPr>
              <a:t>F</a:t>
            </a:r>
            <a:r>
              <a:rPr lang="it-IT" sz="2600" dirty="0" err="1" smtClean="0">
                <a:latin typeface="Abadi MT Condensed Extra Bold"/>
                <a:cs typeface="Abadi MT Condensed Extra Bold"/>
              </a:rPr>
              <a:t>orbush</a:t>
            </a:r>
            <a:r>
              <a:rPr lang="it-IT" sz="26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2600" dirty="0" err="1" smtClean="0">
                <a:latin typeface="Abadi MT Condensed Extra Bold"/>
                <a:cs typeface="Abadi MT Condensed Extra Bold"/>
              </a:rPr>
              <a:t>decreases</a:t>
            </a:r>
            <a:endParaRPr lang="it-IT" sz="2600" dirty="0" smtClean="0">
              <a:latin typeface="Abadi MT Condensed Extra Bold"/>
              <a:cs typeface="Abadi MT Condensed Extra Bold"/>
            </a:endParaRPr>
          </a:p>
          <a:p>
            <a:pPr marL="0" indent="0">
              <a:buNone/>
            </a:pPr>
            <a:endParaRPr lang="it-IT" sz="1400" dirty="0" smtClean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0095"/>
              </p:ext>
            </p:extLst>
          </p:nvPr>
        </p:nvGraphicFramePr>
        <p:xfrm>
          <a:off x="254000" y="4678363"/>
          <a:ext cx="27924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155700" imgH="241300" progId="Equation.DSMT4">
                  <p:embed/>
                </p:oleObj>
              </mc:Choice>
              <mc:Fallback>
                <p:oleObj name="Equation" r:id="rId3" imgW="1155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4678363"/>
                        <a:ext cx="279241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103856" y="3293379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M2.2</a:t>
            </a:r>
          </a:p>
          <a:p>
            <a:pPr algn="ctr"/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2015-03-07</a:t>
            </a:r>
            <a:endParaRPr lang="it-IT" sz="2400" dirty="0">
              <a:solidFill>
                <a:srgbClr val="FF66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948987" y="3293379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X9.3</a:t>
            </a:r>
          </a:p>
          <a:p>
            <a:pPr algn="ctr"/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2017</a:t>
            </a:r>
            <a:r>
              <a:rPr lang="it-IT" sz="24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-</a:t>
            </a:r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09-06</a:t>
            </a:r>
            <a:endParaRPr lang="it-IT" sz="2400" dirty="0">
              <a:solidFill>
                <a:srgbClr val="FF66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103856" y="4446110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2015:03:11:20:00-</a:t>
            </a:r>
          </a:p>
          <a:p>
            <a:pPr algn="ctr"/>
            <a:r>
              <a:rPr lang="it-IT" sz="20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2015:03</a:t>
            </a:r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:07:20:00=</a:t>
            </a:r>
          </a:p>
          <a:p>
            <a:pPr algn="ctr"/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0000:00:03:00:00</a:t>
            </a:r>
            <a:endParaRPr lang="it-IT" sz="2000" dirty="0">
              <a:solidFill>
                <a:srgbClr val="FF66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254648" y="4446110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948987" y="4446110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2017:09:08:10:30-</a:t>
            </a:r>
          </a:p>
          <a:p>
            <a:pPr algn="ctr"/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2017:09:06:10:00=</a:t>
            </a:r>
          </a:p>
          <a:p>
            <a:pPr algn="ctr"/>
            <a:r>
              <a:rPr lang="it-IT" sz="2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0000:00:02:00:00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103856" y="5572008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X9.3 = 2</a:t>
            </a:r>
            <a:r>
              <a:rPr lang="it-IT" sz="2400" baseline="300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9.3</a:t>
            </a:r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X1.0= 600 </a:t>
            </a:r>
            <a:r>
              <a:rPr lang="it-IT" sz="24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times</a:t>
            </a:r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X1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379617" y="1792267"/>
            <a:ext cx="38250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latin typeface="Abadi MT Condensed Extra Bold"/>
                <a:cs typeface="Abadi MT Condensed Extra Bold"/>
              </a:rPr>
              <a:t>Classification 	</a:t>
            </a:r>
            <a:r>
              <a:rPr lang="en-US" dirty="0" smtClean="0">
                <a:latin typeface="Abadi MT Condensed Extra Bold"/>
                <a:cs typeface="Abadi MT Condensed Extra Bold"/>
              </a:rPr>
              <a:t>FLARES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Peak </a:t>
            </a:r>
            <a:r>
              <a:rPr lang="en-US" dirty="0">
                <a:latin typeface="Abadi MT Condensed Extra Bold"/>
                <a:cs typeface="Abadi MT Condensed Extra Bold"/>
              </a:rPr>
              <a:t>flux range at 100–800 </a:t>
            </a:r>
            <a:r>
              <a:rPr lang="en-US" dirty="0" err="1">
                <a:latin typeface="Abadi MT Condensed Extra Bold"/>
                <a:cs typeface="Abadi MT Condensed Extra Bold"/>
              </a:rPr>
              <a:t>picometre</a:t>
            </a:r>
            <a:endParaRPr lang="en-US" dirty="0">
              <a:latin typeface="Abadi MT Condensed Extra Bold"/>
              <a:cs typeface="Abadi MT Condensed Extra Bold"/>
            </a:endParaRPr>
          </a:p>
          <a:p>
            <a:r>
              <a:rPr lang="en-US" dirty="0">
                <a:latin typeface="Abadi MT Condensed Extra Bold"/>
                <a:cs typeface="Abadi MT Condensed Extra Bold"/>
              </a:rPr>
              <a:t>(watts/square </a:t>
            </a:r>
            <a:r>
              <a:rPr lang="en-US" dirty="0" err="1">
                <a:latin typeface="Abadi MT Condensed Extra Bold"/>
                <a:cs typeface="Abadi MT Condensed Extra Bold"/>
              </a:rPr>
              <a:t>metre</a:t>
            </a:r>
            <a:r>
              <a:rPr lang="en-US" dirty="0">
                <a:latin typeface="Abadi MT Condensed Extra Bold"/>
                <a:cs typeface="Abadi MT Condensed Extra Bold"/>
              </a:rPr>
              <a:t>)</a:t>
            </a:r>
          </a:p>
          <a:p>
            <a:r>
              <a:rPr lang="en-US" dirty="0">
                <a:latin typeface="Abadi MT Condensed Extra Bold"/>
                <a:cs typeface="Abadi MT Condensed Extra Bold"/>
              </a:rPr>
              <a:t>A 	&lt; 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−7</a:t>
            </a:r>
          </a:p>
          <a:p>
            <a:r>
              <a:rPr lang="en-US" dirty="0">
                <a:latin typeface="Abadi MT Condensed Extra Bold"/>
                <a:cs typeface="Abadi MT Condensed Extra Bold"/>
              </a:rPr>
              <a:t>B 	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−7</a:t>
            </a:r>
            <a:r>
              <a:rPr lang="en-US" dirty="0">
                <a:latin typeface="Abadi MT Condensed Extra Bold"/>
                <a:cs typeface="Abadi MT Condensed Extra Bold"/>
              </a:rPr>
              <a:t> – 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−6</a:t>
            </a:r>
          </a:p>
          <a:p>
            <a:r>
              <a:rPr lang="en-US" dirty="0">
                <a:latin typeface="Abadi MT Condensed Extra Bold"/>
                <a:cs typeface="Abadi MT Condensed Extra Bold"/>
              </a:rPr>
              <a:t>C 	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−6</a:t>
            </a:r>
            <a:r>
              <a:rPr lang="en-US" dirty="0">
                <a:latin typeface="Abadi MT Condensed Extra Bold"/>
                <a:cs typeface="Abadi MT Condensed Extra Bold"/>
              </a:rPr>
              <a:t> – 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−5</a:t>
            </a:r>
          </a:p>
          <a:p>
            <a:r>
              <a:rPr lang="en-US" dirty="0">
                <a:latin typeface="Abadi MT Condensed Extra Bold"/>
                <a:cs typeface="Abadi MT Condensed Extra Bold"/>
              </a:rPr>
              <a:t>M 	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−5</a:t>
            </a:r>
            <a:r>
              <a:rPr lang="en-US" dirty="0">
                <a:latin typeface="Abadi MT Condensed Extra Bold"/>
                <a:cs typeface="Abadi MT Condensed Extra Bold"/>
              </a:rPr>
              <a:t> – 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−4</a:t>
            </a:r>
          </a:p>
          <a:p>
            <a:r>
              <a:rPr lang="en-US" dirty="0">
                <a:latin typeface="Abadi MT Condensed Extra Bold"/>
                <a:cs typeface="Abadi MT Condensed Extra Bold"/>
              </a:rPr>
              <a:t>X 	&gt; 10</a:t>
            </a:r>
            <a:r>
              <a:rPr lang="en-US" baseline="30000" dirty="0">
                <a:latin typeface="Abadi MT Condensed Extra Bold"/>
                <a:cs typeface="Abadi MT Condensed Extra Bold"/>
              </a:rPr>
              <a:t>−4</a:t>
            </a:r>
            <a:endParaRPr lang="it-IT" baseline="30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5948987" y="5572008"/>
            <a:ext cx="2791472" cy="10315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Is</a:t>
            </a:r>
            <a:r>
              <a:rPr lang="it-IT" sz="24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it-IT" sz="24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30% </a:t>
            </a:r>
            <a:r>
              <a:rPr lang="it-IT" sz="24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faster</a:t>
            </a:r>
            <a:r>
              <a:rPr lang="it-IT" sz="24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2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badi MT Condensed Extra Bold"/>
                <a:cs typeface="Abadi MT Condensed Extra Bold"/>
              </a:rPr>
              <a:t>planned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works</a:t>
            </a:r>
            <a:endParaRPr lang="it-IT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5342" y="1288298"/>
            <a:ext cx="8329621" cy="3824130"/>
          </a:xfrm>
        </p:spPr>
        <p:txBody>
          <a:bodyPr>
            <a:noAutofit/>
          </a:bodyPr>
          <a:lstStyle/>
          <a:p>
            <a:r>
              <a:rPr lang="it-IT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Day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-night </a:t>
            </a:r>
            <a:r>
              <a:rPr lang="it-IT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effect</a:t>
            </a:r>
            <a:r>
              <a:rPr lang="it-IT" sz="2400" dirty="0" smtClean="0">
                <a:latin typeface="Abadi MT Condensed Extra Bold"/>
                <a:cs typeface="Abadi MT Condensed Extra Bold"/>
              </a:rPr>
              <a:t>: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it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is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necessary</a:t>
            </a:r>
            <a:r>
              <a:rPr lang="it-IT" sz="2400" dirty="0">
                <a:latin typeface="Abadi MT Condensed Extra Bold"/>
                <a:cs typeface="Abadi MT Condensed Extra Bold"/>
              </a:rPr>
              <a:t> to take the data relative to the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ascent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ramps</a:t>
            </a:r>
            <a:r>
              <a:rPr lang="it-IT" sz="2400" dirty="0">
                <a:latin typeface="Abadi MT Condensed Extra Bold"/>
                <a:cs typeface="Abadi MT Condensed Extra Bold"/>
              </a:rPr>
              <a:t> of the flow and to compare the linear best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fit</a:t>
            </a:r>
            <a:r>
              <a:rPr lang="it-IT" sz="2400" dirty="0">
                <a:latin typeface="Abadi MT Condensed Extra Bold"/>
                <a:cs typeface="Abadi MT Condensed Extra Bold"/>
              </a:rPr>
              <a:t> of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these</a:t>
            </a:r>
            <a:r>
              <a:rPr lang="it-IT" sz="2400" dirty="0">
                <a:latin typeface="Abadi MT Condensed Extra Bold"/>
                <a:cs typeface="Abadi MT Condensed Extra Bold"/>
              </a:rPr>
              <a:t> with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those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related</a:t>
            </a:r>
            <a:r>
              <a:rPr lang="it-IT" sz="2400" dirty="0">
                <a:latin typeface="Abadi MT Condensed Extra Bold"/>
                <a:cs typeface="Abadi MT Condensed Extra Bold"/>
              </a:rPr>
              <a:t> to the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downward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ramps</a:t>
            </a:r>
            <a:r>
              <a:rPr lang="it-IT" sz="2400" dirty="0">
                <a:latin typeface="Abadi MT Condensed Extra Bold"/>
                <a:cs typeface="Abadi MT Condensed Extra Bold"/>
              </a:rPr>
              <a:t>.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Make</a:t>
            </a:r>
            <a:r>
              <a:rPr lang="it-IT" sz="2400" dirty="0">
                <a:latin typeface="Abadi MT Condensed Extra Bold"/>
                <a:cs typeface="Abadi MT Condensed Extra Bold"/>
              </a:rPr>
              <a:t> a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selection</a:t>
            </a:r>
            <a:r>
              <a:rPr lang="it-IT" sz="2400" dirty="0">
                <a:latin typeface="Abadi MT Condensed Extra Bold"/>
                <a:cs typeface="Abadi MT Condensed Extra Bold"/>
              </a:rPr>
              <a:t>,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that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is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based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smtClean="0">
                <a:latin typeface="Abadi MT Condensed Extra Bold"/>
                <a:cs typeface="Abadi MT Condensed Extra Bold"/>
              </a:rPr>
              <a:t>on </a:t>
            </a:r>
            <a:r>
              <a:rPr lang="it-IT" sz="2400" dirty="0" err="1" smtClean="0">
                <a:latin typeface="Abadi MT Condensed Extra Bold"/>
                <a:cs typeface="Abadi MT Condensed Extra Bold"/>
              </a:rPr>
              <a:t>which</a:t>
            </a:r>
            <a:r>
              <a:rPr lang="it-IT" sz="2400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there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is</a:t>
            </a:r>
            <a:r>
              <a:rPr lang="it-IT" sz="2400" dirty="0">
                <a:latin typeface="Abadi MT Condensed Extra Bold"/>
                <a:cs typeface="Abadi MT Condensed Extra Bold"/>
              </a:rPr>
              <a:t> a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study</a:t>
            </a:r>
            <a:r>
              <a:rPr lang="it-IT" sz="2400" dirty="0">
                <a:latin typeface="Abadi MT Condensed Extra Bold"/>
                <a:cs typeface="Abadi MT Condensed Extra Bold"/>
              </a:rPr>
              <a:t> of the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increase</a:t>
            </a:r>
            <a:r>
              <a:rPr lang="it-IT" sz="2400" dirty="0">
                <a:latin typeface="Abadi MT Condensed Extra Bold"/>
                <a:cs typeface="Abadi MT Condensed Extra Bold"/>
              </a:rPr>
              <a:t> and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reduction</a:t>
            </a:r>
            <a:r>
              <a:rPr lang="it-IT" sz="2400" dirty="0">
                <a:latin typeface="Abadi MT Condensed Extra Bold"/>
                <a:cs typeface="Abadi MT Condensed Extra Bold"/>
              </a:rPr>
              <a:t> of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muons</a:t>
            </a:r>
            <a:r>
              <a:rPr lang="it-IT" sz="2400" dirty="0">
                <a:latin typeface="Abadi MT Condensed Extra Bold"/>
                <a:cs typeface="Abadi MT Condensed Extra Bold"/>
              </a:rPr>
              <a:t>,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using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>
                <a:latin typeface="Abadi MT Condensed Extra Bold"/>
                <a:cs typeface="Abadi MT Condensed Extra Bold"/>
              </a:rPr>
              <a:t>Boolean</a:t>
            </a:r>
            <a:r>
              <a:rPr lang="it-IT" sz="2400" dirty="0">
                <a:latin typeface="Abadi MT Condensed Extra Bold"/>
                <a:cs typeface="Abadi MT Condensed Extra Bold"/>
              </a:rPr>
              <a:t> </a:t>
            </a:r>
            <a:r>
              <a:rPr lang="it-IT" sz="2400" dirty="0" err="1" smtClean="0">
                <a:latin typeface="Abadi MT Condensed Extra Bold"/>
                <a:cs typeface="Abadi MT Condensed Extra Bold"/>
              </a:rPr>
              <a:t>masks</a:t>
            </a:r>
            <a:r>
              <a:rPr lang="it-IT" sz="2400" dirty="0" smtClean="0">
                <a:latin typeface="Abadi MT Condensed Extra Bold"/>
                <a:cs typeface="Abadi MT Condensed Extra Bold"/>
              </a:rPr>
              <a:t>. </a:t>
            </a:r>
          </a:p>
          <a:p>
            <a:pPr lvl="2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Non-solar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cosmic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rays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: </a:t>
            </a:r>
            <a:r>
              <a:rPr lang="it-IT" dirty="0">
                <a:latin typeface="Abadi MT Condensed Extra Bold"/>
                <a:cs typeface="Abadi MT Condensed Extra Bold"/>
              </a:rPr>
              <a:t>Analysis of night data for a week of </a:t>
            </a:r>
            <a:r>
              <a:rPr lang="it-IT" dirty="0" err="1">
                <a:latin typeface="Abadi MT Condensed Extra Bold"/>
                <a:cs typeface="Abadi MT Condensed Extra Bold"/>
              </a:rPr>
              <a:t>all</a:t>
            </a:r>
            <a:r>
              <a:rPr lang="it-IT" dirty="0">
                <a:latin typeface="Abadi MT Condensed Extra Bold"/>
                <a:cs typeface="Abadi MT Condensed Extra Bold"/>
              </a:rPr>
              <a:t> data from 21 to 4 hours of data from </a:t>
            </a:r>
            <a:r>
              <a:rPr lang="it-IT" dirty="0" err="1">
                <a:latin typeface="Abadi MT Condensed Extra Bold"/>
                <a:cs typeface="Abadi MT Condensed Extra Bold"/>
              </a:rPr>
              <a:t>at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least</a:t>
            </a:r>
            <a:r>
              <a:rPr lang="it-IT" dirty="0">
                <a:latin typeface="Abadi MT Condensed Extra Bold"/>
                <a:cs typeface="Abadi MT Condensed Extra Bold"/>
              </a:rPr>
              <a:t> 10 </a:t>
            </a:r>
            <a:r>
              <a:rPr lang="it-IT" dirty="0" err="1">
                <a:latin typeface="Abadi MT Condensed Extra Bold"/>
                <a:cs typeface="Abadi MT Condensed Extra Bold"/>
              </a:rPr>
              <a:t>telescopes</a:t>
            </a:r>
            <a:r>
              <a:rPr lang="it-IT" dirty="0">
                <a:latin typeface="Abadi MT Condensed Extra Bold"/>
                <a:cs typeface="Abadi MT Condensed Extra Bold"/>
              </a:rPr>
              <a:t>. Integration of </a:t>
            </a:r>
            <a:r>
              <a:rPr lang="it-IT" dirty="0" err="1">
                <a:latin typeface="Abadi MT Condensed Extra Bold"/>
                <a:cs typeface="Abadi MT Condensed Extra Bold"/>
              </a:rPr>
              <a:t>counts</a:t>
            </a:r>
            <a:r>
              <a:rPr lang="it-IT" dirty="0">
                <a:latin typeface="Abadi MT Condensed Extra Bold"/>
                <a:cs typeface="Abadi MT Condensed Extra Bold"/>
              </a:rPr>
              <a:t> on 3 </a:t>
            </a:r>
            <a:r>
              <a:rPr lang="it-IT" dirty="0" smtClean="0">
                <a:latin typeface="Abadi MT Condensed Extra Bold"/>
                <a:cs typeface="Abadi MT Condensed Extra Bold"/>
              </a:rPr>
              <a:t>minutes</a:t>
            </a:r>
          </a:p>
          <a:p>
            <a:pPr marL="1085850" lvl="2"/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Magnetic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North-South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Determination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: </a:t>
            </a:r>
            <a:r>
              <a:rPr lang="it-IT" dirty="0" err="1">
                <a:latin typeface="Abadi MT Condensed Extra Bold"/>
                <a:cs typeface="Abadi MT Condensed Extra Bold"/>
              </a:rPr>
              <a:t>Withdraw</a:t>
            </a:r>
            <a:r>
              <a:rPr lang="it-IT" dirty="0">
                <a:latin typeface="Abadi MT Condensed Extra Bold"/>
                <a:cs typeface="Abadi MT Condensed Extra Bold"/>
              </a:rPr>
              <a:t> data from the ELOG </a:t>
            </a:r>
            <a:r>
              <a:rPr lang="it-IT" dirty="0" err="1">
                <a:latin typeface="Abadi MT Condensed Extra Bold"/>
                <a:cs typeface="Abadi MT Condensed Extra Bold"/>
              </a:rPr>
              <a:t>interface</a:t>
            </a:r>
            <a:r>
              <a:rPr lang="it-IT" dirty="0">
                <a:latin typeface="Abadi MT Condensed Extra Bold"/>
                <a:cs typeface="Abadi MT Condensed Extra Bold"/>
              </a:rPr>
              <a:t> for an </a:t>
            </a:r>
            <a:r>
              <a:rPr lang="it-IT" dirty="0" err="1">
                <a:latin typeface="Abadi MT Condensed Extra Bold"/>
                <a:cs typeface="Abadi MT Condensed Extra Bold"/>
              </a:rPr>
              <a:t>entire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day</a:t>
            </a:r>
            <a:r>
              <a:rPr lang="it-IT" dirty="0">
                <a:latin typeface="Abadi MT Condensed Extra Bold"/>
                <a:cs typeface="Abadi MT Condensed Extra Bold"/>
              </a:rPr>
              <a:t>. Group the data </a:t>
            </a:r>
            <a:r>
              <a:rPr lang="it-IT" dirty="0" err="1">
                <a:latin typeface="Abadi MT Condensed Extra Bold"/>
                <a:cs typeface="Abadi MT Condensed Extra Bold"/>
              </a:rPr>
              <a:t>according</a:t>
            </a:r>
            <a:r>
              <a:rPr lang="it-IT" dirty="0">
                <a:latin typeface="Abadi MT Condensed Extra Bold"/>
                <a:cs typeface="Abadi MT Condensed Extra Bold"/>
              </a:rPr>
              <a:t> to the angle </a:t>
            </a:r>
            <a:r>
              <a:rPr lang="it-IT" dirty="0" err="1">
                <a:latin typeface="Abadi MT Condensed Extra Bold"/>
                <a:cs typeface="Abadi MT Condensed Extra Bold"/>
              </a:rPr>
              <a:t>θ</a:t>
            </a:r>
            <a:r>
              <a:rPr lang="it-IT" dirty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>
                <a:latin typeface="Abadi MT Condensed Extra Bold"/>
                <a:cs typeface="Abadi MT Condensed Extra Bold"/>
              </a:rPr>
              <a:t>incidence</a:t>
            </a:r>
            <a:r>
              <a:rPr lang="it-IT" dirty="0">
                <a:latin typeface="Abadi MT Condensed Extra Bold"/>
                <a:cs typeface="Abadi MT Condensed Extra Bold"/>
              </a:rPr>
              <a:t> on the </a:t>
            </a:r>
            <a:r>
              <a:rPr lang="it-IT" dirty="0" err="1">
                <a:latin typeface="Abadi MT Condensed Extra Bold"/>
                <a:cs typeface="Abadi MT Condensed Extra Bold"/>
              </a:rPr>
              <a:t>telescope</a:t>
            </a:r>
            <a:r>
              <a:rPr lang="it-IT" dirty="0">
                <a:latin typeface="Abadi MT Condensed Extra Bold"/>
                <a:cs typeface="Abadi MT Condensed Extra Bold"/>
              </a:rPr>
              <a:t> and </a:t>
            </a:r>
            <a:r>
              <a:rPr lang="it-IT" dirty="0" err="1">
                <a:latin typeface="Abadi MT Condensed Extra Bold"/>
                <a:cs typeface="Abadi MT Condensed Extra Bold"/>
              </a:rPr>
              <a:t>verify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which</a:t>
            </a:r>
            <a:r>
              <a:rPr lang="it-IT" dirty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>
                <a:latin typeface="Abadi MT Condensed Extra Bold"/>
                <a:cs typeface="Abadi MT Condensed Extra Bold"/>
              </a:rPr>
              <a:t>them</a:t>
            </a:r>
            <a:r>
              <a:rPr lang="it-IT" dirty="0">
                <a:latin typeface="Abadi MT Condensed Extra Bold"/>
                <a:cs typeface="Abadi MT Condensed Extra Bold"/>
              </a:rPr>
              <a:t> show the </a:t>
            </a:r>
            <a:r>
              <a:rPr lang="it-IT" dirty="0" err="1">
                <a:latin typeface="Abadi MT Condensed Extra Bold"/>
                <a:cs typeface="Abadi MT Condensed Extra Bold"/>
              </a:rPr>
              <a:t>greatest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effect</a:t>
            </a:r>
            <a:r>
              <a:rPr lang="it-IT" dirty="0">
                <a:latin typeface="Abadi MT Condensed Extra Bold"/>
                <a:cs typeface="Abadi MT Condensed Extra Bold"/>
              </a:rPr>
              <a:t> from </a:t>
            </a:r>
            <a:r>
              <a:rPr lang="it-IT" dirty="0" err="1">
                <a:latin typeface="Abadi MT Condensed Extra Bold"/>
                <a:cs typeface="Abadi MT Condensed Extra Bold"/>
              </a:rPr>
              <a:t>east</a:t>
            </a:r>
            <a:r>
              <a:rPr lang="it-IT" dirty="0">
                <a:latin typeface="Abadi MT Condensed Extra Bold"/>
                <a:cs typeface="Abadi MT Condensed Extra Bold"/>
              </a:rPr>
              <a:t> to west. The time </a:t>
            </a:r>
            <a:r>
              <a:rPr lang="it-IT" dirty="0" err="1">
                <a:latin typeface="Abadi MT Condensed Extra Bold"/>
                <a:cs typeface="Abadi MT Condensed Extra Bold"/>
              </a:rPr>
              <a:t>additions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extend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them</a:t>
            </a:r>
            <a:r>
              <a:rPr lang="it-IT" dirty="0">
                <a:latin typeface="Abadi MT Condensed Extra Bold"/>
                <a:cs typeface="Abadi MT Condensed Extra Bold"/>
              </a:rPr>
              <a:t> </a:t>
            </a:r>
            <a:r>
              <a:rPr lang="it-IT" dirty="0" err="1">
                <a:latin typeface="Abadi MT Condensed Extra Bold"/>
                <a:cs typeface="Abadi MT Condensed Extra Bold"/>
              </a:rPr>
              <a:t>totwo</a:t>
            </a:r>
            <a:r>
              <a:rPr lang="it-IT" dirty="0">
                <a:latin typeface="Abadi MT Condensed Extra Bold"/>
                <a:cs typeface="Abadi MT Condensed Extra Bold"/>
              </a:rPr>
              <a:t> hours</a:t>
            </a:r>
            <a:r>
              <a:rPr lang="it-IT" dirty="0" smtClean="0">
                <a:latin typeface="Abadi MT Condensed Extra Bold"/>
                <a:cs typeface="Abadi MT Condensed Extr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4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371338" y="274638"/>
            <a:ext cx="7252197" cy="1143000"/>
          </a:xfrm>
        </p:spPr>
        <p:txBody>
          <a:bodyPr/>
          <a:lstStyle/>
          <a:p>
            <a:r>
              <a:rPr lang="it-IT" dirty="0" smtClean="0"/>
              <a:t>WHY PYTHON?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058300" y="1143000"/>
            <a:ext cx="7653922" cy="37733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Open </a:t>
            </a:r>
            <a:r>
              <a:rPr lang="it-IT" dirty="0" smtClean="0"/>
              <a:t>Source</a:t>
            </a:r>
            <a:endParaRPr lang="it-IT" dirty="0" smtClean="0"/>
          </a:p>
          <a:p>
            <a:pPr algn="just"/>
            <a:r>
              <a:rPr lang="it-IT" dirty="0"/>
              <a:t>We will use the Python programming language for all assignments </a:t>
            </a:r>
            <a:r>
              <a:rPr lang="it-IT" dirty="0" smtClean="0"/>
              <a:t>in this</a:t>
            </a:r>
            <a:r>
              <a:rPr lang="it-IT" dirty="0"/>
              <a:t> </a:t>
            </a:r>
            <a:r>
              <a:rPr lang="it-IT" dirty="0" smtClean="0"/>
              <a:t>course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Python</a:t>
            </a:r>
            <a:r>
              <a:rPr lang="it-IT" dirty="0" smtClean="0"/>
              <a:t> </a:t>
            </a:r>
            <a:r>
              <a:rPr lang="it-IT" dirty="0"/>
              <a:t>is a great general-purpose programming language on its own, but with the help of a few popular libraries (numpy, scipy, matplotlib) it becomes a powerful environment for scientific computing</a:t>
            </a:r>
            <a:r>
              <a:rPr lang="it-IT" dirty="0" smtClean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041900"/>
            <a:ext cx="8737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61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636377" y="0"/>
            <a:ext cx="8036719" cy="1339453"/>
          </a:xfrm>
        </p:spPr>
        <p:txBody>
          <a:bodyPr/>
          <a:lstStyle/>
          <a:p>
            <a:r>
              <a:rPr lang="it-IT" dirty="0" smtClean="0"/>
              <a:t>EEE Data csv_trending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7392" y="1575264"/>
            <a:ext cx="8305703" cy="4688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just"/>
            <a:r>
              <a:rPr lang="it-IT" sz="2500" dirty="0" smtClean="0">
                <a:sym typeface="Cochin"/>
              </a:rPr>
              <a:t>A .csv_trending file </a:t>
            </a:r>
            <a:r>
              <a:rPr lang="it-IT" sz="2500" dirty="0" smtClean="0"/>
              <a:t>has the characteristic that the data are separated by commas.</a:t>
            </a:r>
            <a:r>
              <a:rPr lang="it-IT" sz="2500" dirty="0" smtClean="0">
                <a:sym typeface="Cochin"/>
              </a:rPr>
              <a:t> </a:t>
            </a:r>
            <a:endParaRPr lang="it-IT" sz="2500" dirty="0" smtClean="0">
              <a:sym typeface="Cochin"/>
            </a:endParaRPr>
          </a:p>
          <a:p>
            <a:pPr algn="just"/>
            <a:r>
              <a:rPr lang="en-US" sz="2500" dirty="0" smtClean="0">
                <a:sym typeface="Cochin"/>
              </a:rPr>
              <a:t>With</a:t>
            </a:r>
            <a:r>
              <a:rPr lang="it-IT" sz="2500" dirty="0" smtClean="0">
                <a:sym typeface="Cochin"/>
              </a:rPr>
              <a:t> </a:t>
            </a:r>
            <a:r>
              <a:rPr lang="it-IT" sz="2500" dirty="0" smtClean="0">
                <a:sym typeface="Cochin"/>
              </a:rPr>
              <a:t>Python, </a:t>
            </a:r>
            <a:r>
              <a:rPr lang="it-IT" sz="2500" dirty="0" err="1" smtClean="0">
                <a:sym typeface="Cochin"/>
              </a:rPr>
              <a:t>after</a:t>
            </a:r>
            <a:r>
              <a:rPr lang="it-IT" sz="2500" dirty="0" smtClean="0">
                <a:sym typeface="Cochin"/>
              </a:rPr>
              <a:t> the download of this file from </a:t>
            </a:r>
            <a:r>
              <a:rPr lang="it-IT" sz="2500" dirty="0" smtClean="0"/>
              <a:t>the site </a:t>
            </a:r>
            <a:r>
              <a:rPr lang="it-IT" sz="2500" dirty="0" smtClean="0">
                <a:solidFill>
                  <a:srgbClr val="C00000"/>
                </a:solidFill>
              </a:rPr>
              <a:t>https://iatw.cnaf.infn.it/eee/monitor/ or http://eee.centrofermi.it/elog/Query</a:t>
            </a:r>
            <a:r>
              <a:rPr lang="it-IT" sz="2500" dirty="0" smtClean="0">
                <a:solidFill>
                  <a:srgbClr val="C00000"/>
                </a:solidFill>
                <a:sym typeface="Cochin"/>
              </a:rPr>
              <a:t> </a:t>
            </a:r>
            <a:r>
              <a:rPr lang="it-IT" sz="2500" dirty="0" smtClean="0">
                <a:sym typeface="Cochin"/>
              </a:rPr>
              <a:t>, </a:t>
            </a:r>
            <a:r>
              <a:rPr lang="it-IT" sz="2500" dirty="0" err="1" smtClean="0">
                <a:sym typeface="Cochin"/>
              </a:rPr>
              <a:t>we</a:t>
            </a:r>
            <a:r>
              <a:rPr lang="it-IT" sz="2500" dirty="0" smtClean="0">
                <a:sym typeface="Cochin"/>
              </a:rPr>
              <a:t> can </a:t>
            </a:r>
            <a:r>
              <a:rPr lang="it-IT" sz="2500" dirty="0" err="1" smtClean="0">
                <a:sym typeface="Cochin"/>
              </a:rPr>
              <a:t>load</a:t>
            </a:r>
            <a:r>
              <a:rPr lang="it-IT" sz="2500" dirty="0" smtClean="0">
                <a:sym typeface="Cochin"/>
              </a:rPr>
              <a:t> </a:t>
            </a:r>
            <a:r>
              <a:rPr lang="it-IT" sz="2500" dirty="0" err="1" smtClean="0">
                <a:sym typeface="Cochin"/>
              </a:rPr>
              <a:t>them</a:t>
            </a:r>
            <a:r>
              <a:rPr lang="it-IT" sz="2500" dirty="0" smtClean="0">
                <a:sym typeface="Cochin"/>
              </a:rPr>
              <a:t> </a:t>
            </a:r>
            <a:r>
              <a:rPr lang="it-IT" sz="2500" dirty="0" err="1" smtClean="0">
                <a:sym typeface="Cochin"/>
              </a:rPr>
              <a:t>as</a:t>
            </a:r>
            <a:r>
              <a:rPr lang="it-IT" sz="2500" dirty="0" smtClean="0">
                <a:sym typeface="Cochin"/>
              </a:rPr>
              <a:t> an </a:t>
            </a:r>
            <a:r>
              <a:rPr lang="en-US" sz="2500" dirty="0" smtClean="0">
                <a:sym typeface="Cochin"/>
              </a:rPr>
              <a:t>array</a:t>
            </a:r>
            <a:r>
              <a:rPr lang="it-IT" sz="2500" dirty="0" smtClean="0"/>
              <a:t> and </a:t>
            </a:r>
            <a:r>
              <a:rPr lang="it-IT" sz="2500" dirty="0" err="1" smtClean="0"/>
              <a:t>clean</a:t>
            </a:r>
            <a:r>
              <a:rPr lang="it-IT" sz="2500" dirty="0" smtClean="0"/>
              <a:t> up data from duplicate </a:t>
            </a:r>
            <a:r>
              <a:rPr lang="it-IT" sz="2500" dirty="0" err="1" smtClean="0"/>
              <a:t>rows</a:t>
            </a:r>
            <a:r>
              <a:rPr lang="it-IT" sz="2500" dirty="0" smtClean="0"/>
              <a:t>. </a:t>
            </a:r>
            <a:endParaRPr lang="it-IT" sz="2500" dirty="0" smtClean="0"/>
          </a:p>
          <a:p>
            <a:pPr algn="just"/>
            <a:r>
              <a:rPr lang="it-IT" sz="2500" dirty="0" err="1" smtClean="0"/>
              <a:t>After</a:t>
            </a:r>
            <a:r>
              <a:rPr lang="it-IT" sz="2500" dirty="0" smtClean="0"/>
              <a:t> </a:t>
            </a:r>
            <a:r>
              <a:rPr lang="it-IT" sz="2500" dirty="0" err="1" smtClean="0"/>
              <a:t>this</a:t>
            </a:r>
            <a:r>
              <a:rPr lang="it-IT" sz="2500" dirty="0" smtClean="0"/>
              <a:t> </a:t>
            </a:r>
            <a:r>
              <a:rPr lang="it-IT" sz="2500" dirty="0" err="1" smtClean="0"/>
              <a:t>we</a:t>
            </a:r>
            <a:r>
              <a:rPr lang="it-IT" sz="2500" dirty="0" smtClean="0"/>
              <a:t>  </a:t>
            </a:r>
            <a:r>
              <a:rPr lang="it-IT" sz="2500" dirty="0" err="1" smtClean="0"/>
              <a:t>merged</a:t>
            </a:r>
            <a:r>
              <a:rPr lang="it-IT" sz="2500" dirty="0" smtClean="0"/>
              <a:t> more file </a:t>
            </a:r>
            <a:r>
              <a:rPr lang="it-IT" sz="2500" dirty="0" smtClean="0"/>
              <a:t>(from </a:t>
            </a:r>
            <a:r>
              <a:rPr lang="it-IT" sz="2500" dirty="0" smtClean="0"/>
              <a:t>01/05/2018 to 31/05/2018) of </a:t>
            </a:r>
            <a:r>
              <a:rPr lang="it-IT" sz="2500" dirty="0" smtClean="0"/>
              <a:t>14 </a:t>
            </a:r>
            <a:r>
              <a:rPr lang="it-IT" sz="2500" dirty="0" err="1" smtClean="0"/>
              <a:t>telescopes</a:t>
            </a:r>
            <a:r>
              <a:rPr lang="it-IT" sz="2500" dirty="0" smtClean="0"/>
              <a:t> and </a:t>
            </a:r>
            <a:r>
              <a:rPr lang="it-IT" sz="2500" dirty="0" err="1" smtClean="0"/>
              <a:t>we</a:t>
            </a:r>
            <a:r>
              <a:rPr lang="it-IT" sz="2500" dirty="0" smtClean="0"/>
              <a:t> made a </a:t>
            </a:r>
            <a:r>
              <a:rPr lang="it-IT" sz="2500" dirty="0" err="1" smtClean="0"/>
              <a:t>graph</a:t>
            </a:r>
            <a:r>
              <a:rPr lang="it-IT" sz="2500" dirty="0" smtClean="0"/>
              <a:t> of the </a:t>
            </a:r>
            <a:r>
              <a:rPr lang="it-IT" sz="2500" dirty="0" err="1" smtClean="0"/>
              <a:t>count</a:t>
            </a:r>
            <a:r>
              <a:rPr lang="it-IT" sz="2500" dirty="0" smtClean="0"/>
              <a:t>/min </a:t>
            </a:r>
            <a:r>
              <a:rPr lang="en-US" sz="2500" dirty="0" smtClean="0"/>
              <a:t>as a function of time using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</a:rPr>
              <a:t>matplotlib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library using a few commands. </a:t>
            </a:r>
            <a:endParaRPr lang="en-US" sz="2500" dirty="0" smtClean="0"/>
          </a:p>
          <a:p>
            <a:pPr algn="just"/>
            <a:r>
              <a:rPr lang="en-US" sz="2500" dirty="0" smtClean="0"/>
              <a:t>Due </a:t>
            </a:r>
            <a:r>
              <a:rPr lang="en-US" sz="2500" dirty="0" smtClean="0"/>
              <a:t>to some issue there are some holes in data.</a:t>
            </a:r>
            <a:endParaRPr lang="it-IT" sz="2500" dirty="0" smtClean="0"/>
          </a:p>
          <a:p>
            <a:pPr algn="just"/>
            <a:endParaRPr lang="it-IT" sz="2500" dirty="0"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1389287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uartuccio\Documents\EEE\Mappa animata\Cartella Codici\CAGL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403" y="4412927"/>
            <a:ext cx="3110953" cy="2074269"/>
          </a:xfrm>
          <a:prstGeom prst="rect">
            <a:avLst/>
          </a:prstGeom>
          <a:noFill/>
        </p:spPr>
      </p:pic>
      <p:pic>
        <p:nvPicPr>
          <p:cNvPr id="2051" name="Picture 3" descr="C:\Users\Quartuccio\Documents\EEE\Mappa animata\Cartella Codici\BOL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05" y="2220318"/>
            <a:ext cx="3288438" cy="2192609"/>
          </a:xfrm>
          <a:prstGeom prst="rect">
            <a:avLst/>
          </a:prstGeom>
          <a:noFill/>
        </p:spPr>
      </p:pic>
      <p:pic>
        <p:nvPicPr>
          <p:cNvPr id="2052" name="Picture 4" descr="C:\Users\Quartuccio\Documents\EEE\Mappa animata\Cartella Codici\BARI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05" y="4412928"/>
            <a:ext cx="3288438" cy="2192609"/>
          </a:xfrm>
          <a:prstGeom prst="rect">
            <a:avLst/>
          </a:prstGeom>
          <a:noFill/>
        </p:spPr>
      </p:pic>
      <p:pic>
        <p:nvPicPr>
          <p:cNvPr id="2055" name="Picture 7" descr="C:\Users\Quartuccio\Documents\EEE\Mappa animata\Cartella Codici\ALTA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04" y="1"/>
            <a:ext cx="3259415" cy="2173258"/>
          </a:xfrm>
          <a:prstGeom prst="rect">
            <a:avLst/>
          </a:prstGeom>
          <a:noFill/>
        </p:spPr>
      </p:pic>
      <p:sp>
        <p:nvSpPr>
          <p:cNvPr id="9" name="Segnaposto testo 7"/>
          <p:cNvSpPr>
            <a:spLocks noGrp="1"/>
          </p:cNvSpPr>
          <p:nvPr>
            <p:ph type="body" idx="1"/>
          </p:nvPr>
        </p:nvSpPr>
        <p:spPr>
          <a:xfrm>
            <a:off x="3388043" y="0"/>
            <a:ext cx="5755957" cy="44129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t0=1167609600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timestamps=dataTrev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[:,0]+t0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xts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= md.date2num([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dt.datetime.fromtimestamp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(s)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s in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timestamps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])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yR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dataTrev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[:,4]</a:t>
            </a:r>
          </a:p>
          <a:p>
            <a:pPr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plt.subplots_adjust(bottom=0.2)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plt.xticks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 rotation=25 )</a:t>
            </a:r>
          </a:p>
          <a:p>
            <a:pPr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ax=plt.gca()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xfmt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md.DateFormatter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('%Y-%m-%d')</a:t>
            </a:r>
          </a:p>
          <a:p>
            <a:pPr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ax.xaxis.set_major_formatter(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xfmt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plt.title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('TREV-01')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plt.ylabel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('conteggio/minuti')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plt.plot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xts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yR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,'.',markersize=3)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plt.grid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plt.savefig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('TREV-01.png')</a:t>
            </a:r>
          </a:p>
          <a:p>
            <a:pPr>
              <a:buNone/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plt.show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()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632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uartuccio\Documents\EEE\Mappa animata\Cartella Codici\TREV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09268" cy="2073145"/>
          </a:xfrm>
          <a:prstGeom prst="rect">
            <a:avLst/>
          </a:prstGeom>
          <a:noFill/>
        </p:spPr>
      </p:pic>
      <p:pic>
        <p:nvPicPr>
          <p:cNvPr id="1027" name="Picture 3" descr="C:\Users\Quartuccio\Documents\EEE\Mappa animata\Cartella Codici\TRAP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7826"/>
            <a:ext cx="3112001" cy="2074968"/>
          </a:xfrm>
          <a:prstGeom prst="rect">
            <a:avLst/>
          </a:prstGeom>
          <a:noFill/>
        </p:spPr>
      </p:pic>
      <p:pic>
        <p:nvPicPr>
          <p:cNvPr id="1028" name="Picture 4" descr="C:\Users\Quartuccio\Documents\EEE\Mappa animata\Cartella Codici\TORI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863" y="4072155"/>
            <a:ext cx="3149975" cy="2100287"/>
          </a:xfrm>
          <a:prstGeom prst="rect">
            <a:avLst/>
          </a:prstGeom>
          <a:noFill/>
        </p:spPr>
      </p:pic>
      <p:pic>
        <p:nvPicPr>
          <p:cNvPr id="1029" name="Picture 5" descr="C:\Users\Quartuccio\Documents\EEE\Mappa animata\Cartella Codici\SAVO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810" y="2047826"/>
            <a:ext cx="3074027" cy="2049648"/>
          </a:xfrm>
          <a:prstGeom prst="rect">
            <a:avLst/>
          </a:prstGeom>
          <a:noFill/>
        </p:spPr>
      </p:pic>
      <p:pic>
        <p:nvPicPr>
          <p:cNvPr id="1030" name="Picture 6" descr="C:\Users\Quartuccio\Documents\EEE\Mappa animata\Cartella Codici\LAQU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33" y="4097474"/>
            <a:ext cx="3112001" cy="2074968"/>
          </a:xfrm>
          <a:prstGeom prst="rect">
            <a:avLst/>
          </a:prstGeom>
          <a:noFill/>
        </p:spPr>
      </p:pic>
      <p:pic>
        <p:nvPicPr>
          <p:cNvPr id="1033" name="Picture 9" descr="C:\Users\Quartuccio\Documents\EEE\Mappa animata\Cartella Codici\CERN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5358" y="2073145"/>
            <a:ext cx="3112002" cy="2074968"/>
          </a:xfrm>
          <a:prstGeom prst="rect">
            <a:avLst/>
          </a:prstGeom>
          <a:noFill/>
        </p:spPr>
      </p:pic>
      <p:pic>
        <p:nvPicPr>
          <p:cNvPr id="1034" name="Picture 10" descr="C:\Users\Quartuccio\Documents\EEE\Mappa animata\Cartella Codici\CATZ-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0630" y="4122792"/>
            <a:ext cx="3149976" cy="2100288"/>
          </a:xfrm>
          <a:prstGeom prst="rect">
            <a:avLst/>
          </a:prstGeom>
          <a:noFill/>
        </p:spPr>
      </p:pic>
      <p:pic>
        <p:nvPicPr>
          <p:cNvPr id="16" name="Picture 6" descr="C:\Users\Quartuccio\Documents\EEE\Mappa animata\Cartella Codici\ANCO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0630" y="0"/>
            <a:ext cx="3333969" cy="2222968"/>
          </a:xfrm>
          <a:prstGeom prst="rect">
            <a:avLst/>
          </a:prstGeom>
          <a:noFill/>
        </p:spPr>
      </p:pic>
      <p:pic>
        <p:nvPicPr>
          <p:cNvPr id="11" name="Picture 5" descr="C:\Users\Quartuccio\Documents\EEE\Mappa animata\Cartella Codici\AREZ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6971" y="0"/>
            <a:ext cx="3173866" cy="2116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914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714500" y="548640"/>
            <a:ext cx="6972300" cy="557752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Other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work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can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be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done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python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’s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matplotlib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are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animations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In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fact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using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the data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these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telescopes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also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made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animated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muons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flow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mounth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May 2018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taking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coordinates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in pixel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image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using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radius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these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circles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mean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muons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flow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every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only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raw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work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but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some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improvement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could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be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better</a:t>
            </a:r>
            <a:r>
              <a:rPr lang="it-IT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302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smic_rays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00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6681" y="2674938"/>
            <a:ext cx="7772400" cy="22066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5400" dirty="0">
                <a:latin typeface="Abadi MT Condensed Extra Bold"/>
                <a:cs typeface="Abadi MT Condensed Extra Bold"/>
              </a:rPr>
              <a:t>Flight time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measurements</a:t>
            </a:r>
            <a:r>
              <a:rPr lang="it-IT" sz="5400" dirty="0">
                <a:latin typeface="Abadi MT Condensed Extra Bold"/>
                <a:cs typeface="Abadi MT Condensed Extra Bold"/>
              </a:rPr>
              <a:t> of solar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cosmic</a:t>
            </a:r>
            <a:r>
              <a:rPr lang="it-IT" sz="5400" dirty="0">
                <a:latin typeface="Abadi MT Condensed Extra Bold"/>
                <a:cs typeface="Abadi MT Condensed Extra Bold"/>
              </a:rPr>
              <a:t>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rays</a:t>
            </a:r>
            <a:r>
              <a:rPr lang="it-IT" sz="5400" dirty="0">
                <a:latin typeface="Abadi MT Condensed Extra Bold"/>
                <a:cs typeface="Abadi MT Condensed Extra Bold"/>
              </a:rPr>
              <a:t>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through</a:t>
            </a:r>
            <a:r>
              <a:rPr lang="it-IT" sz="5400" dirty="0">
                <a:latin typeface="Abadi MT Condensed Extra Bold"/>
                <a:cs typeface="Abadi MT Condensed Extra Bold"/>
              </a:rPr>
              <a:t>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forbush</a:t>
            </a:r>
            <a:r>
              <a:rPr lang="it-IT" sz="5400" dirty="0">
                <a:latin typeface="Abadi MT Condensed Extra Bold"/>
                <a:cs typeface="Abadi MT Condensed Extra Bold"/>
              </a:rPr>
              <a:t> </a:t>
            </a:r>
            <a:r>
              <a:rPr lang="it-IT" sz="5400" dirty="0" err="1">
                <a:latin typeface="Abadi MT Condensed Extra Bold"/>
                <a:cs typeface="Abadi MT Condensed Extra Bold"/>
              </a:rPr>
              <a:t>decreases</a:t>
            </a:r>
            <a:endParaRPr lang="it-IT" sz="5000" dirty="0">
              <a:solidFill>
                <a:srgbClr val="F8F2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6" name="Immagine" descr="Immagine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8" y="-137486"/>
            <a:ext cx="3777714" cy="2267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881" y="206376"/>
            <a:ext cx="3752158" cy="152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770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18522" y="17373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badi MT Condensed Extra Bold"/>
                <a:cs typeface="Abadi MT Condensed Extra Bold"/>
              </a:rPr>
              <a:t>Solar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flare</a:t>
            </a:r>
            <a:endParaRPr lang="it-IT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5300" y="1295400"/>
            <a:ext cx="71755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badi MT Condensed Extra Bold"/>
                <a:cs typeface="Abadi MT Condensed Extra Bold"/>
              </a:rPr>
              <a:t>The solar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flare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it-IT" dirty="0" smtClean="0">
                <a:latin typeface="Abadi MT Condensed Extra Bold"/>
                <a:cs typeface="Abadi MT Condensed Extra Bold"/>
              </a:rPr>
              <a:t> a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violent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eruption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matter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that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explodes</a:t>
            </a:r>
            <a:r>
              <a:rPr lang="it-IT" dirty="0" smtClean="0">
                <a:latin typeface="Abadi MT Condensed Extra Bold"/>
                <a:cs typeface="Abadi MT Condensed Extra Bold"/>
              </a:rPr>
              <a:t> from the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photosphere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a star (in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this</a:t>
            </a:r>
            <a:r>
              <a:rPr lang="it-IT" dirty="0" smtClean="0">
                <a:latin typeface="Abadi MT Condensed Extra Bold"/>
                <a:cs typeface="Abadi MT Condensed Extra Bold"/>
              </a:rPr>
              <a:t> case the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Sun</a:t>
            </a:r>
            <a:r>
              <a:rPr lang="it-IT" dirty="0" smtClean="0">
                <a:latin typeface="Abadi MT Condensed Extra Bold"/>
                <a:cs typeface="Abadi MT Condensed Extra Bold"/>
              </a:rPr>
              <a:t>)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emitting</a:t>
            </a:r>
            <a:r>
              <a:rPr lang="it-IT" dirty="0" smtClean="0">
                <a:latin typeface="Abadi MT Condensed Extra Bold"/>
                <a:cs typeface="Abadi MT Condensed Extra Bold"/>
              </a:rPr>
              <a:t> a high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amount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energy</a:t>
            </a:r>
            <a:r>
              <a:rPr lang="it-IT" dirty="0" smtClean="0">
                <a:latin typeface="Abadi MT Condensed Extra Bold"/>
                <a:cs typeface="Abadi MT Condensed Extra Bold"/>
              </a:rPr>
              <a:t>.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It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caused</a:t>
            </a:r>
            <a:r>
              <a:rPr lang="it-IT" dirty="0" smtClean="0">
                <a:latin typeface="Abadi MT Condensed Extra Bold"/>
                <a:cs typeface="Abadi MT Condensed Extra Bold"/>
              </a:rPr>
              <a:t> by a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sudden</a:t>
            </a:r>
            <a:r>
              <a:rPr lang="it-IT" dirty="0" smtClean="0">
                <a:latin typeface="Abadi MT Condensed Extra Bold"/>
                <a:cs typeface="Abadi MT Condensed Extra Bold"/>
              </a:rPr>
              <a:t> release of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energy</a:t>
            </a:r>
            <a:r>
              <a:rPr lang="it-IT" dirty="0" smtClean="0">
                <a:latin typeface="Abadi MT Condensed Extra Bold"/>
                <a:cs typeface="Abadi MT Condensed Extra Bold"/>
              </a:rPr>
              <a:t> on the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occasion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phenomenon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reconnection</a:t>
            </a:r>
            <a:r>
              <a:rPr lang="it-IT" dirty="0" smtClean="0">
                <a:latin typeface="Abadi MT Condensed Extra Bold"/>
                <a:cs typeface="Abadi MT Condensed Extra Bold"/>
              </a:rPr>
              <a:t> of the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magnetic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field</a:t>
            </a:r>
            <a:r>
              <a:rPr lang="it-IT" dirty="0" smtClean="0">
                <a:latin typeface="Abadi MT Condensed Extra Bold"/>
                <a:cs typeface="Abadi MT Condensed Extra Bold"/>
              </a:rPr>
              <a:t> </a:t>
            </a:r>
            <a:r>
              <a:rPr lang="it-IT" dirty="0" err="1" smtClean="0">
                <a:latin typeface="Abadi MT Condensed Extra Bold"/>
                <a:cs typeface="Abadi MT Condensed Extra Bold"/>
              </a:rPr>
              <a:t>lines</a:t>
            </a:r>
            <a:r>
              <a:rPr lang="it-IT" dirty="0" smtClean="0">
                <a:latin typeface="Abadi MT Condensed Extra Bold"/>
                <a:cs typeface="Abadi MT Condensed Extra Bold"/>
              </a:rPr>
              <a:t>.</a:t>
            </a:r>
            <a:endParaRPr lang="it-IT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38" y="444775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776</Words>
  <Application>Microsoft Macintosh PowerPoint</Application>
  <PresentationFormat>Presentazione su schermo (4:3)</PresentationFormat>
  <Paragraphs>71</Paragraphs>
  <Slides>13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Equation</vt:lpstr>
      <vt:lpstr>DATA ANALYSIS  WITH PYTHON </vt:lpstr>
      <vt:lpstr>WHY PYTHON?</vt:lpstr>
      <vt:lpstr>EEE Data csv_trending</vt:lpstr>
      <vt:lpstr>Presentazione di PowerPoint</vt:lpstr>
      <vt:lpstr>Presentazione di PowerPoint</vt:lpstr>
      <vt:lpstr>Presentazione di PowerPoint</vt:lpstr>
      <vt:lpstr>Presentazione di PowerPoint</vt:lpstr>
      <vt:lpstr>Flight time measurements of solar cosmic rays through forbush decreases</vt:lpstr>
      <vt:lpstr>Solar flare</vt:lpstr>
      <vt:lpstr>Solar Flare 2015-03-07-21:45</vt:lpstr>
      <vt:lpstr>Solar Flare 2017-09-06-10:24</vt:lpstr>
      <vt:lpstr>Solar wind speed</vt:lpstr>
      <vt:lpstr>planned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 WITH PYTHON </dc:title>
  <dc:creator>dmt</dc:creator>
  <cp:lastModifiedBy>dmt</cp:lastModifiedBy>
  <cp:revision>44</cp:revision>
  <dcterms:created xsi:type="dcterms:W3CDTF">2018-11-18T16:10:18Z</dcterms:created>
  <dcterms:modified xsi:type="dcterms:W3CDTF">2018-12-04T15:03:49Z</dcterms:modified>
</cp:coreProperties>
</file>