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80" r:id="rId2"/>
    <p:sldId id="281" r:id="rId3"/>
    <p:sldId id="282" r:id="rId4"/>
    <p:sldId id="283" r:id="rId5"/>
    <p:sldId id="284" r:id="rId6"/>
    <p:sldId id="285" r:id="rId7"/>
    <p:sldId id="286" r:id="rId8"/>
    <p:sldId id="287" r:id="rId9"/>
    <p:sldId id="279" r:id="rId10"/>
    <p:sldId id="278"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EC9182"/>
    <a:srgbClr val="E75E39"/>
    <a:srgbClr val="C6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470" y="-102"/>
      </p:cViewPr>
      <p:guideLst>
        <p:guide orient="horz" pos="2160"/>
        <p:guide pos="2880"/>
      </p:guideLst>
    </p:cSldViewPr>
  </p:slideViewPr>
  <p:notesTextViewPr>
    <p:cViewPr>
      <p:scale>
        <a:sx n="1" d="1"/>
        <a:sy n="1" d="1"/>
      </p:scale>
      <p:origin x="0" y="0"/>
    </p:cViewPr>
  </p:notesTextViewPr>
  <p:sorterViewPr>
    <p:cViewPr>
      <p:scale>
        <a:sx n="100" d="100"/>
        <a:sy n="100" d="100"/>
      </p:scale>
      <p:origin x="0" y="4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E1426C-1800-0B4D-A9F3-9AEF0A6C4DD1}" type="datetime1">
              <a:rPr lang="en-US" smtClean="0"/>
              <a:t>12/4/2018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310DC2-EAFB-0347-9C3D-6CA8E1E84E1B}" type="slidenum">
              <a:rPr lang="en-US" smtClean="0"/>
              <a:t>‹N›</a:t>
            </a:fld>
            <a:endParaRPr lang="en-US"/>
          </a:p>
        </p:txBody>
      </p:sp>
    </p:spTree>
    <p:extLst>
      <p:ext uri="{BB962C8B-B14F-4D97-AF65-F5344CB8AC3E}">
        <p14:creationId xmlns:p14="http://schemas.microsoft.com/office/powerpoint/2010/main" val="36140053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FD643-3D95-F649-8371-8079BA16A626}" type="datetime1">
              <a:rPr lang="en-US" smtClean="0"/>
              <a:t>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779555-2249-5447-8E7E-6B8A87507087}" type="slidenum">
              <a:rPr lang="en-US" smtClean="0"/>
              <a:t>‹N›</a:t>
            </a:fld>
            <a:endParaRPr lang="en-US"/>
          </a:p>
        </p:txBody>
      </p:sp>
    </p:spTree>
    <p:extLst>
      <p:ext uri="{BB962C8B-B14F-4D97-AF65-F5344CB8AC3E}">
        <p14:creationId xmlns:p14="http://schemas.microsoft.com/office/powerpoint/2010/main" val="29159944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0779555-2249-5447-8E7E-6B8A87507087}" type="slidenum">
              <a:rPr lang="en-US" smtClean="0"/>
              <a:t>1</a:t>
            </a:fld>
            <a:endParaRPr lang="en-US"/>
          </a:p>
        </p:txBody>
      </p:sp>
    </p:spTree>
    <p:extLst>
      <p:ext uri="{BB962C8B-B14F-4D97-AF65-F5344CB8AC3E}">
        <p14:creationId xmlns:p14="http://schemas.microsoft.com/office/powerpoint/2010/main" val="188250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779555-2249-5447-8E7E-6B8A87507087}" type="slidenum">
              <a:rPr lang="en-US" smtClean="0"/>
              <a:t>2</a:t>
            </a:fld>
            <a:endParaRPr lang="en-US"/>
          </a:p>
        </p:txBody>
      </p:sp>
    </p:spTree>
    <p:extLst>
      <p:ext uri="{BB962C8B-B14F-4D97-AF65-F5344CB8AC3E}">
        <p14:creationId xmlns:p14="http://schemas.microsoft.com/office/powerpoint/2010/main" val="203267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0779555-2249-5447-8E7E-6B8A87507087}" type="slidenum">
              <a:rPr lang="en-US" smtClean="0"/>
              <a:t>4</a:t>
            </a:fld>
            <a:endParaRPr lang="en-US"/>
          </a:p>
        </p:txBody>
      </p:sp>
    </p:spTree>
    <p:extLst>
      <p:ext uri="{BB962C8B-B14F-4D97-AF65-F5344CB8AC3E}">
        <p14:creationId xmlns:p14="http://schemas.microsoft.com/office/powerpoint/2010/main" val="313825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DA5268B-A7D6-4AD8-B425-B386DDFF06C5}" type="datetime1">
              <a:rPr lang="en-US" smtClean="0"/>
              <a:t>12/4/2018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6908447-51B5-4BAC-ACFD-7DDB1C87DCB7}" type="slidenum">
              <a:rPr lang="it-IT" smtClean="0"/>
              <a:t>‹N›</a:t>
            </a:fld>
            <a:endParaRPr lang="it-IT"/>
          </a:p>
        </p:txBody>
      </p:sp>
    </p:spTree>
    <p:extLst>
      <p:ext uri="{BB962C8B-B14F-4D97-AF65-F5344CB8AC3E}">
        <p14:creationId xmlns:p14="http://schemas.microsoft.com/office/powerpoint/2010/main" val="33544499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327576-2655-437C-BDFB-344989EF5FCA}" type="datetime1">
              <a:rPr lang="en-US" smtClean="0"/>
              <a:t>12/4/2018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6908447-51B5-4BAC-ACFD-7DDB1C87DCB7}" type="slidenum">
              <a:rPr lang="it-IT" smtClean="0"/>
              <a:t>‹N›</a:t>
            </a:fld>
            <a:endParaRPr lang="it-IT"/>
          </a:p>
        </p:txBody>
      </p:sp>
    </p:spTree>
    <p:extLst>
      <p:ext uri="{BB962C8B-B14F-4D97-AF65-F5344CB8AC3E}">
        <p14:creationId xmlns:p14="http://schemas.microsoft.com/office/powerpoint/2010/main" val="6996011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758CEB9-9DAD-452C-AA0B-65B75CB25A37}" type="datetime1">
              <a:rPr lang="en-US" smtClean="0"/>
              <a:t>12/4/2018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6908447-51B5-4BAC-ACFD-7DDB1C87DCB7}" type="slidenum">
              <a:rPr lang="it-IT" smtClean="0"/>
              <a:t>‹N›</a:t>
            </a:fld>
            <a:endParaRPr lang="it-IT"/>
          </a:p>
        </p:txBody>
      </p:sp>
    </p:spTree>
    <p:extLst>
      <p:ext uri="{BB962C8B-B14F-4D97-AF65-F5344CB8AC3E}">
        <p14:creationId xmlns:p14="http://schemas.microsoft.com/office/powerpoint/2010/main" val="31290320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476D286-9827-4FDA-BF8B-B95F828ED6AE}" type="datetime1">
              <a:rPr lang="en-US" smtClean="0"/>
              <a:t>12/4/2018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6908447-51B5-4BAC-ACFD-7DDB1C87DCB7}" type="slidenum">
              <a:rPr lang="it-IT" smtClean="0"/>
              <a:t>‹N›</a:t>
            </a:fld>
            <a:endParaRPr lang="it-IT"/>
          </a:p>
        </p:txBody>
      </p:sp>
    </p:spTree>
    <p:extLst>
      <p:ext uri="{BB962C8B-B14F-4D97-AF65-F5344CB8AC3E}">
        <p14:creationId xmlns:p14="http://schemas.microsoft.com/office/powerpoint/2010/main" val="35169812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CD25136-EEA1-4F37-B847-39D5C5D8EE30}" type="datetime1">
              <a:rPr lang="en-US" smtClean="0"/>
              <a:t>12/4/2018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6908447-51B5-4BAC-ACFD-7DDB1C87DCB7}" type="slidenum">
              <a:rPr lang="it-IT" smtClean="0"/>
              <a:t>‹N›</a:t>
            </a:fld>
            <a:endParaRPr lang="it-IT"/>
          </a:p>
        </p:txBody>
      </p:sp>
    </p:spTree>
    <p:extLst>
      <p:ext uri="{BB962C8B-B14F-4D97-AF65-F5344CB8AC3E}">
        <p14:creationId xmlns:p14="http://schemas.microsoft.com/office/powerpoint/2010/main" val="34492838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71C1A2B-5ACB-4E1F-88C0-CD34B39623BE}" type="datetime1">
              <a:rPr lang="en-US" smtClean="0"/>
              <a:t>12/4/2018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6908447-51B5-4BAC-ACFD-7DDB1C87DCB7}" type="slidenum">
              <a:rPr lang="it-IT" smtClean="0"/>
              <a:t>‹N›</a:t>
            </a:fld>
            <a:endParaRPr lang="it-IT"/>
          </a:p>
        </p:txBody>
      </p:sp>
    </p:spTree>
    <p:extLst>
      <p:ext uri="{BB962C8B-B14F-4D97-AF65-F5344CB8AC3E}">
        <p14:creationId xmlns:p14="http://schemas.microsoft.com/office/powerpoint/2010/main" val="12602308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D2F414E-1686-4A8B-9312-30ABA0E7D191}" type="datetime1">
              <a:rPr lang="en-US" smtClean="0"/>
              <a:t>12/4/2018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6908447-51B5-4BAC-ACFD-7DDB1C87DCB7}" type="slidenum">
              <a:rPr lang="it-IT" smtClean="0"/>
              <a:t>‹N›</a:t>
            </a:fld>
            <a:endParaRPr lang="it-IT"/>
          </a:p>
        </p:txBody>
      </p:sp>
    </p:spTree>
    <p:extLst>
      <p:ext uri="{BB962C8B-B14F-4D97-AF65-F5344CB8AC3E}">
        <p14:creationId xmlns:p14="http://schemas.microsoft.com/office/powerpoint/2010/main" val="38633125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0F85505-C5A3-435C-884B-E695EB6DBC98}" type="datetime1">
              <a:rPr lang="en-US" smtClean="0"/>
              <a:t>12/4/2018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6908447-51B5-4BAC-ACFD-7DDB1C87DCB7}" type="slidenum">
              <a:rPr lang="it-IT" smtClean="0"/>
              <a:t>‹N›</a:t>
            </a:fld>
            <a:endParaRPr lang="it-IT"/>
          </a:p>
        </p:txBody>
      </p:sp>
    </p:spTree>
    <p:extLst>
      <p:ext uri="{BB962C8B-B14F-4D97-AF65-F5344CB8AC3E}">
        <p14:creationId xmlns:p14="http://schemas.microsoft.com/office/powerpoint/2010/main" val="25897069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7D0C0FA-96BB-4615-B846-F6F1A4182912}" type="datetime1">
              <a:rPr lang="en-US" smtClean="0"/>
              <a:t>12/4/2018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6908447-51B5-4BAC-ACFD-7DDB1C87DCB7}" type="slidenum">
              <a:rPr lang="it-IT" smtClean="0"/>
              <a:t>‹N›</a:t>
            </a:fld>
            <a:endParaRPr lang="it-IT"/>
          </a:p>
        </p:txBody>
      </p:sp>
    </p:spTree>
    <p:extLst>
      <p:ext uri="{BB962C8B-B14F-4D97-AF65-F5344CB8AC3E}">
        <p14:creationId xmlns:p14="http://schemas.microsoft.com/office/powerpoint/2010/main" val="26621764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4587668-E45D-4AEC-B73A-2D9BF4F552CC}" type="datetime1">
              <a:rPr lang="en-US" smtClean="0"/>
              <a:t>12/4/2018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6908447-51B5-4BAC-ACFD-7DDB1C87DCB7}" type="slidenum">
              <a:rPr lang="it-IT" smtClean="0"/>
              <a:t>‹N›</a:t>
            </a:fld>
            <a:endParaRPr lang="it-IT"/>
          </a:p>
        </p:txBody>
      </p:sp>
    </p:spTree>
    <p:extLst>
      <p:ext uri="{BB962C8B-B14F-4D97-AF65-F5344CB8AC3E}">
        <p14:creationId xmlns:p14="http://schemas.microsoft.com/office/powerpoint/2010/main" val="7464030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EC9ED4E-EFB2-48B2-ACF4-29B81F9554B6}" type="datetime1">
              <a:rPr lang="en-US" smtClean="0"/>
              <a:t>12/4/2018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6908447-51B5-4BAC-ACFD-7DDB1C87DCB7}" type="slidenum">
              <a:rPr lang="it-IT" smtClean="0"/>
              <a:t>‹N›</a:t>
            </a:fld>
            <a:endParaRPr lang="it-IT"/>
          </a:p>
        </p:txBody>
      </p:sp>
    </p:spTree>
    <p:extLst>
      <p:ext uri="{BB962C8B-B14F-4D97-AF65-F5344CB8AC3E}">
        <p14:creationId xmlns:p14="http://schemas.microsoft.com/office/powerpoint/2010/main" val="7125553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DE243-E323-4E23-AC8F-B50165B2EF8C}" type="datetime1">
              <a:rPr lang="en-US" smtClean="0"/>
              <a:t>12/4/2018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08447-51B5-4BAC-ACFD-7DDB1C87DCB7}" type="slidenum">
              <a:rPr lang="it-IT" smtClean="0"/>
              <a:t>‹N›</a:t>
            </a:fld>
            <a:endParaRPr lang="it-IT"/>
          </a:p>
        </p:txBody>
      </p:sp>
    </p:spTree>
    <p:extLst>
      <p:ext uri="{BB962C8B-B14F-4D97-AF65-F5344CB8AC3E}">
        <p14:creationId xmlns:p14="http://schemas.microsoft.com/office/powerpoint/2010/main" val="2158865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63301" y="116632"/>
            <a:ext cx="7492628" cy="1569660"/>
          </a:xfrm>
          <a:prstGeom prst="rect">
            <a:avLst/>
          </a:prstGeom>
          <a:noFill/>
        </p:spPr>
        <p:txBody>
          <a:bodyPr wrap="none" lIns="91440" tIns="45720" rIns="91440" bIns="45720">
            <a:spAutoFit/>
          </a:bodyPr>
          <a:lstStyle/>
          <a:p>
            <a:pPr algn="ctr"/>
            <a:r>
              <a:rPr lang="it-IT"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a:t>
            </a:r>
            <a:r>
              <a:rPr lang="it-IT"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aggi cosmici secondari</a:t>
            </a:r>
          </a:p>
          <a:p>
            <a:pPr algn="ctr"/>
            <a:r>
              <a:rPr lang="it-IT" sz="4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 loro distribuzione angolare</a:t>
            </a:r>
            <a:endParaRPr lang="it-IT" sz="4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03772"/>
            <a:ext cx="8784976" cy="4813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6156176" y="6503560"/>
            <a:ext cx="3521417" cy="307777"/>
          </a:xfrm>
          <a:prstGeom prst="rect">
            <a:avLst/>
          </a:prstGeom>
          <a:noFill/>
        </p:spPr>
        <p:txBody>
          <a:bodyPr wrap="square" rtlCol="0">
            <a:spAutoFit/>
          </a:bodyPr>
          <a:lstStyle/>
          <a:p>
            <a:r>
              <a:rPr lang="it-IT" sz="1400" b="1" dirty="0" smtClean="0">
                <a:solidFill>
                  <a:schemeClr val="bg1">
                    <a:lumMod val="85000"/>
                  </a:schemeClr>
                </a:solidFill>
                <a:latin typeface="Arial Black" pitchFamily="34" charset="0"/>
              </a:rPr>
              <a:t>Referente EEE: </a:t>
            </a:r>
            <a:r>
              <a:rPr lang="it-IT" sz="1400" b="1" i="1" dirty="0" smtClean="0">
                <a:solidFill>
                  <a:schemeClr val="bg1">
                    <a:lumMod val="85000"/>
                  </a:schemeClr>
                </a:solidFill>
                <a:latin typeface="Arial Black" pitchFamily="34" charset="0"/>
              </a:rPr>
              <a:t>Elvira D’Orsi</a:t>
            </a:r>
            <a:endParaRPr lang="it-IT" sz="1400" b="1" i="1" dirty="0">
              <a:solidFill>
                <a:schemeClr val="bg1">
                  <a:lumMod val="85000"/>
                </a:schemeClr>
              </a:solidFill>
              <a:latin typeface="Arial Black" pitchFamily="34" charset="0"/>
            </a:endParaRPr>
          </a:p>
        </p:txBody>
      </p:sp>
      <p:sp>
        <p:nvSpPr>
          <p:cNvPr id="6" name="Rettangolo 3"/>
          <p:cNvSpPr/>
          <p:nvPr/>
        </p:nvSpPr>
        <p:spPr>
          <a:xfrm>
            <a:off x="3990" y="1988840"/>
            <a:ext cx="9143999" cy="646331"/>
          </a:xfrm>
          <a:prstGeom prst="rect">
            <a:avLst/>
          </a:prstGeom>
          <a:noFill/>
        </p:spPr>
        <p:txBody>
          <a:bodyPr wrap="square" lIns="91440" tIns="45720" rIns="91440" bIns="45720">
            <a:spAutoFit/>
          </a:bodyPr>
          <a:lstStyle/>
          <a:p>
            <a:pPr algn="ctr"/>
            <a:r>
              <a:rPr lang="it-IT" sz="32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t>
            </a:r>
            <a:r>
              <a:rPr lang="it-IT" sz="32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nostra esperi</a:t>
            </a:r>
            <a:r>
              <a:rPr lang="it-IT" sz="3600" b="1" i="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enza all’ICD 2018</a:t>
            </a:r>
            <a:endParaRPr lang="it-IT" sz="4000" b="1" i="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3" name="Picture 2" descr="Screenshot 2018-12-03 at 23.11.18.png"/>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372200" y="4492059"/>
            <a:ext cx="2592288" cy="1892182"/>
          </a:xfrm>
          <a:prstGeom prst="rect">
            <a:avLst/>
          </a:prstGeom>
        </p:spPr>
      </p:pic>
      <p:sp>
        <p:nvSpPr>
          <p:cNvPr id="5" name="TextBox 4"/>
          <p:cNvSpPr txBox="1"/>
          <p:nvPr/>
        </p:nvSpPr>
        <p:spPr>
          <a:xfrm>
            <a:off x="93643" y="6493809"/>
            <a:ext cx="4896544" cy="307777"/>
          </a:xfrm>
          <a:prstGeom prst="rect">
            <a:avLst/>
          </a:prstGeom>
          <a:noFill/>
        </p:spPr>
        <p:txBody>
          <a:bodyPr wrap="square" rtlCol="0">
            <a:spAutoFit/>
          </a:bodyPr>
          <a:lstStyle/>
          <a:p>
            <a:r>
              <a:rPr lang="it-IT" sz="1400" b="1" dirty="0" smtClean="0">
                <a:solidFill>
                  <a:schemeClr val="bg1">
                    <a:lumMod val="85000"/>
                  </a:schemeClr>
                </a:solidFill>
                <a:latin typeface="Arial Black" pitchFamily="34" charset="0"/>
              </a:rPr>
              <a:t>Relatore: </a:t>
            </a:r>
            <a:r>
              <a:rPr lang="it-IT" sz="1400" b="1" i="1" dirty="0" smtClean="0">
                <a:solidFill>
                  <a:schemeClr val="bg1">
                    <a:lumMod val="85000"/>
                  </a:schemeClr>
                </a:solidFill>
                <a:latin typeface="Arial Black" pitchFamily="34" charset="0"/>
              </a:rPr>
              <a:t>Francesco </a:t>
            </a:r>
            <a:r>
              <a:rPr lang="it-IT" sz="1400" b="1" i="1" dirty="0" err="1" smtClean="0">
                <a:solidFill>
                  <a:schemeClr val="bg1">
                    <a:lumMod val="85000"/>
                  </a:schemeClr>
                </a:solidFill>
                <a:latin typeface="Arial Black" pitchFamily="34" charset="0"/>
              </a:rPr>
              <a:t>Galasso</a:t>
            </a:r>
            <a:r>
              <a:rPr lang="it-IT" sz="1400" b="1" i="1" dirty="0" smtClean="0">
                <a:solidFill>
                  <a:schemeClr val="bg1">
                    <a:lumMod val="85000"/>
                  </a:schemeClr>
                </a:solidFill>
                <a:latin typeface="Arial Black" pitchFamily="34" charset="0"/>
              </a:rPr>
              <a:t> </a:t>
            </a:r>
            <a:endParaRPr lang="it-IT" sz="1400" b="1" i="1" dirty="0">
              <a:solidFill>
                <a:schemeClr val="bg1">
                  <a:lumMod val="85000"/>
                </a:schemeClr>
              </a:solidFill>
              <a:latin typeface="Arial Black" pitchFamily="34" charset="0"/>
            </a:endParaRPr>
          </a:p>
        </p:txBody>
      </p:sp>
      <p:sp>
        <p:nvSpPr>
          <p:cNvPr id="7" name="CasellaDiTesto 6"/>
          <p:cNvSpPr txBox="1"/>
          <p:nvPr/>
        </p:nvSpPr>
        <p:spPr>
          <a:xfrm>
            <a:off x="6372200" y="4467178"/>
            <a:ext cx="2592288" cy="584775"/>
          </a:xfrm>
          <a:prstGeom prst="rect">
            <a:avLst/>
          </a:prstGeom>
          <a:gradFill flip="none" rotWithShape="1">
            <a:gsLst>
              <a:gs pos="67000">
                <a:schemeClr val="accent1">
                  <a:tint val="66000"/>
                  <a:satMod val="160000"/>
                </a:schemeClr>
              </a:gs>
              <a:gs pos="50000">
                <a:schemeClr val="accent1">
                  <a:tint val="44500"/>
                  <a:satMod val="160000"/>
                </a:schemeClr>
              </a:gs>
              <a:gs pos="98000">
                <a:schemeClr val="accent1">
                  <a:lumMod val="50000"/>
                </a:schemeClr>
              </a:gs>
            </a:gsLst>
            <a:path path="shape">
              <a:fillToRect l="50000" t="50000" r="50000" b="50000"/>
            </a:path>
            <a:tileRect/>
          </a:gradFill>
        </p:spPr>
        <p:txBody>
          <a:bodyPr wrap="square" rtlCol="0">
            <a:spAutoFit/>
          </a:bodyPr>
          <a:lstStyle/>
          <a:p>
            <a:pPr algn="ctr"/>
            <a:r>
              <a:rPr lang="it-IT" sz="1550" b="1" i="1" dirty="0" smtClean="0"/>
              <a:t>Liceo di Stato</a:t>
            </a:r>
          </a:p>
          <a:p>
            <a:pPr algn="ctr"/>
            <a:r>
              <a:rPr lang="it-IT" sz="1550" b="1" i="1" dirty="0" smtClean="0"/>
              <a:t> «C. </a:t>
            </a:r>
            <a:r>
              <a:rPr lang="it-IT" sz="1550" b="1" i="1" dirty="0" err="1" smtClean="0"/>
              <a:t>Rinaldini</a:t>
            </a:r>
            <a:r>
              <a:rPr lang="it-IT" sz="1550" b="1" i="1" dirty="0" smtClean="0"/>
              <a:t>»</a:t>
            </a:r>
            <a:endParaRPr lang="it-IT" sz="1550" b="1" i="1" dirty="0"/>
          </a:p>
        </p:txBody>
      </p:sp>
    </p:spTree>
    <p:extLst>
      <p:ext uri="{BB962C8B-B14F-4D97-AF65-F5344CB8AC3E}">
        <p14:creationId xmlns:p14="http://schemas.microsoft.com/office/powerpoint/2010/main" val="3185417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5"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640459" y="1208941"/>
            <a:ext cx="5883869" cy="4524315"/>
          </a:xfrm>
          <a:prstGeom prst="rect">
            <a:avLst/>
          </a:prstGeom>
          <a:solidFill>
            <a:schemeClr val="tx1"/>
          </a:solidFill>
        </p:spPr>
        <p:txBody>
          <a:bodyPr wrap="square" rtlCol="0">
            <a:spAutoFit/>
          </a:bodyPr>
          <a:lstStyle/>
          <a:p>
            <a:pPr algn="ctr"/>
            <a:r>
              <a:rPr lang="it-IT"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Un GRAZIE particolare </a:t>
            </a:r>
            <a:endParaRPr lang="it-IT"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r>
              <a:rPr lang="it-IT"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all’alunno</a:t>
            </a:r>
            <a:endParaRPr lang="it-IT"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r>
              <a:rPr lang="it-IT" sz="32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Gabriele </a:t>
            </a:r>
            <a:r>
              <a:rPr lang="it-IT" sz="32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Carosi</a:t>
            </a:r>
            <a:endParaRPr lang="it-IT" sz="32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r>
              <a:rPr lang="it-IT"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che ha collaborato alla realizzazione della </a:t>
            </a:r>
            <a:endParaRPr lang="it-IT"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r>
              <a:rPr lang="it-IT"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nostra </a:t>
            </a:r>
            <a:r>
              <a:rPr lang="it-IT"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presentazione, </a:t>
            </a:r>
            <a:endParaRPr lang="it-IT"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r>
              <a:rPr lang="it-IT"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fornendo </a:t>
            </a:r>
            <a:r>
              <a:rPr lang="it-IT"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materiale </a:t>
            </a:r>
            <a:r>
              <a:rPr lang="it-IT"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ricavato </a:t>
            </a:r>
          </a:p>
          <a:p>
            <a:pPr algn="ctr"/>
            <a:r>
              <a:rPr lang="it-IT"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dalla sua </a:t>
            </a:r>
            <a:r>
              <a:rPr lang="it-IT"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esperienza </a:t>
            </a:r>
            <a:r>
              <a:rPr lang="it-IT"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a:t>
            </a:r>
          </a:p>
          <a:p>
            <a:pPr algn="ctr"/>
            <a:r>
              <a:rPr lang="it-IT"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ICD 2018</a:t>
            </a:r>
            <a:endParaRPr lang="it-IT"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 name="Slide Number Placeholder 1"/>
          <p:cNvSpPr>
            <a:spLocks noGrp="1"/>
          </p:cNvSpPr>
          <p:nvPr>
            <p:ph type="sldNum" sz="quarter" idx="12"/>
          </p:nvPr>
        </p:nvSpPr>
        <p:spPr/>
        <p:txBody>
          <a:bodyPr/>
          <a:lstStyle/>
          <a:p>
            <a:fld id="{D6908447-51B5-4BAC-ACFD-7DDB1C87DCB7}" type="slidenum">
              <a:rPr lang="it-IT" smtClean="0"/>
              <a:t>10</a:t>
            </a:fld>
            <a:endParaRPr lang="it-IT"/>
          </a:p>
        </p:txBody>
      </p:sp>
    </p:spTree>
    <p:extLst>
      <p:ext uri="{BB962C8B-B14F-4D97-AF65-F5344CB8AC3E}">
        <p14:creationId xmlns:p14="http://schemas.microsoft.com/office/powerpoint/2010/main" val="3704326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7544" y="27703"/>
            <a:ext cx="8010142" cy="923330"/>
          </a:xfrm>
          <a:prstGeom prst="rect">
            <a:avLst/>
          </a:prstGeom>
          <a:noFill/>
        </p:spPr>
        <p:txBody>
          <a:bodyPr wrap="none" lIns="91440" tIns="45720" rIns="91440" bIns="45720">
            <a:spAutoFit/>
          </a:bodyPr>
          <a:lstStyle/>
          <a:p>
            <a:pPr algn="ctr"/>
            <a:r>
              <a:rPr lang="it-IT"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ICD 2018: la nostra esperi</a:t>
            </a:r>
            <a:r>
              <a:rPr lang="it-IT"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enza</a:t>
            </a:r>
            <a:endParaRPr lang="it-IT"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Titolo 5"/>
          <p:cNvSpPr>
            <a:spLocks noGrp="1"/>
          </p:cNvSpPr>
          <p:nvPr>
            <p:ph type="title"/>
          </p:nvPr>
        </p:nvSpPr>
        <p:spPr>
          <a:xfrm>
            <a:off x="2771800" y="1268760"/>
            <a:ext cx="6228184" cy="2160240"/>
          </a:xfrm>
        </p:spPr>
        <p:txBody>
          <a:bodyPr>
            <a:noAutofit/>
          </a:bodyPr>
          <a:lstStyle/>
          <a:p>
            <a:r>
              <a:rPr lang="it-IT" sz="2000" b="1" dirty="0" smtClean="0">
                <a:solidFill>
                  <a:schemeClr val="accent1">
                    <a:lumMod val="60000"/>
                    <a:lumOff val="40000"/>
                  </a:schemeClr>
                </a:solidFill>
                <a:latin typeface="Gill Sans MT" pitchFamily="34" charset="0"/>
                <a:cs typeface="Arial" pitchFamily="34" charset="0"/>
              </a:rPr>
              <a:t>Un </a:t>
            </a:r>
            <a:r>
              <a:rPr lang="it-IT" sz="2000" b="1" i="1" dirty="0" smtClean="0">
                <a:solidFill>
                  <a:srgbClr val="0070C0"/>
                </a:solidFill>
                <a:latin typeface="Gill Sans MT" pitchFamily="34" charset="0"/>
                <a:cs typeface="Arial" pitchFamily="34" charset="0"/>
              </a:rPr>
              <a:t>telescopio EEE </a:t>
            </a:r>
            <a:r>
              <a:rPr lang="it-IT" sz="2000" b="1" dirty="0" smtClean="0">
                <a:solidFill>
                  <a:schemeClr val="accent1">
                    <a:lumMod val="60000"/>
                    <a:lumOff val="40000"/>
                  </a:schemeClr>
                </a:solidFill>
                <a:latin typeface="Gill Sans MT" pitchFamily="34" charset="0"/>
                <a:cs typeface="Arial" pitchFamily="34" charset="0"/>
              </a:rPr>
              <a:t>è in grado di fornire informazioni sulla direzione del </a:t>
            </a:r>
            <a:r>
              <a:rPr lang="it-IT" sz="2000" b="1" dirty="0">
                <a:solidFill>
                  <a:srgbClr val="FF0000"/>
                </a:solidFill>
                <a:latin typeface="Gill Sans MT" pitchFamily="34" charset="0"/>
                <a:cs typeface="Arial" pitchFamily="34" charset="0"/>
                <a:sym typeface="Symbol"/>
              </a:rPr>
              <a:t>muone.  </a:t>
            </a:r>
            <a:r>
              <a:rPr lang="it-IT" sz="2000" b="1" dirty="0" smtClean="0">
                <a:solidFill>
                  <a:srgbClr val="FF0000"/>
                </a:solidFill>
                <a:latin typeface="Gill Sans MT" pitchFamily="34" charset="0"/>
                <a:cs typeface="Arial" pitchFamily="34" charset="0"/>
                <a:sym typeface="Symbol"/>
              </a:rPr>
              <a:t/>
            </a:r>
            <a:br>
              <a:rPr lang="it-IT" sz="2000" b="1" dirty="0" smtClean="0">
                <a:solidFill>
                  <a:srgbClr val="FF0000"/>
                </a:solidFill>
                <a:latin typeface="Gill Sans MT" pitchFamily="34" charset="0"/>
                <a:cs typeface="Arial" pitchFamily="34" charset="0"/>
                <a:sym typeface="Symbol"/>
              </a:rPr>
            </a:br>
            <a:r>
              <a:rPr lang="it-IT" sz="2000" b="1" dirty="0" smtClean="0">
                <a:solidFill>
                  <a:schemeClr val="accent1">
                    <a:lumMod val="60000"/>
                    <a:lumOff val="40000"/>
                  </a:schemeClr>
                </a:solidFill>
                <a:latin typeface="Gill Sans MT" pitchFamily="34" charset="0"/>
                <a:cs typeface="Arial" pitchFamily="34" charset="0"/>
                <a:sym typeface="Symbol"/>
              </a:rPr>
              <a:t>Per l’ICD era prevista la misura della </a:t>
            </a:r>
            <a:r>
              <a:rPr lang="it-IT" sz="2000" b="1" dirty="0">
                <a:solidFill>
                  <a:schemeClr val="accent1">
                    <a:lumMod val="60000"/>
                    <a:lumOff val="40000"/>
                  </a:schemeClr>
                </a:solidFill>
                <a:latin typeface="Gill Sans MT" pitchFamily="34" charset="0"/>
                <a:cs typeface="Arial" pitchFamily="34" charset="0"/>
                <a:sym typeface="Symbol"/>
              </a:rPr>
              <a:t>distribuzione angolare d</a:t>
            </a:r>
            <a:r>
              <a:rPr lang="it-IT" sz="2000" b="1" dirty="0" smtClean="0">
                <a:solidFill>
                  <a:schemeClr val="accent1">
                    <a:lumMod val="60000"/>
                    <a:lumOff val="40000"/>
                  </a:schemeClr>
                </a:solidFill>
                <a:latin typeface="Gill Sans MT" pitchFamily="34" charset="0"/>
                <a:cs typeface="Arial" pitchFamily="34" charset="0"/>
                <a:sym typeface="Symbol"/>
              </a:rPr>
              <a:t>e</a:t>
            </a:r>
            <a:r>
              <a:rPr lang="it-IT" sz="2000" b="1" dirty="0" smtClean="0">
                <a:solidFill>
                  <a:schemeClr val="accent1">
                    <a:lumMod val="60000"/>
                    <a:lumOff val="40000"/>
                  </a:schemeClr>
                </a:solidFill>
                <a:latin typeface="Gill Sans MT" pitchFamily="34" charset="0"/>
                <a:cs typeface="Arial" pitchFamily="34" charset="0"/>
              </a:rPr>
              <a:t>ll’</a:t>
            </a:r>
            <a:r>
              <a:rPr lang="it-IT" sz="2000" b="1" dirty="0" smtClean="0">
                <a:solidFill>
                  <a:srgbClr val="00B050"/>
                </a:solidFill>
                <a:latin typeface="Gill Sans MT" pitchFamily="34" charset="0"/>
                <a:cs typeface="Arial" pitchFamily="34" charset="0"/>
              </a:rPr>
              <a:t>angolo zenitale </a:t>
            </a:r>
            <a:r>
              <a:rPr lang="it-IT" sz="2000" b="1" dirty="0" smtClean="0">
                <a:solidFill>
                  <a:srgbClr val="00B050"/>
                </a:solidFill>
                <a:effectLst>
                  <a:outerShdw blurRad="38100" dist="38100" dir="2700000" algn="tl">
                    <a:srgbClr val="000000">
                      <a:alpha val="43137"/>
                    </a:srgbClr>
                  </a:outerShdw>
                </a:effectLst>
                <a:latin typeface="Gill Sans MT" pitchFamily="34" charset="0"/>
                <a:cs typeface="Arial" pitchFamily="34" charset="0"/>
                <a:sym typeface="Symbol"/>
              </a:rPr>
              <a:t></a:t>
            </a:r>
            <a:r>
              <a:rPr lang="it-IT" sz="2000" b="1" dirty="0" smtClean="0">
                <a:solidFill>
                  <a:srgbClr val="00B050"/>
                </a:solidFill>
                <a:latin typeface="Gill Sans MT" pitchFamily="34" charset="0"/>
                <a:cs typeface="Arial" pitchFamily="34" charset="0"/>
                <a:sym typeface="Symbol"/>
              </a:rPr>
              <a:t>  </a:t>
            </a:r>
            <a:r>
              <a:rPr lang="it-IT" sz="2000" b="1" dirty="0" smtClean="0">
                <a:solidFill>
                  <a:schemeClr val="accent1">
                    <a:lumMod val="60000"/>
                    <a:lumOff val="40000"/>
                  </a:schemeClr>
                </a:solidFill>
                <a:latin typeface="Gill Sans MT" pitchFamily="34" charset="0"/>
                <a:cs typeface="Arial" pitchFamily="34" charset="0"/>
                <a:sym typeface="Symbol"/>
              </a:rPr>
              <a:t>relativo alla direzione dei muoni rivelati dal nostro telescopio (ANCO-0</a:t>
            </a:r>
            <a:r>
              <a:rPr lang="it-IT" sz="1800" b="1" dirty="0" smtClean="0">
                <a:solidFill>
                  <a:schemeClr val="accent1">
                    <a:lumMod val="60000"/>
                    <a:lumOff val="40000"/>
                  </a:schemeClr>
                </a:solidFill>
                <a:latin typeface="Arial" pitchFamily="34" charset="0"/>
                <a:cs typeface="Arial" pitchFamily="34" charset="0"/>
                <a:sym typeface="Symbol"/>
              </a:rPr>
              <a:t>1</a:t>
            </a:r>
            <a:r>
              <a:rPr lang="it-IT" sz="2000" b="1" dirty="0" smtClean="0">
                <a:solidFill>
                  <a:schemeClr val="accent1">
                    <a:lumMod val="60000"/>
                    <a:lumOff val="40000"/>
                  </a:schemeClr>
                </a:solidFill>
                <a:latin typeface="Gill Sans MT" pitchFamily="34" charset="0"/>
                <a:cs typeface="Arial" pitchFamily="34" charset="0"/>
                <a:sym typeface="Symbol"/>
              </a:rPr>
              <a:t>)</a:t>
            </a:r>
            <a:br>
              <a:rPr lang="it-IT" sz="2000" b="1" dirty="0" smtClean="0">
                <a:solidFill>
                  <a:schemeClr val="accent1">
                    <a:lumMod val="60000"/>
                    <a:lumOff val="40000"/>
                  </a:schemeClr>
                </a:solidFill>
                <a:latin typeface="Gill Sans MT" pitchFamily="34" charset="0"/>
                <a:cs typeface="Arial" pitchFamily="34" charset="0"/>
                <a:sym typeface="Symbol"/>
              </a:rPr>
            </a:br>
            <a:endParaRPr lang="it-IT" sz="2000" b="1" dirty="0">
              <a:solidFill>
                <a:schemeClr val="accent1">
                  <a:lumMod val="60000"/>
                  <a:lumOff val="40000"/>
                </a:schemeClr>
              </a:solidFill>
              <a:latin typeface="Gill Sans MT" pitchFamily="34" charset="0"/>
              <a:cs typeface="Arial"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64704"/>
            <a:ext cx="2390850" cy="246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9512" y="3501008"/>
            <a:ext cx="425654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572000" y="3501008"/>
            <a:ext cx="4464496" cy="303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31640" y="5364753"/>
            <a:ext cx="2664296" cy="584775"/>
          </a:xfrm>
          <a:prstGeom prst="rect">
            <a:avLst/>
          </a:prstGeom>
          <a:noFill/>
        </p:spPr>
        <p:txBody>
          <a:bodyPr wrap="square" rtlCol="0">
            <a:spAutoFit/>
          </a:bodyPr>
          <a:lstStyle/>
          <a:p>
            <a:pPr algn="ctr"/>
            <a:r>
              <a:rPr lang="en-US" sz="1600" b="1" dirty="0" err="1">
                <a:solidFill>
                  <a:srgbClr val="002060"/>
                </a:solidFill>
                <a:latin typeface="Gill Sans MT" pitchFamily="34" charset="0"/>
              </a:rPr>
              <a:t>Distribuzione</a:t>
            </a:r>
            <a:r>
              <a:rPr lang="en-US" sz="1600" b="1" dirty="0">
                <a:solidFill>
                  <a:srgbClr val="002060"/>
                </a:solidFill>
                <a:latin typeface="Gill Sans MT" pitchFamily="34" charset="0"/>
              </a:rPr>
              <a:t> </a:t>
            </a:r>
            <a:endParaRPr lang="en-US" sz="1600" b="1" dirty="0" smtClean="0">
              <a:solidFill>
                <a:srgbClr val="002060"/>
              </a:solidFill>
              <a:latin typeface="Gill Sans MT" pitchFamily="34" charset="0"/>
            </a:endParaRPr>
          </a:p>
          <a:p>
            <a:pPr algn="ctr"/>
            <a:r>
              <a:rPr lang="en-US" sz="1600" b="1" dirty="0" err="1" smtClean="0">
                <a:solidFill>
                  <a:srgbClr val="002060"/>
                </a:solidFill>
                <a:latin typeface="Gill Sans MT" pitchFamily="34" charset="0"/>
              </a:rPr>
              <a:t>angolare</a:t>
            </a:r>
            <a:r>
              <a:rPr lang="en-US" sz="1600" b="1" dirty="0" smtClean="0">
                <a:solidFill>
                  <a:srgbClr val="002060"/>
                </a:solidFill>
                <a:latin typeface="Gill Sans MT" pitchFamily="34" charset="0"/>
              </a:rPr>
              <a:t> </a:t>
            </a:r>
            <a:r>
              <a:rPr lang="en-US" sz="1600" b="1" dirty="0" err="1" smtClean="0">
                <a:solidFill>
                  <a:srgbClr val="002060"/>
                </a:solidFill>
                <a:latin typeface="Gill Sans MT" pitchFamily="34" charset="0"/>
              </a:rPr>
              <a:t>attesa</a:t>
            </a:r>
            <a:endParaRPr lang="en-US" sz="1600" b="1" dirty="0">
              <a:solidFill>
                <a:srgbClr val="002060"/>
              </a:solidFill>
              <a:latin typeface="Gill Sans MT" pitchFamily="34" charset="0"/>
            </a:endParaRPr>
          </a:p>
        </p:txBody>
      </p:sp>
      <p:sp>
        <p:nvSpPr>
          <p:cNvPr id="11" name="TextBox 10"/>
          <p:cNvSpPr txBox="1"/>
          <p:nvPr/>
        </p:nvSpPr>
        <p:spPr>
          <a:xfrm>
            <a:off x="5220072" y="5280883"/>
            <a:ext cx="2592288" cy="861774"/>
          </a:xfrm>
          <a:prstGeom prst="rect">
            <a:avLst/>
          </a:prstGeom>
          <a:noFill/>
        </p:spPr>
        <p:txBody>
          <a:bodyPr wrap="square" rtlCol="0">
            <a:spAutoFit/>
          </a:bodyPr>
          <a:lstStyle/>
          <a:p>
            <a:pPr algn="ctr"/>
            <a:r>
              <a:rPr lang="en-US" sz="1600" b="1" dirty="0" err="1" smtClean="0">
                <a:solidFill>
                  <a:srgbClr val="002060"/>
                </a:solidFill>
                <a:latin typeface="Gill Sans MT" pitchFamily="34" charset="0"/>
              </a:rPr>
              <a:t>Distribuzione</a:t>
            </a:r>
            <a:r>
              <a:rPr lang="en-US" sz="1600" b="1" dirty="0" smtClean="0">
                <a:solidFill>
                  <a:srgbClr val="002060"/>
                </a:solidFill>
                <a:latin typeface="Gill Sans MT" pitchFamily="34" charset="0"/>
              </a:rPr>
              <a:t> </a:t>
            </a:r>
            <a:r>
              <a:rPr lang="en-US" sz="1600" b="1" dirty="0" err="1" smtClean="0">
                <a:solidFill>
                  <a:srgbClr val="002060"/>
                </a:solidFill>
                <a:latin typeface="Gill Sans MT" pitchFamily="34" charset="0"/>
              </a:rPr>
              <a:t>angolare</a:t>
            </a:r>
            <a:r>
              <a:rPr lang="en-US" sz="1600" b="1" dirty="0" smtClean="0">
                <a:solidFill>
                  <a:srgbClr val="002060"/>
                </a:solidFill>
                <a:latin typeface="Gill Sans MT" pitchFamily="34" charset="0"/>
              </a:rPr>
              <a:t> </a:t>
            </a:r>
            <a:r>
              <a:rPr lang="en-US" sz="1600" b="1" dirty="0" err="1" smtClean="0">
                <a:solidFill>
                  <a:srgbClr val="002060"/>
                </a:solidFill>
                <a:latin typeface="Gill Sans MT" pitchFamily="34" charset="0"/>
              </a:rPr>
              <a:t>dovuta</a:t>
            </a:r>
            <a:r>
              <a:rPr lang="en-US" sz="1600" b="1" dirty="0" smtClean="0">
                <a:solidFill>
                  <a:srgbClr val="002060"/>
                </a:solidFill>
                <a:latin typeface="Gill Sans MT" pitchFamily="34" charset="0"/>
              </a:rPr>
              <a:t> </a:t>
            </a:r>
            <a:r>
              <a:rPr lang="en-US" sz="1600" b="1" dirty="0" err="1" smtClean="0">
                <a:solidFill>
                  <a:srgbClr val="002060"/>
                </a:solidFill>
                <a:latin typeface="Gill Sans MT" pitchFamily="34" charset="0"/>
              </a:rPr>
              <a:t>all’assorbimento</a:t>
            </a:r>
            <a:r>
              <a:rPr lang="en-US" sz="1600" b="1" dirty="0" smtClean="0">
                <a:solidFill>
                  <a:srgbClr val="002060"/>
                </a:solidFill>
                <a:latin typeface="Gill Sans MT" pitchFamily="34" charset="0"/>
              </a:rPr>
              <a:t> </a:t>
            </a:r>
            <a:r>
              <a:rPr lang="en-US" sz="1600" b="1" dirty="0" err="1" smtClean="0">
                <a:solidFill>
                  <a:srgbClr val="002060"/>
                </a:solidFill>
                <a:latin typeface="Gill Sans MT" pitchFamily="34" charset="0"/>
              </a:rPr>
              <a:t>dei</a:t>
            </a:r>
            <a:r>
              <a:rPr lang="en-US" sz="1600" b="1" dirty="0" smtClean="0">
                <a:solidFill>
                  <a:srgbClr val="002060"/>
                </a:solidFill>
                <a:latin typeface="Gill Sans MT" pitchFamily="34" charset="0"/>
              </a:rPr>
              <a:t> </a:t>
            </a:r>
            <a:r>
              <a:rPr lang="en-US" sz="1600" b="1" dirty="0" err="1" smtClean="0">
                <a:solidFill>
                  <a:srgbClr val="002060"/>
                </a:solidFill>
                <a:latin typeface="Gill Sans MT" pitchFamily="34" charset="0"/>
              </a:rPr>
              <a:t>muoni</a:t>
            </a:r>
            <a:r>
              <a:rPr lang="en-US" sz="1600" b="1" dirty="0" smtClean="0">
                <a:solidFill>
                  <a:srgbClr val="002060"/>
                </a:solidFill>
                <a:latin typeface="Gill Sans MT" pitchFamily="34" charset="0"/>
              </a:rPr>
              <a:t> in </a:t>
            </a:r>
            <a:r>
              <a:rPr lang="en-US" sz="1600" b="1" dirty="0" err="1" smtClean="0">
                <a:solidFill>
                  <a:srgbClr val="002060"/>
                </a:solidFill>
                <a:latin typeface="Gill Sans MT" pitchFamily="34" charset="0"/>
              </a:rPr>
              <a:t>atmosfer</a:t>
            </a:r>
            <a:r>
              <a:rPr lang="en-US" b="1" dirty="0" err="1" smtClean="0">
                <a:solidFill>
                  <a:srgbClr val="002060"/>
                </a:solidFill>
                <a:latin typeface="Gill Sans MT" pitchFamily="34" charset="0"/>
              </a:rPr>
              <a:t>a</a:t>
            </a:r>
            <a:endParaRPr lang="en-US" b="1" dirty="0" smtClean="0">
              <a:solidFill>
                <a:srgbClr val="002060"/>
              </a:solidFill>
              <a:latin typeface="Gill Sans MT" pitchFamily="34" charset="0"/>
            </a:endParaRPr>
          </a:p>
        </p:txBody>
      </p:sp>
      <p:sp>
        <p:nvSpPr>
          <p:cNvPr id="12" name="Titolo 5"/>
          <p:cNvSpPr txBox="1">
            <a:spLocks/>
          </p:cNvSpPr>
          <p:nvPr/>
        </p:nvSpPr>
        <p:spPr>
          <a:xfrm>
            <a:off x="179512" y="3546886"/>
            <a:ext cx="4256540" cy="360000"/>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200" b="1" dirty="0" smtClean="0">
                <a:solidFill>
                  <a:schemeClr val="accent1">
                    <a:lumMod val="60000"/>
                    <a:lumOff val="40000"/>
                  </a:schemeClr>
                </a:solidFill>
                <a:latin typeface="Gill Sans MT" pitchFamily="34" charset="0"/>
                <a:cs typeface="Arial" pitchFamily="34" charset="0"/>
                <a:sym typeface="Symbol"/>
              </a:rPr>
              <a:t/>
            </a:r>
            <a:br>
              <a:rPr lang="it-IT" sz="2200" b="1" dirty="0" smtClean="0">
                <a:solidFill>
                  <a:schemeClr val="accent1">
                    <a:lumMod val="60000"/>
                    <a:lumOff val="40000"/>
                  </a:schemeClr>
                </a:solidFill>
                <a:latin typeface="Gill Sans MT" pitchFamily="34" charset="0"/>
                <a:cs typeface="Arial" pitchFamily="34" charset="0"/>
                <a:sym typeface="Symbol"/>
              </a:rPr>
            </a:br>
            <a:r>
              <a:rPr lang="it-IT" sz="2000" b="1" dirty="0">
                <a:solidFill>
                  <a:srgbClr val="002060"/>
                </a:solidFill>
                <a:latin typeface="Gill Sans MT" pitchFamily="34" charset="0"/>
                <a:cs typeface="Arial" pitchFamily="34" charset="0"/>
                <a:sym typeface="Symbol"/>
              </a:rPr>
              <a:t>sin</a:t>
            </a:r>
            <a:r>
              <a:rPr lang="it-IT" sz="700" b="1" dirty="0">
                <a:solidFill>
                  <a:srgbClr val="002060"/>
                </a:solidFill>
                <a:latin typeface="Gill Sans MT" pitchFamily="34" charset="0"/>
                <a:cs typeface="Arial" pitchFamily="34" charset="0"/>
                <a:sym typeface="Symbol"/>
              </a:rPr>
              <a:t> </a:t>
            </a:r>
            <a:r>
              <a:rPr lang="it-IT" sz="2000" b="1" dirty="0" smtClean="0">
                <a:solidFill>
                  <a:srgbClr val="002060"/>
                </a:solidFill>
                <a:effectLst>
                  <a:outerShdw blurRad="38100" dist="38100" dir="2700000" algn="tl">
                    <a:srgbClr val="000000">
                      <a:alpha val="43137"/>
                    </a:srgbClr>
                  </a:outerShdw>
                </a:effectLst>
                <a:latin typeface="Gill Sans MT" pitchFamily="34" charset="0"/>
                <a:cs typeface="Arial" pitchFamily="34" charset="0"/>
                <a:sym typeface="Symbol"/>
              </a:rPr>
              <a:t></a:t>
            </a:r>
            <a:r>
              <a:rPr lang="it-IT" sz="2200" b="1" dirty="0" smtClean="0">
                <a:solidFill>
                  <a:schemeClr val="accent1">
                    <a:lumMod val="60000"/>
                    <a:lumOff val="40000"/>
                  </a:schemeClr>
                </a:solidFill>
                <a:latin typeface="Gill Sans MT" pitchFamily="34" charset="0"/>
                <a:cs typeface="Arial" pitchFamily="34" charset="0"/>
                <a:sym typeface="Symbol" panose="05050102010706020507" pitchFamily="18" charset="2"/>
              </a:rPr>
              <a:t/>
            </a:r>
            <a:br>
              <a:rPr lang="it-IT" sz="2200" b="1" dirty="0" smtClean="0">
                <a:solidFill>
                  <a:schemeClr val="accent1">
                    <a:lumMod val="60000"/>
                    <a:lumOff val="40000"/>
                  </a:schemeClr>
                </a:solidFill>
                <a:latin typeface="Gill Sans MT" pitchFamily="34" charset="0"/>
                <a:cs typeface="Arial" pitchFamily="34" charset="0"/>
                <a:sym typeface="Symbol" panose="05050102010706020507" pitchFamily="18" charset="2"/>
              </a:rPr>
            </a:br>
            <a:endParaRPr lang="it-IT" sz="2200" b="1" dirty="0">
              <a:solidFill>
                <a:schemeClr val="accent1">
                  <a:lumMod val="60000"/>
                  <a:lumOff val="40000"/>
                </a:schemeClr>
              </a:solidFill>
              <a:latin typeface="Gill Sans MT" pitchFamily="34" charset="0"/>
              <a:cs typeface="Arial" pitchFamily="34" charset="0"/>
            </a:endParaRPr>
          </a:p>
        </p:txBody>
      </p:sp>
      <p:sp>
        <p:nvSpPr>
          <p:cNvPr id="13" name="Titolo 5"/>
          <p:cNvSpPr txBox="1">
            <a:spLocks/>
          </p:cNvSpPr>
          <p:nvPr/>
        </p:nvSpPr>
        <p:spPr>
          <a:xfrm>
            <a:off x="4572000" y="3546886"/>
            <a:ext cx="4464496" cy="386170"/>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200" b="1" dirty="0" smtClean="0">
                <a:solidFill>
                  <a:schemeClr val="accent1">
                    <a:lumMod val="60000"/>
                    <a:lumOff val="40000"/>
                  </a:schemeClr>
                </a:solidFill>
                <a:latin typeface="Gill Sans MT" pitchFamily="34" charset="0"/>
                <a:cs typeface="Arial" pitchFamily="34" charset="0"/>
                <a:sym typeface="Symbol"/>
              </a:rPr>
              <a:t/>
            </a:r>
            <a:br>
              <a:rPr lang="it-IT" sz="2200" b="1" dirty="0" smtClean="0">
                <a:solidFill>
                  <a:schemeClr val="accent1">
                    <a:lumMod val="60000"/>
                    <a:lumOff val="40000"/>
                  </a:schemeClr>
                </a:solidFill>
                <a:latin typeface="Gill Sans MT" pitchFamily="34" charset="0"/>
                <a:cs typeface="Arial" pitchFamily="34" charset="0"/>
                <a:sym typeface="Symbol"/>
              </a:rPr>
            </a:br>
            <a:r>
              <a:rPr lang="it-IT" sz="2000" b="1" dirty="0">
                <a:solidFill>
                  <a:srgbClr val="002060"/>
                </a:solidFill>
                <a:latin typeface="Gill Sans MT" pitchFamily="34" charset="0"/>
                <a:cs typeface="Arial" pitchFamily="34" charset="0"/>
                <a:sym typeface="Symbol"/>
              </a:rPr>
              <a:t>sin</a:t>
            </a:r>
            <a:r>
              <a:rPr lang="it-IT" sz="700" b="1" dirty="0">
                <a:solidFill>
                  <a:srgbClr val="002060"/>
                </a:solidFill>
                <a:latin typeface="Gill Sans MT" pitchFamily="34" charset="0"/>
                <a:cs typeface="Arial" pitchFamily="34" charset="0"/>
                <a:sym typeface="Symbol"/>
              </a:rPr>
              <a:t> </a:t>
            </a:r>
            <a:r>
              <a:rPr lang="it-IT" sz="2000" b="1" dirty="0" smtClean="0">
                <a:solidFill>
                  <a:srgbClr val="002060"/>
                </a:solidFill>
                <a:effectLst>
                  <a:outerShdw blurRad="38100" dist="38100" dir="2700000" algn="tl">
                    <a:srgbClr val="000000">
                      <a:alpha val="43137"/>
                    </a:srgbClr>
                  </a:outerShdw>
                </a:effectLst>
                <a:latin typeface="Gill Sans MT" pitchFamily="34" charset="0"/>
                <a:cs typeface="Arial" pitchFamily="34" charset="0"/>
                <a:sym typeface="Symbol"/>
              </a:rPr>
              <a:t> cos</a:t>
            </a:r>
            <a:r>
              <a:rPr lang="it-IT" sz="2000" b="1" baseline="30000" dirty="0" smtClean="0">
                <a:solidFill>
                  <a:srgbClr val="002060"/>
                </a:solidFill>
                <a:effectLst>
                  <a:outerShdw blurRad="38100" dist="38100" dir="2700000" algn="tl">
                    <a:srgbClr val="000000">
                      <a:alpha val="43137"/>
                    </a:srgbClr>
                  </a:outerShdw>
                </a:effectLst>
                <a:latin typeface="Gill Sans MT" pitchFamily="34" charset="0"/>
                <a:cs typeface="Arial" pitchFamily="34" charset="0"/>
                <a:sym typeface="Symbol"/>
              </a:rPr>
              <a:t>2</a:t>
            </a:r>
            <a:r>
              <a:rPr lang="it-IT" sz="1800" b="1" dirty="0">
                <a:solidFill>
                  <a:srgbClr val="002060"/>
                </a:solidFill>
                <a:effectLst>
                  <a:outerShdw blurRad="38100" dist="38100" dir="2700000" algn="tl">
                    <a:srgbClr val="000000">
                      <a:alpha val="43137"/>
                    </a:srgbClr>
                  </a:outerShdw>
                </a:effectLst>
                <a:latin typeface="Gill Sans MT" pitchFamily="34" charset="0"/>
                <a:cs typeface="Arial" pitchFamily="34" charset="0"/>
                <a:sym typeface="Symbol"/>
              </a:rPr>
              <a:t> </a:t>
            </a:r>
            <a:r>
              <a:rPr lang="it-IT" sz="2000" b="1" dirty="0">
                <a:solidFill>
                  <a:srgbClr val="002060"/>
                </a:solidFill>
                <a:effectLst>
                  <a:outerShdw blurRad="38100" dist="38100" dir="2700000" algn="tl">
                    <a:srgbClr val="000000">
                      <a:alpha val="43137"/>
                    </a:srgbClr>
                  </a:outerShdw>
                </a:effectLst>
                <a:latin typeface="Gill Sans MT" pitchFamily="34" charset="0"/>
                <a:cs typeface="Arial" pitchFamily="34" charset="0"/>
                <a:sym typeface="Symbol"/>
              </a:rPr>
              <a:t></a:t>
            </a:r>
            <a:r>
              <a:rPr lang="it-IT" sz="2200" b="1" dirty="0" smtClean="0">
                <a:solidFill>
                  <a:schemeClr val="accent1">
                    <a:lumMod val="60000"/>
                    <a:lumOff val="40000"/>
                  </a:schemeClr>
                </a:solidFill>
                <a:latin typeface="Gill Sans MT" pitchFamily="34" charset="0"/>
                <a:cs typeface="Arial" pitchFamily="34" charset="0"/>
                <a:sym typeface="Symbol" panose="05050102010706020507" pitchFamily="18" charset="2"/>
              </a:rPr>
              <a:t/>
            </a:r>
            <a:br>
              <a:rPr lang="it-IT" sz="2200" b="1" dirty="0" smtClean="0">
                <a:solidFill>
                  <a:schemeClr val="accent1">
                    <a:lumMod val="60000"/>
                    <a:lumOff val="40000"/>
                  </a:schemeClr>
                </a:solidFill>
                <a:latin typeface="Gill Sans MT" pitchFamily="34" charset="0"/>
                <a:cs typeface="Arial" pitchFamily="34" charset="0"/>
                <a:sym typeface="Symbol" panose="05050102010706020507" pitchFamily="18" charset="2"/>
              </a:rPr>
            </a:br>
            <a:endParaRPr lang="it-IT" sz="2200" b="1" dirty="0">
              <a:solidFill>
                <a:schemeClr val="accent1">
                  <a:lumMod val="60000"/>
                  <a:lumOff val="40000"/>
                </a:schemeClr>
              </a:solidFill>
              <a:latin typeface="Gill Sans MT" pitchFamily="34" charset="0"/>
              <a:cs typeface="Arial" pitchFamily="34" charset="0"/>
            </a:endParaRPr>
          </a:p>
        </p:txBody>
      </p:sp>
      <p:sp>
        <p:nvSpPr>
          <p:cNvPr id="3" name="Segnaposto numero diapositiva 2"/>
          <p:cNvSpPr>
            <a:spLocks noGrp="1"/>
          </p:cNvSpPr>
          <p:nvPr>
            <p:ph type="sldNum" sz="quarter" idx="12"/>
          </p:nvPr>
        </p:nvSpPr>
        <p:spPr>
          <a:xfrm>
            <a:off x="6553200" y="6520259"/>
            <a:ext cx="2133600" cy="365125"/>
          </a:xfrm>
        </p:spPr>
        <p:txBody>
          <a:bodyPr/>
          <a:lstStyle/>
          <a:p>
            <a:fld id="{D6908447-51B5-4BAC-ACFD-7DDB1C87DCB7}" type="slidenum">
              <a:rPr lang="it-IT" smtClean="0"/>
              <a:t>2</a:t>
            </a:fld>
            <a:endParaRPr lang="it-IT" dirty="0"/>
          </a:p>
        </p:txBody>
      </p:sp>
    </p:spTree>
    <p:extLst>
      <p:ext uri="{BB962C8B-B14F-4D97-AF65-F5344CB8AC3E}">
        <p14:creationId xmlns:p14="http://schemas.microsoft.com/office/powerpoint/2010/main" val="4004192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7544" y="188640"/>
            <a:ext cx="8010142" cy="923330"/>
          </a:xfrm>
          <a:prstGeom prst="rect">
            <a:avLst/>
          </a:prstGeom>
          <a:noFill/>
        </p:spPr>
        <p:txBody>
          <a:bodyPr wrap="none" lIns="91440" tIns="45720" rIns="91440" bIns="45720">
            <a:spAutoFit/>
          </a:bodyPr>
          <a:lstStyle/>
          <a:p>
            <a:pPr algn="ctr"/>
            <a:r>
              <a:rPr lang="it-IT"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ICD 2018: la nostra esperi</a:t>
            </a:r>
            <a:r>
              <a:rPr lang="it-IT"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enza</a:t>
            </a:r>
            <a:endParaRPr lang="it-IT"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Titolo 5"/>
          <p:cNvSpPr>
            <a:spLocks noGrp="1"/>
          </p:cNvSpPr>
          <p:nvPr>
            <p:ph type="title"/>
          </p:nvPr>
        </p:nvSpPr>
        <p:spPr>
          <a:xfrm>
            <a:off x="395536" y="1124744"/>
            <a:ext cx="8568952" cy="2013683"/>
          </a:xfrm>
        </p:spPr>
        <p:txBody>
          <a:bodyPr>
            <a:noAutofit/>
          </a:bodyPr>
          <a:lstStyle/>
          <a:p>
            <a:r>
              <a:rPr lang="it-IT" sz="2200" b="1" dirty="0">
                <a:solidFill>
                  <a:schemeClr val="accent1">
                    <a:lumMod val="60000"/>
                    <a:lumOff val="40000"/>
                  </a:schemeClr>
                </a:solidFill>
                <a:latin typeface="Gill Sans MT" pitchFamily="34" charset="0"/>
                <a:cs typeface="Arial" pitchFamily="34" charset="0"/>
                <a:sym typeface="Symbol"/>
              </a:rPr>
              <a:t/>
            </a:r>
            <a:br>
              <a:rPr lang="it-IT" sz="2200" b="1" dirty="0">
                <a:solidFill>
                  <a:schemeClr val="accent1">
                    <a:lumMod val="60000"/>
                    <a:lumOff val="40000"/>
                  </a:schemeClr>
                </a:solidFill>
                <a:latin typeface="Gill Sans MT" pitchFamily="34" charset="0"/>
                <a:cs typeface="Arial" pitchFamily="34" charset="0"/>
                <a:sym typeface="Symbol"/>
              </a:rPr>
            </a:br>
            <a:r>
              <a:rPr lang="it-IT" sz="2200" b="1" dirty="0" smtClean="0">
                <a:solidFill>
                  <a:schemeClr val="accent1">
                    <a:lumMod val="60000"/>
                    <a:lumOff val="40000"/>
                  </a:schemeClr>
                </a:solidFill>
                <a:latin typeface="Gill Sans MT" pitchFamily="34" charset="0"/>
                <a:cs typeface="Arial" pitchFamily="34" charset="0"/>
              </a:rPr>
              <a:t>Se si divide la </a:t>
            </a:r>
            <a:r>
              <a:rPr lang="it-IT" sz="2200" b="1" dirty="0">
                <a:solidFill>
                  <a:schemeClr val="accent1">
                    <a:lumMod val="60000"/>
                    <a:lumOff val="40000"/>
                  </a:schemeClr>
                </a:solidFill>
                <a:latin typeface="Gill Sans MT" pitchFamily="34" charset="0"/>
                <a:cs typeface="Arial" pitchFamily="34" charset="0"/>
              </a:rPr>
              <a:t>seconda </a:t>
            </a:r>
            <a:r>
              <a:rPr lang="it-IT" sz="2200" b="1" dirty="0" smtClean="0">
                <a:solidFill>
                  <a:schemeClr val="accent1">
                    <a:lumMod val="60000"/>
                    <a:lumOff val="40000"/>
                  </a:schemeClr>
                </a:solidFill>
                <a:latin typeface="Gill Sans MT" pitchFamily="34" charset="0"/>
                <a:cs typeface="Arial" pitchFamily="34" charset="0"/>
              </a:rPr>
              <a:t>distribuzione, che rappresenta quella misurata sperimentalmente, </a:t>
            </a:r>
            <a:r>
              <a:rPr lang="it-IT" sz="2200" b="1" dirty="0">
                <a:solidFill>
                  <a:schemeClr val="accent1">
                    <a:lumMod val="60000"/>
                    <a:lumOff val="40000"/>
                  </a:schemeClr>
                </a:solidFill>
                <a:latin typeface="Gill Sans MT" pitchFamily="34" charset="0"/>
                <a:cs typeface="Arial" pitchFamily="34" charset="0"/>
              </a:rPr>
              <a:t>per la prima distribuzione </a:t>
            </a:r>
            <a:r>
              <a:rPr lang="it-IT" sz="2200" b="1" dirty="0" smtClean="0">
                <a:solidFill>
                  <a:schemeClr val="accent1">
                    <a:lumMod val="60000"/>
                    <a:lumOff val="40000"/>
                  </a:schemeClr>
                </a:solidFill>
                <a:latin typeface="Gill Sans MT" pitchFamily="34" charset="0"/>
                <a:cs typeface="Arial" pitchFamily="34" charset="0"/>
              </a:rPr>
              <a:t>che si può simulare al computer come isotropica, si ottiene la distribuzione dell’angolo zenitale </a:t>
            </a:r>
            <a:r>
              <a:rPr lang="it-IT" sz="2400" dirty="0" smtClean="0"/>
              <a:t> </a:t>
            </a:r>
            <a:r>
              <a:rPr lang="it-IT" sz="2200" b="1" dirty="0">
                <a:solidFill>
                  <a:schemeClr val="accent1">
                    <a:lumMod val="60000"/>
                    <a:lumOff val="40000"/>
                  </a:schemeClr>
                </a:solidFill>
                <a:latin typeface="Gill Sans MT" pitchFamily="34" charset="0"/>
                <a:cs typeface="Arial" pitchFamily="34" charset="0"/>
                <a:sym typeface="Symbol"/>
              </a:rPr>
              <a:t>in funzione di </a:t>
            </a:r>
            <a:r>
              <a:rPr lang="it-IT" sz="2200" b="1" dirty="0">
                <a:solidFill>
                  <a:srgbClr val="00B050"/>
                </a:solidFill>
                <a:effectLst>
                  <a:outerShdw blurRad="38100" dist="38100" dir="2700000" algn="tl">
                    <a:srgbClr val="000000">
                      <a:alpha val="43137"/>
                    </a:srgbClr>
                  </a:outerShdw>
                </a:effectLst>
                <a:latin typeface="Gill Sans MT" pitchFamily="34" charset="0"/>
                <a:cs typeface="Arial" pitchFamily="34" charset="0"/>
                <a:sym typeface="Symbol"/>
              </a:rPr>
              <a:t>cos</a:t>
            </a:r>
            <a:r>
              <a:rPr lang="it-IT" sz="2200" b="1" baseline="30000" dirty="0">
                <a:solidFill>
                  <a:srgbClr val="00B050"/>
                </a:solidFill>
                <a:effectLst>
                  <a:outerShdw blurRad="38100" dist="38100" dir="2700000" algn="tl">
                    <a:srgbClr val="000000">
                      <a:alpha val="43137"/>
                    </a:srgbClr>
                  </a:outerShdw>
                </a:effectLst>
                <a:latin typeface="Gill Sans MT" pitchFamily="34" charset="0"/>
                <a:cs typeface="Arial" pitchFamily="34" charset="0"/>
                <a:sym typeface="Symbol"/>
              </a:rPr>
              <a:t>2</a:t>
            </a:r>
            <a:r>
              <a:rPr lang="it-IT" sz="1800" b="1" dirty="0">
                <a:solidFill>
                  <a:srgbClr val="00B050"/>
                </a:solidFill>
                <a:effectLst>
                  <a:outerShdw blurRad="38100" dist="38100" dir="2700000" algn="tl">
                    <a:srgbClr val="000000">
                      <a:alpha val="43137"/>
                    </a:srgbClr>
                  </a:outerShdw>
                </a:effectLst>
                <a:latin typeface="Gill Sans MT" pitchFamily="34" charset="0"/>
                <a:cs typeface="Arial" pitchFamily="34" charset="0"/>
                <a:sym typeface="Symbol"/>
              </a:rPr>
              <a:t> </a:t>
            </a:r>
            <a:r>
              <a:rPr lang="it-IT" sz="2400" b="1" dirty="0">
                <a:solidFill>
                  <a:srgbClr val="00B050"/>
                </a:solidFill>
                <a:effectLst>
                  <a:outerShdw blurRad="38100" dist="38100" dir="2700000" algn="tl">
                    <a:srgbClr val="000000">
                      <a:alpha val="43137"/>
                    </a:srgbClr>
                  </a:outerShdw>
                </a:effectLst>
                <a:latin typeface="Gill Sans MT" pitchFamily="34" charset="0"/>
                <a:cs typeface="Arial" pitchFamily="34" charset="0"/>
                <a:sym typeface="Symbol"/>
              </a:rPr>
              <a:t></a:t>
            </a:r>
            <a:r>
              <a:rPr lang="it-IT" sz="2200" b="1" dirty="0">
                <a:solidFill>
                  <a:schemeClr val="accent1">
                    <a:lumMod val="60000"/>
                    <a:lumOff val="40000"/>
                  </a:schemeClr>
                </a:solidFill>
                <a:latin typeface="Gill Sans MT" pitchFamily="34" charset="0"/>
                <a:cs typeface="Arial" pitchFamily="34" charset="0"/>
                <a:sym typeface="Symbol" panose="05050102010706020507" pitchFamily="18" charset="2"/>
              </a:rPr>
              <a:t/>
            </a:r>
            <a:br>
              <a:rPr lang="it-IT" sz="2200" b="1" dirty="0">
                <a:solidFill>
                  <a:schemeClr val="accent1">
                    <a:lumMod val="60000"/>
                    <a:lumOff val="40000"/>
                  </a:schemeClr>
                </a:solidFill>
                <a:latin typeface="Gill Sans MT" pitchFamily="34" charset="0"/>
                <a:cs typeface="Arial" pitchFamily="34" charset="0"/>
                <a:sym typeface="Symbol" panose="05050102010706020507" pitchFamily="18" charset="2"/>
              </a:rPr>
            </a:br>
            <a:endParaRPr lang="it-IT" sz="2200" b="1" dirty="0">
              <a:solidFill>
                <a:schemeClr val="accent1">
                  <a:lumMod val="60000"/>
                  <a:lumOff val="40000"/>
                </a:schemeClr>
              </a:solidFill>
              <a:latin typeface="Gill Sans MT" pitchFamily="34" charset="0"/>
              <a:cs typeface="Arial" pitchFamily="34" charset="0"/>
            </a:endParaRPr>
          </a:p>
        </p:txBody>
      </p:sp>
      <p:grpSp>
        <p:nvGrpSpPr>
          <p:cNvPr id="3" name="Gruppo 2"/>
          <p:cNvGrpSpPr/>
          <p:nvPr/>
        </p:nvGrpSpPr>
        <p:grpSpPr>
          <a:xfrm>
            <a:off x="1331640" y="3140968"/>
            <a:ext cx="6552728" cy="3312368"/>
            <a:chOff x="810026" y="3893305"/>
            <a:chExt cx="3888000" cy="2630936"/>
          </a:xfrm>
        </p:grpSpPr>
        <p:pic>
          <p:nvPicPr>
            <p:cNvPr id="4098"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10026" y="3893305"/>
              <a:ext cx="3888000" cy="263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olo 5"/>
            <p:cNvSpPr txBox="1">
              <a:spLocks/>
            </p:cNvSpPr>
            <p:nvPr/>
          </p:nvSpPr>
          <p:spPr>
            <a:xfrm>
              <a:off x="810026" y="3893305"/>
              <a:ext cx="3852000" cy="240951"/>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200" b="1" dirty="0" smtClean="0">
                  <a:solidFill>
                    <a:schemeClr val="accent1">
                      <a:lumMod val="60000"/>
                      <a:lumOff val="40000"/>
                    </a:schemeClr>
                  </a:solidFill>
                  <a:latin typeface="Gill Sans MT" pitchFamily="34" charset="0"/>
                  <a:cs typeface="Arial" pitchFamily="34" charset="0"/>
                  <a:sym typeface="Symbol"/>
                </a:rPr>
                <a:t/>
              </a:r>
              <a:br>
                <a:rPr lang="it-IT" sz="2200" b="1" dirty="0" smtClean="0">
                  <a:solidFill>
                    <a:schemeClr val="accent1">
                      <a:lumMod val="60000"/>
                      <a:lumOff val="40000"/>
                    </a:schemeClr>
                  </a:solidFill>
                  <a:latin typeface="Gill Sans MT" pitchFamily="34" charset="0"/>
                  <a:cs typeface="Arial" pitchFamily="34" charset="0"/>
                  <a:sym typeface="Symbol"/>
                </a:rPr>
              </a:br>
              <a:r>
                <a:rPr lang="it-IT" sz="2000" b="1" dirty="0" smtClean="0">
                  <a:solidFill>
                    <a:srgbClr val="002060"/>
                  </a:solidFill>
                  <a:effectLst>
                    <a:outerShdw blurRad="38100" dist="38100" dir="2700000" algn="tl">
                      <a:srgbClr val="000000">
                        <a:alpha val="43137"/>
                      </a:srgbClr>
                    </a:outerShdw>
                  </a:effectLst>
                  <a:latin typeface="Gill Sans MT" pitchFamily="34" charset="0"/>
                  <a:cs typeface="Arial" pitchFamily="34" charset="0"/>
                  <a:sym typeface="Symbol"/>
                </a:rPr>
                <a:t>cos</a:t>
              </a:r>
              <a:r>
                <a:rPr lang="it-IT" sz="2000" b="1" baseline="30000" dirty="0" smtClean="0">
                  <a:solidFill>
                    <a:srgbClr val="002060"/>
                  </a:solidFill>
                  <a:effectLst>
                    <a:outerShdw blurRad="38100" dist="38100" dir="2700000" algn="tl">
                      <a:srgbClr val="000000">
                        <a:alpha val="43137"/>
                      </a:srgbClr>
                    </a:outerShdw>
                  </a:effectLst>
                  <a:latin typeface="Gill Sans MT" pitchFamily="34" charset="0"/>
                  <a:cs typeface="Arial" pitchFamily="34" charset="0"/>
                  <a:sym typeface="Symbol"/>
                </a:rPr>
                <a:t>2</a:t>
              </a:r>
              <a:r>
                <a:rPr lang="it-IT" sz="1800" b="1" dirty="0" smtClean="0">
                  <a:solidFill>
                    <a:srgbClr val="002060"/>
                  </a:solidFill>
                  <a:effectLst>
                    <a:outerShdw blurRad="38100" dist="38100" dir="2700000" algn="tl">
                      <a:srgbClr val="000000">
                        <a:alpha val="43137"/>
                      </a:srgbClr>
                    </a:outerShdw>
                  </a:effectLst>
                  <a:latin typeface="Gill Sans MT" pitchFamily="34" charset="0"/>
                  <a:cs typeface="Arial" pitchFamily="34" charset="0"/>
                  <a:sym typeface="Symbol"/>
                </a:rPr>
                <a:t> </a:t>
              </a:r>
              <a:r>
                <a:rPr lang="it-IT" sz="2000" b="1" dirty="0">
                  <a:solidFill>
                    <a:srgbClr val="002060"/>
                  </a:solidFill>
                  <a:effectLst>
                    <a:outerShdw blurRad="38100" dist="38100" dir="2700000" algn="tl">
                      <a:srgbClr val="000000">
                        <a:alpha val="43137"/>
                      </a:srgbClr>
                    </a:outerShdw>
                  </a:effectLst>
                  <a:latin typeface="Gill Sans MT" pitchFamily="34" charset="0"/>
                  <a:cs typeface="Arial" pitchFamily="34" charset="0"/>
                  <a:sym typeface="Symbol"/>
                </a:rPr>
                <a:t></a:t>
              </a:r>
              <a:r>
                <a:rPr lang="it-IT" sz="2200" b="1" dirty="0" smtClean="0">
                  <a:solidFill>
                    <a:schemeClr val="accent1">
                      <a:lumMod val="60000"/>
                      <a:lumOff val="40000"/>
                    </a:schemeClr>
                  </a:solidFill>
                  <a:latin typeface="Gill Sans MT" pitchFamily="34" charset="0"/>
                  <a:cs typeface="Arial" pitchFamily="34" charset="0"/>
                  <a:sym typeface="Symbol" panose="05050102010706020507" pitchFamily="18" charset="2"/>
                </a:rPr>
                <a:t/>
              </a:r>
              <a:br>
                <a:rPr lang="it-IT" sz="2200" b="1" dirty="0" smtClean="0">
                  <a:solidFill>
                    <a:schemeClr val="accent1">
                      <a:lumMod val="60000"/>
                      <a:lumOff val="40000"/>
                    </a:schemeClr>
                  </a:solidFill>
                  <a:latin typeface="Gill Sans MT" pitchFamily="34" charset="0"/>
                  <a:cs typeface="Arial" pitchFamily="34" charset="0"/>
                  <a:sym typeface="Symbol" panose="05050102010706020507" pitchFamily="18" charset="2"/>
                </a:rPr>
              </a:br>
              <a:endParaRPr lang="it-IT" sz="2200" b="1" dirty="0">
                <a:solidFill>
                  <a:schemeClr val="accent1">
                    <a:lumMod val="60000"/>
                    <a:lumOff val="40000"/>
                  </a:schemeClr>
                </a:solidFill>
                <a:latin typeface="Gill Sans MT" pitchFamily="34" charset="0"/>
                <a:cs typeface="Arial" pitchFamily="34" charset="0"/>
              </a:endParaRPr>
            </a:p>
          </p:txBody>
        </p:sp>
      </p:grpSp>
      <p:sp>
        <p:nvSpPr>
          <p:cNvPr id="2" name="Segnaposto numero diapositiva 1"/>
          <p:cNvSpPr>
            <a:spLocks noGrp="1"/>
          </p:cNvSpPr>
          <p:nvPr>
            <p:ph type="sldNum" sz="quarter" idx="12"/>
          </p:nvPr>
        </p:nvSpPr>
        <p:spPr/>
        <p:txBody>
          <a:bodyPr/>
          <a:lstStyle/>
          <a:p>
            <a:fld id="{D6908447-51B5-4BAC-ACFD-7DDB1C87DCB7}" type="slidenum">
              <a:rPr lang="it-IT" smtClean="0"/>
              <a:t>3</a:t>
            </a:fld>
            <a:endParaRPr lang="it-IT"/>
          </a:p>
        </p:txBody>
      </p:sp>
    </p:spTree>
    <p:extLst>
      <p:ext uri="{BB962C8B-B14F-4D97-AF65-F5344CB8AC3E}">
        <p14:creationId xmlns:p14="http://schemas.microsoft.com/office/powerpoint/2010/main" val="14077911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7544" y="201414"/>
            <a:ext cx="8010142" cy="923330"/>
          </a:xfrm>
          <a:prstGeom prst="rect">
            <a:avLst/>
          </a:prstGeom>
          <a:noFill/>
        </p:spPr>
        <p:txBody>
          <a:bodyPr wrap="none" lIns="91440" tIns="45720" rIns="91440" bIns="45720">
            <a:spAutoFit/>
          </a:bodyPr>
          <a:lstStyle/>
          <a:p>
            <a:pPr algn="ctr"/>
            <a:r>
              <a:rPr lang="it-IT"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ICD 2018: la nostra esperi</a:t>
            </a:r>
            <a:r>
              <a:rPr lang="it-IT"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enza</a:t>
            </a:r>
            <a:endParaRPr lang="it-IT"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Titolo 5"/>
          <p:cNvSpPr>
            <a:spLocks noGrp="1"/>
          </p:cNvSpPr>
          <p:nvPr>
            <p:ph type="title"/>
          </p:nvPr>
        </p:nvSpPr>
        <p:spPr>
          <a:xfrm>
            <a:off x="44123" y="1700808"/>
            <a:ext cx="8856984" cy="4536504"/>
          </a:xfrm>
        </p:spPr>
        <p:txBody>
          <a:bodyPr>
            <a:noAutofit/>
          </a:bodyPr>
          <a:lstStyle/>
          <a:p>
            <a:pPr>
              <a:buClr>
                <a:schemeClr val="accent1">
                  <a:lumMod val="60000"/>
                  <a:lumOff val="40000"/>
                </a:schemeClr>
              </a:buClr>
            </a:pPr>
            <a:r>
              <a:rPr lang="it-IT" sz="2200" b="1" dirty="0" smtClean="0">
                <a:solidFill>
                  <a:schemeClr val="accent1">
                    <a:lumMod val="60000"/>
                    <a:lumOff val="40000"/>
                  </a:schemeClr>
                </a:solidFill>
                <a:latin typeface="Gill Sans MT" pitchFamily="34" charset="0"/>
                <a:cs typeface="Arial" pitchFamily="34" charset="0"/>
                <a:sym typeface="Symbol"/>
              </a:rPr>
              <a:t>PROCEDURA  SEGUITA</a:t>
            </a:r>
            <a:br>
              <a:rPr lang="it-IT" sz="2200" b="1" dirty="0" smtClean="0">
                <a:solidFill>
                  <a:schemeClr val="accent1">
                    <a:lumMod val="60000"/>
                    <a:lumOff val="40000"/>
                  </a:schemeClr>
                </a:solidFill>
                <a:latin typeface="Gill Sans MT" pitchFamily="34" charset="0"/>
                <a:cs typeface="Arial" pitchFamily="34" charset="0"/>
                <a:sym typeface="Symbol"/>
              </a:rPr>
            </a:br>
            <a:r>
              <a:rPr lang="it-IT" sz="2800" b="1" dirty="0" smtClean="0">
                <a:solidFill>
                  <a:schemeClr val="accent1">
                    <a:lumMod val="60000"/>
                    <a:lumOff val="40000"/>
                  </a:schemeClr>
                </a:solidFill>
                <a:latin typeface="Gill Sans MT" pitchFamily="34" charset="0"/>
                <a:cs typeface="Arial" pitchFamily="34" charset="0"/>
                <a:sym typeface="Symbol"/>
              </a:rPr>
              <a:t/>
            </a:r>
            <a:br>
              <a:rPr lang="it-IT" sz="2800" b="1" dirty="0" smtClean="0">
                <a:solidFill>
                  <a:schemeClr val="accent1">
                    <a:lumMod val="60000"/>
                    <a:lumOff val="40000"/>
                  </a:schemeClr>
                </a:solidFill>
                <a:latin typeface="Gill Sans MT" pitchFamily="34" charset="0"/>
                <a:cs typeface="Arial" pitchFamily="34" charset="0"/>
                <a:sym typeface="Symbol"/>
              </a:rPr>
            </a:br>
            <a:r>
              <a:rPr lang="it-IT" sz="2400" b="1" dirty="0" smtClean="0">
                <a:solidFill>
                  <a:schemeClr val="accent1">
                    <a:lumMod val="60000"/>
                    <a:lumOff val="40000"/>
                  </a:schemeClr>
                </a:solidFill>
                <a:latin typeface="Gill Sans MT" pitchFamily="34" charset="0"/>
                <a:cs typeface="Arial" pitchFamily="34" charset="0"/>
                <a:sym typeface="Symbol"/>
              </a:rPr>
              <a:t>E</a:t>
            </a:r>
            <a:r>
              <a:rPr lang="it-IT" sz="2200" b="1" dirty="0" smtClean="0">
                <a:solidFill>
                  <a:schemeClr val="accent1">
                    <a:lumMod val="60000"/>
                    <a:lumOff val="40000"/>
                  </a:schemeClr>
                </a:solidFill>
                <a:latin typeface="Gill Sans MT" pitchFamily="34" charset="0"/>
                <a:cs typeface="Arial" pitchFamily="34" charset="0"/>
                <a:sym typeface="Symbol"/>
              </a:rPr>
              <a:t>cco come ha operato il gruppo che ha partecipato all’ICD, costituito dagli alunni </a:t>
            </a:r>
            <a:r>
              <a:rPr lang="it-IT" sz="2200" b="1" i="1" dirty="0" smtClean="0">
                <a:solidFill>
                  <a:srgbClr val="FFC000"/>
                </a:solidFill>
                <a:latin typeface="Gill Sans MT" pitchFamily="34" charset="0"/>
                <a:cs typeface="Arial" pitchFamily="34" charset="0"/>
                <a:sym typeface="Symbol"/>
              </a:rPr>
              <a:t>Gabriele </a:t>
            </a:r>
            <a:r>
              <a:rPr lang="it-IT" sz="2200" b="1" i="1" dirty="0" err="1" smtClean="0">
                <a:solidFill>
                  <a:srgbClr val="FFC000"/>
                </a:solidFill>
                <a:latin typeface="Gill Sans MT" pitchFamily="34" charset="0"/>
                <a:cs typeface="Arial" pitchFamily="34" charset="0"/>
                <a:sym typeface="Symbol"/>
              </a:rPr>
              <a:t>Carosi</a:t>
            </a:r>
            <a:r>
              <a:rPr lang="it-IT" sz="2200" b="1" i="1" dirty="0" smtClean="0">
                <a:solidFill>
                  <a:srgbClr val="FFC000"/>
                </a:solidFill>
                <a:latin typeface="Gill Sans MT" pitchFamily="34" charset="0"/>
                <a:cs typeface="Arial" pitchFamily="34" charset="0"/>
                <a:sym typeface="Symbol"/>
              </a:rPr>
              <a:t> </a:t>
            </a:r>
            <a:r>
              <a:rPr lang="it-IT" sz="2200" b="1" dirty="0" smtClean="0">
                <a:solidFill>
                  <a:schemeClr val="accent1">
                    <a:lumMod val="60000"/>
                    <a:lumOff val="40000"/>
                  </a:schemeClr>
                </a:solidFill>
                <a:latin typeface="Gill Sans MT" pitchFamily="34" charset="0"/>
                <a:cs typeface="Arial" pitchFamily="34" charset="0"/>
                <a:sym typeface="Symbol"/>
              </a:rPr>
              <a:t>(5 </a:t>
            </a:r>
            <a:r>
              <a:rPr lang="it-IT" sz="2200" b="1" dirty="0" err="1" smtClean="0">
                <a:solidFill>
                  <a:schemeClr val="accent1">
                    <a:lumMod val="60000"/>
                    <a:lumOff val="40000"/>
                  </a:schemeClr>
                </a:solidFill>
                <a:latin typeface="Gill Sans MT" pitchFamily="34" charset="0"/>
                <a:cs typeface="Arial" pitchFamily="34" charset="0"/>
                <a:sym typeface="Symbol"/>
              </a:rPr>
              <a:t>Am</a:t>
            </a:r>
            <a:r>
              <a:rPr lang="it-IT" sz="2200" b="1" dirty="0" smtClean="0">
                <a:solidFill>
                  <a:schemeClr val="accent1">
                    <a:lumMod val="60000"/>
                    <a:lumOff val="40000"/>
                  </a:schemeClr>
                </a:solidFill>
                <a:latin typeface="Gill Sans MT" pitchFamily="34" charset="0"/>
                <a:cs typeface="Arial" pitchFamily="34" charset="0"/>
                <a:sym typeface="Symbol"/>
              </a:rPr>
              <a:t>), </a:t>
            </a:r>
            <a:r>
              <a:rPr lang="it-IT" sz="2200" b="1" i="1" dirty="0" smtClean="0">
                <a:solidFill>
                  <a:srgbClr val="92D050"/>
                </a:solidFill>
                <a:latin typeface="Gill Sans MT" pitchFamily="34" charset="0"/>
                <a:cs typeface="Arial" pitchFamily="34" charset="0"/>
                <a:sym typeface="Symbol"/>
              </a:rPr>
              <a:t>Leonardo </a:t>
            </a:r>
            <a:r>
              <a:rPr lang="it-IT" sz="2200" b="1" i="1" dirty="0" err="1" smtClean="0">
                <a:solidFill>
                  <a:srgbClr val="92D050"/>
                </a:solidFill>
                <a:latin typeface="Gill Sans MT" pitchFamily="34" charset="0"/>
                <a:cs typeface="Arial" pitchFamily="34" charset="0"/>
                <a:sym typeface="Symbol"/>
              </a:rPr>
              <a:t>Aniballi</a:t>
            </a:r>
            <a:r>
              <a:rPr lang="it-IT" sz="2200" b="1" dirty="0" smtClean="0">
                <a:solidFill>
                  <a:schemeClr val="accent1">
                    <a:lumMod val="60000"/>
                    <a:lumOff val="40000"/>
                  </a:schemeClr>
                </a:solidFill>
                <a:latin typeface="Gill Sans MT" pitchFamily="34" charset="0"/>
                <a:cs typeface="Arial" pitchFamily="34" charset="0"/>
                <a:sym typeface="Symbol"/>
              </a:rPr>
              <a:t>, </a:t>
            </a:r>
            <a:r>
              <a:rPr lang="it-IT" sz="2200" b="1" i="1" dirty="0" smtClean="0">
                <a:solidFill>
                  <a:schemeClr val="tx2">
                    <a:lumMod val="60000"/>
                    <a:lumOff val="40000"/>
                  </a:schemeClr>
                </a:solidFill>
                <a:latin typeface="Gill Sans MT" pitchFamily="34" charset="0"/>
                <a:cs typeface="Arial" pitchFamily="34" charset="0"/>
                <a:sym typeface="Symbol"/>
              </a:rPr>
              <a:t>Amleto Colella</a:t>
            </a:r>
            <a:r>
              <a:rPr lang="it-IT" sz="2200" b="1" dirty="0" smtClean="0">
                <a:solidFill>
                  <a:schemeClr val="accent1">
                    <a:lumMod val="60000"/>
                    <a:lumOff val="40000"/>
                  </a:schemeClr>
                </a:solidFill>
                <a:latin typeface="Gill Sans MT" pitchFamily="34" charset="0"/>
                <a:cs typeface="Arial" pitchFamily="34" charset="0"/>
                <a:sym typeface="Symbol"/>
              </a:rPr>
              <a:t>, </a:t>
            </a:r>
            <a:r>
              <a:rPr lang="it-IT" sz="2200" b="1" i="1" dirty="0" smtClean="0">
                <a:solidFill>
                  <a:schemeClr val="accent2">
                    <a:lumMod val="60000"/>
                    <a:lumOff val="40000"/>
                  </a:schemeClr>
                </a:solidFill>
                <a:latin typeface="Gill Sans MT" pitchFamily="34" charset="0"/>
                <a:cs typeface="Arial" pitchFamily="34" charset="0"/>
                <a:sym typeface="Symbol"/>
              </a:rPr>
              <a:t>Elisa Micheli</a:t>
            </a:r>
            <a:r>
              <a:rPr lang="it-IT" sz="2200" b="1" dirty="0" smtClean="0">
                <a:solidFill>
                  <a:schemeClr val="accent1">
                    <a:lumMod val="60000"/>
                    <a:lumOff val="40000"/>
                  </a:schemeClr>
                </a:solidFill>
                <a:latin typeface="Gill Sans MT" pitchFamily="34" charset="0"/>
                <a:cs typeface="Arial" pitchFamily="34" charset="0"/>
                <a:sym typeface="Symbol"/>
              </a:rPr>
              <a:t>, </a:t>
            </a:r>
            <a:r>
              <a:rPr lang="it-IT" sz="2200" b="1" i="1" dirty="0" smtClean="0">
                <a:solidFill>
                  <a:schemeClr val="bg1">
                    <a:lumMod val="65000"/>
                  </a:schemeClr>
                </a:solidFill>
                <a:latin typeface="Gill Sans MT" pitchFamily="34" charset="0"/>
                <a:cs typeface="Arial" pitchFamily="34" charset="0"/>
                <a:sym typeface="Symbol"/>
              </a:rPr>
              <a:t>Leonardo </a:t>
            </a:r>
            <a:r>
              <a:rPr lang="it-IT" sz="2200" b="1" i="1" dirty="0" err="1" smtClean="0">
                <a:solidFill>
                  <a:schemeClr val="bg1">
                    <a:lumMod val="65000"/>
                  </a:schemeClr>
                </a:solidFill>
                <a:latin typeface="Gill Sans MT" pitchFamily="34" charset="0"/>
                <a:cs typeface="Arial" pitchFamily="34" charset="0"/>
                <a:sym typeface="Symbol"/>
              </a:rPr>
              <a:t>Pierri</a:t>
            </a:r>
            <a:r>
              <a:rPr lang="it-IT" sz="2200" b="1" i="1" dirty="0" smtClean="0">
                <a:solidFill>
                  <a:schemeClr val="accent1">
                    <a:lumMod val="60000"/>
                    <a:lumOff val="40000"/>
                  </a:schemeClr>
                </a:solidFill>
                <a:latin typeface="Gill Sans MT" pitchFamily="34" charset="0"/>
                <a:cs typeface="Arial" pitchFamily="34" charset="0"/>
                <a:sym typeface="Symbol"/>
              </a:rPr>
              <a:t> </a:t>
            </a:r>
            <a:r>
              <a:rPr lang="it-IT" sz="2200" b="1" dirty="0" smtClean="0">
                <a:solidFill>
                  <a:schemeClr val="accent1">
                    <a:lumMod val="60000"/>
                    <a:lumOff val="40000"/>
                  </a:schemeClr>
                </a:solidFill>
                <a:latin typeface="Gill Sans MT" pitchFamily="34" charset="0"/>
                <a:cs typeface="Arial" pitchFamily="34" charset="0"/>
                <a:sym typeface="Symbol"/>
              </a:rPr>
              <a:t>(5 </a:t>
            </a:r>
            <a:r>
              <a:rPr lang="it-IT" sz="2200" b="1" dirty="0">
                <a:solidFill>
                  <a:schemeClr val="accent1">
                    <a:lumMod val="60000"/>
                    <a:lumOff val="40000"/>
                  </a:schemeClr>
                </a:solidFill>
                <a:latin typeface="Gill Sans MT" pitchFamily="34" charset="0"/>
                <a:cs typeface="Arial" pitchFamily="34" charset="0"/>
                <a:sym typeface="Symbol"/>
              </a:rPr>
              <a:t>Cm</a:t>
            </a:r>
            <a:r>
              <a:rPr lang="it-IT" sz="2200" b="1" dirty="0" smtClean="0">
                <a:solidFill>
                  <a:schemeClr val="accent1">
                    <a:lumMod val="60000"/>
                    <a:lumOff val="40000"/>
                  </a:schemeClr>
                </a:solidFill>
                <a:latin typeface="Gill Sans MT" pitchFamily="34" charset="0"/>
                <a:cs typeface="Arial" pitchFamily="34" charset="0"/>
                <a:sym typeface="Symbol"/>
              </a:rPr>
              <a:t>): </a:t>
            </a:r>
            <a:br>
              <a:rPr lang="it-IT" sz="2200" b="1" dirty="0" smtClean="0">
                <a:solidFill>
                  <a:schemeClr val="accent1">
                    <a:lumMod val="60000"/>
                    <a:lumOff val="40000"/>
                  </a:schemeClr>
                </a:solidFill>
                <a:latin typeface="Gill Sans MT" pitchFamily="34" charset="0"/>
                <a:cs typeface="Arial" pitchFamily="34" charset="0"/>
                <a:sym typeface="Symbol"/>
              </a:rPr>
            </a:br>
            <a:r>
              <a:rPr lang="it-IT" sz="2800" b="1" dirty="0" smtClean="0">
                <a:solidFill>
                  <a:schemeClr val="accent1">
                    <a:lumMod val="60000"/>
                    <a:lumOff val="40000"/>
                  </a:schemeClr>
                </a:solidFill>
                <a:latin typeface="Gill Sans MT" pitchFamily="34" charset="0"/>
                <a:cs typeface="Arial" pitchFamily="34" charset="0"/>
                <a:sym typeface="Symbol"/>
              </a:rPr>
              <a:t/>
            </a:r>
            <a:br>
              <a:rPr lang="it-IT" sz="2800" b="1" dirty="0" smtClean="0">
                <a:solidFill>
                  <a:schemeClr val="accent1">
                    <a:lumMod val="60000"/>
                    <a:lumOff val="40000"/>
                  </a:schemeClr>
                </a:solidFill>
                <a:latin typeface="Gill Sans MT" pitchFamily="34" charset="0"/>
                <a:cs typeface="Arial" pitchFamily="34" charset="0"/>
                <a:sym typeface="Symbol"/>
              </a:rPr>
            </a:br>
            <a:r>
              <a:rPr lang="it-IT" sz="2200" b="1" dirty="0" smtClean="0">
                <a:solidFill>
                  <a:schemeClr val="accent1">
                    <a:lumMod val="60000"/>
                    <a:lumOff val="40000"/>
                  </a:schemeClr>
                </a:solidFill>
                <a:latin typeface="Gill Sans MT" pitchFamily="34" charset="0"/>
                <a:cs typeface="Arial" pitchFamily="34" charset="0"/>
                <a:sym typeface="Symbol"/>
              </a:rPr>
              <a:t>Sono stati utilizzati i dati </a:t>
            </a:r>
            <a:r>
              <a:rPr lang="it-IT" sz="2200" b="1" dirty="0" smtClean="0">
                <a:solidFill>
                  <a:schemeClr val="accent1">
                    <a:lumMod val="60000"/>
                    <a:lumOff val="40000"/>
                  </a:schemeClr>
                </a:solidFill>
                <a:latin typeface="Gill Sans MT" pitchFamily="34" charset="0"/>
                <a:cs typeface="Arial" pitchFamily="34" charset="0"/>
              </a:rPr>
              <a:t>relativi </a:t>
            </a:r>
            <a:r>
              <a:rPr lang="it-IT" sz="2200" b="1" dirty="0">
                <a:solidFill>
                  <a:schemeClr val="accent1">
                    <a:lumMod val="60000"/>
                    <a:lumOff val="40000"/>
                  </a:schemeClr>
                </a:solidFill>
                <a:latin typeface="Gill Sans MT" pitchFamily="34" charset="0"/>
                <a:cs typeface="Arial" pitchFamily="34" charset="0"/>
              </a:rPr>
              <a:t>all'angolo </a:t>
            </a:r>
            <a:r>
              <a:rPr lang="it-IT" sz="2200" b="1" dirty="0" smtClean="0">
                <a:solidFill>
                  <a:schemeClr val="accent1">
                    <a:lumMod val="60000"/>
                    <a:lumOff val="40000"/>
                  </a:schemeClr>
                </a:solidFill>
                <a:latin typeface="Gill Sans MT" pitchFamily="34" charset="0"/>
                <a:cs typeface="Arial" pitchFamily="34" charset="0"/>
              </a:rPr>
              <a:t>zenitale </a:t>
            </a:r>
            <a:r>
              <a:rPr lang="it-IT" sz="2200" b="1" dirty="0">
                <a:solidFill>
                  <a:schemeClr val="accent1">
                    <a:lumMod val="60000"/>
                    <a:lumOff val="40000"/>
                  </a:schemeClr>
                </a:solidFill>
                <a:latin typeface="Gill Sans MT" pitchFamily="34" charset="0"/>
                <a:cs typeface="Arial" pitchFamily="34" charset="0"/>
              </a:rPr>
              <a:t>dei </a:t>
            </a:r>
            <a:r>
              <a:rPr lang="it-IT" sz="2200" b="1" dirty="0" smtClean="0">
                <a:solidFill>
                  <a:schemeClr val="accent1">
                    <a:lumMod val="60000"/>
                    <a:lumOff val="40000"/>
                  </a:schemeClr>
                </a:solidFill>
                <a:latin typeface="Gill Sans MT" pitchFamily="34" charset="0"/>
                <a:cs typeface="Arial" pitchFamily="34" charset="0"/>
              </a:rPr>
              <a:t/>
            </a:r>
            <a:br>
              <a:rPr lang="it-IT" sz="2200" b="1" dirty="0" smtClean="0">
                <a:solidFill>
                  <a:schemeClr val="accent1">
                    <a:lumMod val="60000"/>
                    <a:lumOff val="40000"/>
                  </a:schemeClr>
                </a:solidFill>
                <a:latin typeface="Gill Sans MT" pitchFamily="34" charset="0"/>
                <a:cs typeface="Arial" pitchFamily="34" charset="0"/>
              </a:rPr>
            </a:br>
            <a:r>
              <a:rPr lang="it-IT" sz="2200" b="1" dirty="0" smtClean="0">
                <a:solidFill>
                  <a:schemeClr val="accent1">
                    <a:lumMod val="60000"/>
                    <a:lumOff val="40000"/>
                  </a:schemeClr>
                </a:solidFill>
                <a:latin typeface="Gill Sans MT" pitchFamily="34" charset="0"/>
                <a:cs typeface="Arial" pitchFamily="34" charset="0"/>
              </a:rPr>
              <a:t>muoni del telescopio di Ancona, seguendo le  </a:t>
            </a:r>
            <a:r>
              <a:rPr lang="it-IT" sz="2200" b="1" dirty="0">
                <a:solidFill>
                  <a:schemeClr val="accent1">
                    <a:lumMod val="60000"/>
                    <a:lumOff val="40000"/>
                  </a:schemeClr>
                </a:solidFill>
                <a:latin typeface="Gill Sans MT" pitchFamily="34" charset="0"/>
                <a:cs typeface="Arial" pitchFamily="34" charset="0"/>
              </a:rPr>
              <a:t/>
            </a:r>
            <a:br>
              <a:rPr lang="it-IT" sz="2200" b="1" dirty="0">
                <a:solidFill>
                  <a:schemeClr val="accent1">
                    <a:lumMod val="60000"/>
                    <a:lumOff val="40000"/>
                  </a:schemeClr>
                </a:solidFill>
                <a:latin typeface="Gill Sans MT" pitchFamily="34" charset="0"/>
                <a:cs typeface="Arial" pitchFamily="34" charset="0"/>
              </a:rPr>
            </a:br>
            <a:r>
              <a:rPr lang="it-IT" sz="2200" b="1" dirty="0" smtClean="0">
                <a:solidFill>
                  <a:schemeClr val="accent1">
                    <a:lumMod val="60000"/>
                    <a:lumOff val="40000"/>
                  </a:schemeClr>
                </a:solidFill>
                <a:latin typeface="Gill Sans MT" pitchFamily="34" charset="0"/>
                <a:cs typeface="Arial" pitchFamily="34" charset="0"/>
              </a:rPr>
              <a:t>indicazioni della guida per la misura. </a:t>
            </a:r>
            <a:br>
              <a:rPr lang="it-IT" sz="2200" b="1" dirty="0" smtClean="0">
                <a:solidFill>
                  <a:schemeClr val="accent1">
                    <a:lumMod val="60000"/>
                    <a:lumOff val="40000"/>
                  </a:schemeClr>
                </a:solidFill>
                <a:latin typeface="Gill Sans MT" pitchFamily="34" charset="0"/>
                <a:cs typeface="Arial" pitchFamily="34" charset="0"/>
              </a:rPr>
            </a:br>
            <a:r>
              <a:rPr lang="it-IT" sz="2200" b="1" dirty="0" smtClean="0">
                <a:solidFill>
                  <a:srgbClr val="FF0000"/>
                </a:solidFill>
                <a:latin typeface="Gill Sans MT" pitchFamily="34" charset="0"/>
                <a:cs typeface="Arial" pitchFamily="34" charset="0"/>
              </a:rPr>
              <a:t/>
            </a:r>
            <a:br>
              <a:rPr lang="it-IT" sz="2200" b="1" dirty="0" smtClean="0">
                <a:solidFill>
                  <a:srgbClr val="FF0000"/>
                </a:solidFill>
                <a:latin typeface="Gill Sans MT" pitchFamily="34" charset="0"/>
                <a:cs typeface="Arial" pitchFamily="34" charset="0"/>
              </a:rPr>
            </a:br>
            <a:r>
              <a:rPr lang="it-IT" sz="2200" b="1" dirty="0" smtClean="0">
                <a:solidFill>
                  <a:schemeClr val="accent1">
                    <a:lumMod val="60000"/>
                    <a:lumOff val="40000"/>
                  </a:schemeClr>
                </a:solidFill>
                <a:latin typeface="Gill Sans MT" pitchFamily="34" charset="0"/>
                <a:cs typeface="Arial" pitchFamily="34" charset="0"/>
              </a:rPr>
              <a:t>Per l’elaborazione dei dati non si è scelto di utilizzare</a:t>
            </a:r>
            <a:br>
              <a:rPr lang="it-IT" sz="2200" b="1" dirty="0" smtClean="0">
                <a:solidFill>
                  <a:schemeClr val="accent1">
                    <a:lumMod val="60000"/>
                    <a:lumOff val="40000"/>
                  </a:schemeClr>
                </a:solidFill>
                <a:latin typeface="Gill Sans MT" pitchFamily="34" charset="0"/>
                <a:cs typeface="Arial" pitchFamily="34" charset="0"/>
              </a:rPr>
            </a:br>
            <a:r>
              <a:rPr lang="it-IT" sz="2200" b="1" dirty="0" smtClean="0">
                <a:solidFill>
                  <a:schemeClr val="accent1">
                    <a:lumMod val="60000"/>
                    <a:lumOff val="40000"/>
                  </a:schemeClr>
                </a:solidFill>
                <a:latin typeface="Gill Sans MT" pitchFamily="34" charset="0"/>
                <a:cs typeface="Arial" pitchFamily="34" charset="0"/>
              </a:rPr>
              <a:t>un </a:t>
            </a:r>
            <a:r>
              <a:rPr lang="it-IT" sz="2200" b="1" i="1" dirty="0" smtClean="0">
                <a:solidFill>
                  <a:schemeClr val="accent1">
                    <a:lumMod val="60000"/>
                    <a:lumOff val="40000"/>
                  </a:schemeClr>
                </a:solidFill>
                <a:latin typeface="Gill Sans MT" pitchFamily="34" charset="0"/>
                <a:cs typeface="Arial" pitchFamily="34" charset="0"/>
              </a:rPr>
              <a:t>software</a:t>
            </a:r>
            <a:r>
              <a:rPr lang="it-IT" sz="2200" b="1" dirty="0" smtClean="0">
                <a:solidFill>
                  <a:schemeClr val="accent1">
                    <a:lumMod val="60000"/>
                    <a:lumOff val="40000"/>
                  </a:schemeClr>
                </a:solidFill>
                <a:latin typeface="Gill Sans MT" pitchFamily="34" charset="0"/>
                <a:cs typeface="Arial" pitchFamily="34" charset="0"/>
              </a:rPr>
              <a:t> installato su PC, ma </a:t>
            </a:r>
            <a:r>
              <a:rPr lang="it-IT" sz="2200" b="1" dirty="0">
                <a:solidFill>
                  <a:schemeClr val="accent1">
                    <a:lumMod val="60000"/>
                    <a:lumOff val="40000"/>
                  </a:schemeClr>
                </a:solidFill>
                <a:latin typeface="Gill Sans MT" pitchFamily="34" charset="0"/>
                <a:cs typeface="Arial" pitchFamily="34" charset="0"/>
              </a:rPr>
              <a:t>si </a:t>
            </a:r>
            <a:r>
              <a:rPr lang="it-IT" sz="2200" b="1" dirty="0" smtClean="0">
                <a:solidFill>
                  <a:schemeClr val="accent1">
                    <a:lumMod val="60000"/>
                    <a:lumOff val="40000"/>
                  </a:schemeClr>
                </a:solidFill>
                <a:latin typeface="Gill Sans MT" pitchFamily="34" charset="0"/>
                <a:cs typeface="Arial" pitchFamily="34" charset="0"/>
              </a:rPr>
              <a:t>ci si è servirsi</a:t>
            </a:r>
            <a:br>
              <a:rPr lang="it-IT" sz="2200" b="1" dirty="0" smtClean="0">
                <a:solidFill>
                  <a:schemeClr val="accent1">
                    <a:lumMod val="60000"/>
                    <a:lumOff val="40000"/>
                  </a:schemeClr>
                </a:solidFill>
                <a:latin typeface="Gill Sans MT" pitchFamily="34" charset="0"/>
                <a:cs typeface="Arial" pitchFamily="34" charset="0"/>
              </a:rPr>
            </a:br>
            <a:r>
              <a:rPr lang="it-IT" sz="2200" b="1" dirty="0" smtClean="0">
                <a:solidFill>
                  <a:schemeClr val="accent1">
                    <a:lumMod val="60000"/>
                    <a:lumOff val="40000"/>
                  </a:schemeClr>
                </a:solidFill>
                <a:latin typeface="Gill Sans MT" pitchFamily="34" charset="0"/>
                <a:cs typeface="Arial" pitchFamily="34" charset="0"/>
              </a:rPr>
              <a:t>fogli di lavoro </a:t>
            </a:r>
            <a:r>
              <a:rPr lang="it-IT" sz="2200" b="1" i="1" dirty="0" smtClean="0">
                <a:solidFill>
                  <a:schemeClr val="accent1">
                    <a:lumMod val="60000"/>
                    <a:lumOff val="40000"/>
                  </a:schemeClr>
                </a:solidFill>
                <a:latin typeface="Gill Sans MT" pitchFamily="34" charset="0"/>
                <a:cs typeface="Arial" pitchFamily="34" charset="0"/>
              </a:rPr>
              <a:t>online</a:t>
            </a:r>
            <a:r>
              <a:rPr lang="it-IT" sz="2200" b="1" dirty="0" smtClean="0">
                <a:solidFill>
                  <a:schemeClr val="accent1">
                    <a:lumMod val="60000"/>
                    <a:lumOff val="40000"/>
                  </a:schemeClr>
                </a:solidFill>
                <a:latin typeface="Gill Sans MT" pitchFamily="34" charset="0"/>
                <a:cs typeface="Arial" pitchFamily="34" charset="0"/>
              </a:rPr>
              <a:t>. </a:t>
            </a:r>
            <a:r>
              <a:rPr lang="it-IT" sz="2200" b="1" dirty="0">
                <a:solidFill>
                  <a:schemeClr val="accent1">
                    <a:lumMod val="60000"/>
                    <a:lumOff val="40000"/>
                  </a:schemeClr>
                </a:solidFill>
                <a:latin typeface="Gill Sans MT" pitchFamily="34" charset="0"/>
                <a:cs typeface="Arial" pitchFamily="34" charset="0"/>
              </a:rPr>
              <a:t/>
            </a:r>
            <a:br>
              <a:rPr lang="it-IT" sz="2200" b="1" dirty="0">
                <a:solidFill>
                  <a:schemeClr val="accent1">
                    <a:lumMod val="60000"/>
                    <a:lumOff val="40000"/>
                  </a:schemeClr>
                </a:solidFill>
                <a:latin typeface="Gill Sans MT" pitchFamily="34" charset="0"/>
                <a:cs typeface="Arial" pitchFamily="34" charset="0"/>
              </a:rPr>
            </a:br>
            <a:endParaRPr lang="it-IT" sz="2200" b="1" dirty="0">
              <a:solidFill>
                <a:schemeClr val="accent1">
                  <a:lumMod val="60000"/>
                  <a:lumOff val="40000"/>
                </a:schemeClr>
              </a:solidFill>
              <a:latin typeface="Gill Sans MT" pitchFamily="34" charset="0"/>
              <a:cs typeface="Arial"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734924"/>
            <a:ext cx="492996" cy="27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103076"/>
            <a:ext cx="492996" cy="27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numero diapositiva 1"/>
          <p:cNvSpPr>
            <a:spLocks noGrp="1"/>
          </p:cNvSpPr>
          <p:nvPr>
            <p:ph type="sldNum" sz="quarter" idx="12"/>
          </p:nvPr>
        </p:nvSpPr>
        <p:spPr/>
        <p:txBody>
          <a:bodyPr/>
          <a:lstStyle/>
          <a:p>
            <a:fld id="{D6908447-51B5-4BAC-ACFD-7DDB1C87DCB7}" type="slidenum">
              <a:rPr lang="it-IT" smtClean="0"/>
              <a:t>4</a:t>
            </a:fld>
            <a:endParaRPr lang="it-IT"/>
          </a:p>
        </p:txBody>
      </p:sp>
    </p:spTree>
    <p:extLst>
      <p:ext uri="{BB962C8B-B14F-4D97-AF65-F5344CB8AC3E}">
        <p14:creationId xmlns:p14="http://schemas.microsoft.com/office/powerpoint/2010/main" val="27203269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61735" y="260648"/>
            <a:ext cx="8010142" cy="923330"/>
          </a:xfrm>
          <a:prstGeom prst="rect">
            <a:avLst/>
          </a:prstGeom>
          <a:noFill/>
        </p:spPr>
        <p:txBody>
          <a:bodyPr wrap="none" lIns="91440" tIns="45720" rIns="91440" bIns="45720">
            <a:spAutoFit/>
          </a:bodyPr>
          <a:lstStyle/>
          <a:p>
            <a:pPr algn="ctr"/>
            <a:r>
              <a:rPr lang="it-IT"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ICD 2018: la nostra esperi</a:t>
            </a:r>
            <a:r>
              <a:rPr lang="it-IT"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enza</a:t>
            </a:r>
            <a:endParaRPr lang="it-IT"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 name="Segnaposto numero diapositiva 1"/>
          <p:cNvSpPr>
            <a:spLocks noGrp="1"/>
          </p:cNvSpPr>
          <p:nvPr>
            <p:ph type="sldNum" sz="quarter" idx="12"/>
          </p:nvPr>
        </p:nvSpPr>
        <p:spPr>
          <a:xfrm>
            <a:off x="6553200" y="6448251"/>
            <a:ext cx="2133600" cy="365125"/>
          </a:xfrm>
        </p:spPr>
        <p:txBody>
          <a:bodyPr/>
          <a:lstStyle/>
          <a:p>
            <a:fld id="{D6908447-51B5-4BAC-ACFD-7DDB1C87DCB7}" type="slidenum">
              <a:rPr lang="it-IT" smtClean="0"/>
              <a:t>5</a:t>
            </a:fld>
            <a:endParaRPr lang="it-IT"/>
          </a:p>
        </p:txBody>
      </p:sp>
      <p:pic>
        <p:nvPicPr>
          <p:cNvPr id="1026" name="Picture 2" descr="C:\Users\Elvira\Desktop\Screenshot_20181204-1438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88" y="1484785"/>
            <a:ext cx="8784000" cy="494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9075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79512" y="1412776"/>
            <a:ext cx="8640960" cy="2016224"/>
          </a:xfrm>
        </p:spPr>
        <p:txBody>
          <a:bodyPr>
            <a:noAutofit/>
          </a:bodyPr>
          <a:lstStyle/>
          <a:p>
            <a:pPr>
              <a:buClr>
                <a:schemeClr val="accent1">
                  <a:lumMod val="60000"/>
                  <a:lumOff val="40000"/>
                </a:schemeClr>
              </a:buClr>
            </a:pPr>
            <a:r>
              <a:rPr lang="it-IT" sz="2200" b="1" dirty="0" smtClean="0">
                <a:solidFill>
                  <a:schemeClr val="accent1">
                    <a:lumMod val="60000"/>
                    <a:lumOff val="40000"/>
                  </a:schemeClr>
                </a:solidFill>
                <a:latin typeface="Gill Sans MT" pitchFamily="34" charset="0"/>
                <a:cs typeface="Arial" pitchFamily="34" charset="0"/>
                <a:sym typeface="Symbol"/>
              </a:rPr>
              <a:t/>
            </a:r>
            <a:br>
              <a:rPr lang="it-IT" sz="2200" b="1" dirty="0" smtClean="0">
                <a:solidFill>
                  <a:schemeClr val="accent1">
                    <a:lumMod val="60000"/>
                    <a:lumOff val="40000"/>
                  </a:schemeClr>
                </a:solidFill>
                <a:latin typeface="Gill Sans MT" pitchFamily="34" charset="0"/>
                <a:cs typeface="Arial" pitchFamily="34" charset="0"/>
                <a:sym typeface="Symbol"/>
              </a:rPr>
            </a:br>
            <a:r>
              <a:rPr lang="it-IT" sz="2200" b="1" dirty="0" smtClean="0">
                <a:solidFill>
                  <a:schemeClr val="accent1">
                    <a:lumMod val="60000"/>
                    <a:lumOff val="40000"/>
                  </a:schemeClr>
                </a:solidFill>
                <a:latin typeface="Gill Sans MT" pitchFamily="34" charset="0"/>
                <a:cs typeface="Arial" pitchFamily="34" charset="0"/>
                <a:sym typeface="Symbol"/>
              </a:rPr>
              <a:t> Si </a:t>
            </a:r>
            <a:r>
              <a:rPr lang="it-IT" sz="2200" b="1" dirty="0" smtClean="0">
                <a:solidFill>
                  <a:schemeClr val="accent1">
                    <a:lumMod val="60000"/>
                    <a:lumOff val="40000"/>
                  </a:schemeClr>
                </a:solidFill>
                <a:latin typeface="Gill Sans MT" pitchFamily="34" charset="0"/>
                <a:cs typeface="Arial" pitchFamily="34" charset="0"/>
              </a:rPr>
              <a:t>realizzano i due </a:t>
            </a:r>
            <a:r>
              <a:rPr lang="it-IT" sz="2200" b="1" i="1" dirty="0" smtClean="0">
                <a:solidFill>
                  <a:srgbClr val="00B0F0"/>
                </a:solidFill>
                <a:latin typeface="Gill Sans MT" pitchFamily="34" charset="0"/>
                <a:cs typeface="Arial" pitchFamily="34" charset="0"/>
              </a:rPr>
              <a:t>grafici richiesti </a:t>
            </a:r>
            <a:r>
              <a:rPr lang="it-IT" sz="2200" b="1" i="1" dirty="0" smtClean="0">
                <a:solidFill>
                  <a:schemeClr val="accent1">
                    <a:lumMod val="60000"/>
                    <a:lumOff val="40000"/>
                  </a:schemeClr>
                </a:solidFill>
                <a:latin typeface="Gill Sans MT" pitchFamily="34" charset="0"/>
                <a:cs typeface="Arial" pitchFamily="34" charset="0"/>
              </a:rPr>
              <a:t> </a:t>
            </a:r>
            <a:r>
              <a:rPr lang="it-IT" sz="2200" b="1" dirty="0" smtClean="0">
                <a:solidFill>
                  <a:schemeClr val="accent1">
                    <a:lumMod val="60000"/>
                    <a:lumOff val="40000"/>
                  </a:schemeClr>
                </a:solidFill>
                <a:latin typeface="Gill Sans MT" pitchFamily="34" charset="0"/>
                <a:cs typeface="Arial" pitchFamily="34" charset="0"/>
              </a:rPr>
              <a:t>(uno per le frequenze sperimentali normalizzate e uno per le frequenze </a:t>
            </a:r>
            <a:r>
              <a:rPr lang="it-IT" sz="2200" b="1" i="1" dirty="0" smtClean="0">
                <a:solidFill>
                  <a:schemeClr val="accent1">
                    <a:lumMod val="60000"/>
                    <a:lumOff val="40000"/>
                  </a:schemeClr>
                </a:solidFill>
                <a:latin typeface="Gill Sans MT" pitchFamily="34" charset="0"/>
                <a:cs typeface="Arial" pitchFamily="34" charset="0"/>
              </a:rPr>
              <a:t>Monte Carlo</a:t>
            </a:r>
            <a:r>
              <a:rPr lang="it-IT" sz="2200" b="1" dirty="0" smtClean="0">
                <a:solidFill>
                  <a:schemeClr val="accent1">
                    <a:lumMod val="60000"/>
                    <a:lumOff val="40000"/>
                  </a:schemeClr>
                </a:solidFill>
                <a:latin typeface="Gill Sans MT" pitchFamily="34" charset="0"/>
                <a:cs typeface="Arial" pitchFamily="34" charset="0"/>
              </a:rPr>
              <a:t>): sull'asse delle ascisse si inseriscono i valori delle classi e sull'asse delle ordinate i valori della frequenza per ciascuna classe.</a:t>
            </a:r>
            <a:br>
              <a:rPr lang="it-IT" sz="2200" b="1" dirty="0" smtClean="0">
                <a:solidFill>
                  <a:schemeClr val="accent1">
                    <a:lumMod val="60000"/>
                    <a:lumOff val="40000"/>
                  </a:schemeClr>
                </a:solidFill>
                <a:latin typeface="Gill Sans MT" pitchFamily="34" charset="0"/>
                <a:cs typeface="Arial" pitchFamily="34" charset="0"/>
              </a:rPr>
            </a:br>
            <a:r>
              <a:rPr lang="it-IT" sz="2200" b="1" dirty="0" smtClean="0">
                <a:solidFill>
                  <a:schemeClr val="accent1">
                    <a:lumMod val="60000"/>
                    <a:lumOff val="40000"/>
                  </a:schemeClr>
                </a:solidFill>
                <a:latin typeface="Gill Sans MT" pitchFamily="34" charset="0"/>
                <a:cs typeface="Arial" pitchFamily="34" charset="0"/>
                <a:sym typeface="Symbol" panose="05050102010706020507" pitchFamily="18" charset="2"/>
              </a:rPr>
              <a:t/>
            </a:r>
            <a:br>
              <a:rPr lang="it-IT" sz="2200" b="1" dirty="0" smtClean="0">
                <a:solidFill>
                  <a:schemeClr val="accent1">
                    <a:lumMod val="60000"/>
                    <a:lumOff val="40000"/>
                  </a:schemeClr>
                </a:solidFill>
                <a:latin typeface="Gill Sans MT" pitchFamily="34" charset="0"/>
                <a:cs typeface="Arial" pitchFamily="34" charset="0"/>
                <a:sym typeface="Symbol" panose="05050102010706020507" pitchFamily="18" charset="2"/>
              </a:rPr>
            </a:br>
            <a:endParaRPr lang="it-IT" sz="2200" b="1" dirty="0">
              <a:solidFill>
                <a:schemeClr val="accent1">
                  <a:lumMod val="60000"/>
                  <a:lumOff val="40000"/>
                </a:schemeClr>
              </a:solidFill>
              <a:latin typeface="Gill Sans MT"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5939" y="3841634"/>
            <a:ext cx="4379681" cy="25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40" y="3838740"/>
            <a:ext cx="4386905" cy="25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ject 2"/>
          <p:cNvSpPr txBox="1">
            <a:spLocks/>
          </p:cNvSpPr>
          <p:nvPr/>
        </p:nvSpPr>
        <p:spPr>
          <a:xfrm>
            <a:off x="107504" y="3429000"/>
            <a:ext cx="4448815" cy="320601"/>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it-IT" sz="2000" b="1" dirty="0">
                <a:solidFill>
                  <a:schemeClr val="accent1">
                    <a:lumMod val="60000"/>
                    <a:lumOff val="40000"/>
                  </a:schemeClr>
                </a:solidFill>
                <a:latin typeface="Gill Sans MT" pitchFamily="34" charset="0"/>
                <a:cs typeface="Arial" pitchFamily="34" charset="0"/>
              </a:rPr>
              <a:t>EXPERIMENTAL FREQUENCY</a:t>
            </a:r>
          </a:p>
        </p:txBody>
      </p:sp>
      <p:sp>
        <p:nvSpPr>
          <p:cNvPr id="13" name="Rettangolo 12"/>
          <p:cNvSpPr/>
          <p:nvPr/>
        </p:nvSpPr>
        <p:spPr>
          <a:xfrm>
            <a:off x="561735" y="455367"/>
            <a:ext cx="8010142" cy="923330"/>
          </a:xfrm>
          <a:prstGeom prst="rect">
            <a:avLst/>
          </a:prstGeom>
          <a:noFill/>
        </p:spPr>
        <p:txBody>
          <a:bodyPr wrap="none" lIns="91440" tIns="45720" rIns="91440" bIns="45720">
            <a:spAutoFit/>
          </a:bodyPr>
          <a:lstStyle/>
          <a:p>
            <a:pPr algn="ctr"/>
            <a:r>
              <a:rPr lang="it-IT"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ICD 2018: la nostra esperi</a:t>
            </a:r>
            <a:r>
              <a:rPr lang="it-IT"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enza</a:t>
            </a:r>
            <a:endParaRPr lang="it-IT"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4" name="object 2"/>
          <p:cNvSpPr txBox="1">
            <a:spLocks/>
          </p:cNvSpPr>
          <p:nvPr/>
        </p:nvSpPr>
        <p:spPr>
          <a:xfrm>
            <a:off x="4585940" y="3429000"/>
            <a:ext cx="4374666" cy="320601"/>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it-IT" sz="2000" b="1" dirty="0">
                <a:solidFill>
                  <a:schemeClr val="accent1">
                    <a:lumMod val="60000"/>
                    <a:lumOff val="40000"/>
                  </a:schemeClr>
                </a:solidFill>
                <a:latin typeface="Gill Sans MT" pitchFamily="34" charset="0"/>
                <a:cs typeface="Arial" pitchFamily="34" charset="0"/>
              </a:rPr>
              <a:t>MONTE CARLO FREQUENCY</a:t>
            </a:r>
          </a:p>
        </p:txBody>
      </p:sp>
      <p:sp>
        <p:nvSpPr>
          <p:cNvPr id="2" name="Segnaposto numero diapositiva 1"/>
          <p:cNvSpPr>
            <a:spLocks noGrp="1"/>
          </p:cNvSpPr>
          <p:nvPr>
            <p:ph type="sldNum" sz="quarter" idx="12"/>
          </p:nvPr>
        </p:nvSpPr>
        <p:spPr>
          <a:xfrm>
            <a:off x="6553200" y="6453336"/>
            <a:ext cx="2133600" cy="365125"/>
          </a:xfrm>
        </p:spPr>
        <p:txBody>
          <a:bodyPr/>
          <a:lstStyle/>
          <a:p>
            <a:fld id="{D6908447-51B5-4BAC-ACFD-7DDB1C87DCB7}" type="slidenum">
              <a:rPr lang="it-IT" smtClean="0"/>
              <a:t>6</a:t>
            </a:fld>
            <a:endParaRPr lang="it-IT"/>
          </a:p>
        </p:txBody>
      </p:sp>
    </p:spTree>
    <p:extLst>
      <p:ext uri="{BB962C8B-B14F-4D97-AF65-F5344CB8AC3E}">
        <p14:creationId xmlns:p14="http://schemas.microsoft.com/office/powerpoint/2010/main" val="23379339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1 5"/>
          <p:cNvCxnSpPr/>
          <p:nvPr/>
        </p:nvCxnSpPr>
        <p:spPr>
          <a:xfrm>
            <a:off x="2578374" y="2204044"/>
            <a:ext cx="574465" cy="0"/>
          </a:xfrm>
          <a:prstGeom prst="line">
            <a:avLst/>
          </a:prstGeom>
          <a:ln w="38100">
            <a:tailEnd w="lg" len="med"/>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6351413" y="2368864"/>
            <a:ext cx="574465" cy="0"/>
          </a:xfrm>
          <a:prstGeom prst="line">
            <a:avLst/>
          </a:prstGeom>
          <a:ln w="38100">
            <a:solidFill>
              <a:srgbClr val="C00000"/>
            </a:solidFill>
            <a:tailEnd w="lg" len="med"/>
          </a:ln>
        </p:spPr>
        <p:style>
          <a:lnRef idx="1">
            <a:schemeClr val="accent1"/>
          </a:lnRef>
          <a:fillRef idx="0">
            <a:schemeClr val="accent1"/>
          </a:fillRef>
          <a:effectRef idx="0">
            <a:schemeClr val="accent1"/>
          </a:effectRef>
          <a:fontRef idx="minor">
            <a:schemeClr val="tx1"/>
          </a:fontRef>
        </p:style>
      </p:cxnSp>
      <p:grpSp>
        <p:nvGrpSpPr>
          <p:cNvPr id="14" name="Gruppo 13"/>
          <p:cNvGrpSpPr/>
          <p:nvPr/>
        </p:nvGrpSpPr>
        <p:grpSpPr>
          <a:xfrm>
            <a:off x="179512" y="1040037"/>
            <a:ext cx="8875496" cy="5164266"/>
            <a:chOff x="107504" y="976299"/>
            <a:chExt cx="9017984" cy="5164266"/>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76299"/>
              <a:ext cx="8928992" cy="516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1547664" y="1999532"/>
              <a:ext cx="1654586" cy="369332"/>
            </a:xfrm>
            <a:prstGeom prst="rect">
              <a:avLst/>
            </a:prstGeom>
            <a:solidFill>
              <a:schemeClr val="bg1"/>
            </a:solidFill>
          </p:spPr>
          <p:txBody>
            <a:bodyPr wrap="square" rtlCol="0">
              <a:spAutoFit/>
            </a:bodyPr>
            <a:lstStyle/>
            <a:p>
              <a:r>
                <a:rPr lang="it-IT" b="1" dirty="0" smtClean="0">
                  <a:solidFill>
                    <a:schemeClr val="tx2">
                      <a:lumMod val="60000"/>
                      <a:lumOff val="40000"/>
                    </a:schemeClr>
                  </a:solidFill>
                  <a:latin typeface="Gill Sans MT" pitchFamily="34" charset="0"/>
                  <a:cs typeface="Arial" pitchFamily="34" charset="0"/>
                </a:rPr>
                <a:t>  cos</a:t>
              </a:r>
              <a:r>
                <a:rPr lang="it-IT" b="1" baseline="30000" dirty="0" smtClean="0">
                  <a:solidFill>
                    <a:schemeClr val="tx2">
                      <a:lumMod val="60000"/>
                      <a:lumOff val="40000"/>
                    </a:schemeClr>
                  </a:solidFill>
                  <a:latin typeface="Gill Sans MT" pitchFamily="34" charset="0"/>
                  <a:cs typeface="Arial" pitchFamily="34" charset="0"/>
                </a:rPr>
                <a:t>2</a:t>
              </a:r>
              <a:r>
                <a:rPr lang="el-GR" b="1" dirty="0" smtClean="0">
                  <a:solidFill>
                    <a:schemeClr val="tx2">
                      <a:lumMod val="60000"/>
                      <a:lumOff val="40000"/>
                    </a:schemeClr>
                  </a:solidFill>
                  <a:latin typeface="Gill Sans MT" pitchFamily="34" charset="0"/>
                  <a:cs typeface="Arial" pitchFamily="34" charset="0"/>
                </a:rPr>
                <a:t>θ</a:t>
              </a:r>
              <a:r>
                <a:rPr lang="it-IT" b="1" dirty="0" smtClean="0">
                  <a:solidFill>
                    <a:schemeClr val="tx2">
                      <a:lumMod val="60000"/>
                      <a:lumOff val="40000"/>
                    </a:schemeClr>
                  </a:solidFill>
                  <a:latin typeface="Gill Sans MT" pitchFamily="34" charset="0"/>
                  <a:cs typeface="Arial" pitchFamily="34" charset="0"/>
                </a:rPr>
                <a:t> </a:t>
              </a:r>
              <a:endParaRPr lang="it-IT" dirty="0">
                <a:solidFill>
                  <a:schemeClr val="tx2">
                    <a:lumMod val="60000"/>
                    <a:lumOff val="40000"/>
                  </a:schemeClr>
                </a:solidFill>
              </a:endParaRPr>
            </a:p>
          </p:txBody>
        </p:sp>
        <p:sp>
          <p:nvSpPr>
            <p:cNvPr id="9" name="CasellaDiTesto 8"/>
            <p:cNvSpPr txBox="1"/>
            <p:nvPr/>
          </p:nvSpPr>
          <p:spPr>
            <a:xfrm>
              <a:off x="3463260" y="1834795"/>
              <a:ext cx="5256584" cy="712118"/>
            </a:xfrm>
            <a:prstGeom prst="rect">
              <a:avLst/>
            </a:prstGeom>
            <a:solidFill>
              <a:schemeClr val="bg1"/>
            </a:solidFill>
          </p:spPr>
          <p:txBody>
            <a:bodyPr wrap="square" rtlCol="0">
              <a:spAutoFit/>
            </a:bodyPr>
            <a:lstStyle/>
            <a:p>
              <a:pPr marL="12700" marR="5080">
                <a:lnSpc>
                  <a:spcPct val="116100"/>
                </a:lnSpc>
                <a:spcBef>
                  <a:spcPts val="100"/>
                </a:spcBef>
              </a:pPr>
              <a:r>
                <a:rPr lang="en-US" sz="1700" b="1" dirty="0">
                  <a:solidFill>
                    <a:srgbClr val="C00000"/>
                  </a:solidFill>
                  <a:latin typeface="Gill Sans MT" pitchFamily="34" charset="0"/>
                  <a:cs typeface="Arial" pitchFamily="34" charset="0"/>
                </a:rPr>
                <a:t>R</a:t>
              </a:r>
              <a:r>
                <a:rPr lang="en-US" sz="1700" b="1" dirty="0" smtClean="0">
                  <a:solidFill>
                    <a:srgbClr val="C00000"/>
                  </a:solidFill>
                  <a:latin typeface="Gill Sans MT" pitchFamily="34" charset="0"/>
                  <a:cs typeface="Arial" pitchFamily="34" charset="0"/>
                </a:rPr>
                <a:t>atio between experimental  frequency </a:t>
              </a:r>
            </a:p>
            <a:p>
              <a:pPr marL="12700" marR="5080">
                <a:lnSpc>
                  <a:spcPct val="116100"/>
                </a:lnSpc>
                <a:spcBef>
                  <a:spcPts val="100"/>
                </a:spcBef>
              </a:pPr>
              <a:r>
                <a:rPr lang="en-US" sz="1700" b="1" dirty="0" smtClean="0">
                  <a:solidFill>
                    <a:srgbClr val="C00000"/>
                  </a:solidFill>
                  <a:latin typeface="Gill Sans MT" pitchFamily="34" charset="0"/>
                  <a:cs typeface="Arial" pitchFamily="34" charset="0"/>
                </a:rPr>
                <a:t>and simulated frequency  </a:t>
              </a:r>
              <a:endParaRPr lang="en-US" sz="1700" b="1" dirty="0">
                <a:solidFill>
                  <a:srgbClr val="C00000"/>
                </a:solidFill>
                <a:latin typeface="Gill Sans MT" pitchFamily="34" charset="0"/>
                <a:cs typeface="Arial" pitchFamily="34" charset="0"/>
              </a:endParaRPr>
            </a:p>
          </p:txBody>
        </p:sp>
        <p:sp>
          <p:nvSpPr>
            <p:cNvPr id="13" name="CasellaDiTesto 12"/>
            <p:cNvSpPr txBox="1"/>
            <p:nvPr/>
          </p:nvSpPr>
          <p:spPr>
            <a:xfrm>
              <a:off x="107504" y="980728"/>
              <a:ext cx="9017984" cy="648000"/>
            </a:xfrm>
            <a:prstGeom prst="rect">
              <a:avLst/>
            </a:prstGeom>
            <a:solidFill>
              <a:schemeClr val="tx1"/>
            </a:solidFill>
          </p:spPr>
          <p:txBody>
            <a:bodyPr wrap="square" rtlCol="0">
              <a:spAutoFit/>
            </a:bodyPr>
            <a:lstStyle/>
            <a:p>
              <a:endParaRPr lang="it-IT" dirty="0"/>
            </a:p>
          </p:txBody>
        </p:sp>
      </p:grpSp>
      <p:sp>
        <p:nvSpPr>
          <p:cNvPr id="12" name="CasellaDiTesto 11"/>
          <p:cNvSpPr txBox="1"/>
          <p:nvPr/>
        </p:nvSpPr>
        <p:spPr>
          <a:xfrm>
            <a:off x="1674561" y="534972"/>
            <a:ext cx="5883869" cy="830997"/>
          </a:xfrm>
          <a:prstGeom prst="rect">
            <a:avLst/>
          </a:prstGeom>
          <a:solidFill>
            <a:schemeClr val="tx1"/>
          </a:solidFill>
        </p:spPr>
        <p:txBody>
          <a:bodyPr wrap="square" rtlCol="0">
            <a:spAutoFit/>
          </a:bodyPr>
          <a:lstStyle/>
          <a:p>
            <a:pPr algn="ctr"/>
            <a:r>
              <a:rPr lang="it-IT"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FREQUENCY RATIO</a:t>
            </a:r>
          </a:p>
        </p:txBody>
      </p:sp>
      <p:sp>
        <p:nvSpPr>
          <p:cNvPr id="2" name="Segnaposto numero diapositiva 1"/>
          <p:cNvSpPr>
            <a:spLocks noGrp="1"/>
          </p:cNvSpPr>
          <p:nvPr>
            <p:ph type="sldNum" sz="quarter" idx="12"/>
          </p:nvPr>
        </p:nvSpPr>
        <p:spPr/>
        <p:txBody>
          <a:bodyPr/>
          <a:lstStyle/>
          <a:p>
            <a:fld id="{D6908447-51B5-4BAC-ACFD-7DDB1C87DCB7}" type="slidenum">
              <a:rPr lang="it-IT" smtClean="0"/>
              <a:t>7</a:t>
            </a:fld>
            <a:endParaRPr lang="it-IT"/>
          </a:p>
        </p:txBody>
      </p:sp>
    </p:spTree>
    <p:extLst>
      <p:ext uri="{BB962C8B-B14F-4D97-AF65-F5344CB8AC3E}">
        <p14:creationId xmlns:p14="http://schemas.microsoft.com/office/powerpoint/2010/main" val="36008213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61735" y="455367"/>
            <a:ext cx="8010142" cy="923330"/>
          </a:xfrm>
          <a:prstGeom prst="rect">
            <a:avLst/>
          </a:prstGeom>
          <a:noFill/>
        </p:spPr>
        <p:txBody>
          <a:bodyPr wrap="none" lIns="91440" tIns="45720" rIns="91440" bIns="45720">
            <a:spAutoFit/>
          </a:bodyPr>
          <a:lstStyle/>
          <a:p>
            <a:pPr algn="ctr"/>
            <a:r>
              <a:rPr lang="it-IT"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ICD 2018: la nostra esperi</a:t>
            </a:r>
            <a:r>
              <a:rPr lang="it-IT"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enza</a:t>
            </a:r>
            <a:endParaRPr lang="it-IT"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Titolo 5"/>
          <p:cNvSpPr>
            <a:spLocks noGrp="1"/>
          </p:cNvSpPr>
          <p:nvPr>
            <p:ph type="title"/>
          </p:nvPr>
        </p:nvSpPr>
        <p:spPr>
          <a:xfrm>
            <a:off x="354338" y="1988840"/>
            <a:ext cx="8424936" cy="4176464"/>
          </a:xfrm>
        </p:spPr>
        <p:txBody>
          <a:bodyPr anchor="t">
            <a:noAutofit/>
          </a:bodyPr>
          <a:lstStyle/>
          <a:p>
            <a:pPr>
              <a:buClr>
                <a:srgbClr val="FF0000"/>
              </a:buClr>
            </a:pPr>
            <a:r>
              <a:rPr lang="it-IT" sz="2400" b="1" dirty="0">
                <a:solidFill>
                  <a:schemeClr val="accent1">
                    <a:lumMod val="60000"/>
                    <a:lumOff val="40000"/>
                  </a:schemeClr>
                </a:solidFill>
                <a:latin typeface="Gill Sans MT" pitchFamily="34" charset="0"/>
                <a:cs typeface="Arial" pitchFamily="34" charset="0"/>
              </a:rPr>
              <a:t>L’ICD è stata per noi studenti un’esperienza importante</a:t>
            </a:r>
            <a:br>
              <a:rPr lang="it-IT" sz="2400" b="1" dirty="0">
                <a:solidFill>
                  <a:schemeClr val="accent1">
                    <a:lumMod val="60000"/>
                    <a:lumOff val="40000"/>
                  </a:schemeClr>
                </a:solidFill>
                <a:latin typeface="Gill Sans MT" pitchFamily="34" charset="0"/>
                <a:cs typeface="Arial" pitchFamily="34" charset="0"/>
              </a:rPr>
            </a:br>
            <a:r>
              <a:rPr lang="it-IT" sz="2400" b="1" dirty="0">
                <a:solidFill>
                  <a:schemeClr val="accent1">
                    <a:lumMod val="60000"/>
                    <a:lumOff val="40000"/>
                  </a:schemeClr>
                </a:solidFill>
                <a:latin typeface="Gill Sans MT" pitchFamily="34" charset="0"/>
                <a:cs typeface="Arial" pitchFamily="34" charset="0"/>
              </a:rPr>
              <a:t> per l’approccio all’analisi dati.</a:t>
            </a:r>
            <a:br>
              <a:rPr lang="it-IT" sz="2400" b="1" dirty="0">
                <a:solidFill>
                  <a:schemeClr val="accent1">
                    <a:lumMod val="60000"/>
                    <a:lumOff val="40000"/>
                  </a:schemeClr>
                </a:solidFill>
                <a:latin typeface="Gill Sans MT" pitchFamily="34" charset="0"/>
                <a:cs typeface="Arial" pitchFamily="34" charset="0"/>
              </a:rPr>
            </a:br>
            <a:r>
              <a:rPr lang="it-IT" sz="2400" b="1" dirty="0">
                <a:solidFill>
                  <a:schemeClr val="accent1">
                    <a:lumMod val="60000"/>
                    <a:lumOff val="40000"/>
                  </a:schemeClr>
                </a:solidFill>
                <a:latin typeface="Gill Sans MT" pitchFamily="34" charset="0"/>
                <a:cs typeface="Arial" pitchFamily="34" charset="0"/>
              </a:rPr>
              <a:t/>
            </a:r>
            <a:br>
              <a:rPr lang="it-IT" sz="2400" b="1" dirty="0">
                <a:solidFill>
                  <a:schemeClr val="accent1">
                    <a:lumMod val="60000"/>
                    <a:lumOff val="40000"/>
                  </a:schemeClr>
                </a:solidFill>
                <a:latin typeface="Gill Sans MT" pitchFamily="34" charset="0"/>
                <a:cs typeface="Arial" pitchFamily="34" charset="0"/>
              </a:rPr>
            </a:br>
            <a:r>
              <a:rPr lang="it-IT" sz="2400" b="1" dirty="0">
                <a:solidFill>
                  <a:schemeClr val="accent1">
                    <a:lumMod val="60000"/>
                    <a:lumOff val="40000"/>
                  </a:schemeClr>
                </a:solidFill>
                <a:latin typeface="Gill Sans MT" pitchFamily="34" charset="0"/>
                <a:cs typeface="Arial" pitchFamily="34" charset="0"/>
              </a:rPr>
              <a:t>A partire dalle istruzioni forniteci, la decisione di utilizzare fogli di lavoro </a:t>
            </a:r>
            <a:r>
              <a:rPr lang="it-IT" sz="2400" b="1" i="1" dirty="0">
                <a:solidFill>
                  <a:schemeClr val="accent1">
                    <a:lumMod val="60000"/>
                    <a:lumOff val="40000"/>
                  </a:schemeClr>
                </a:solidFill>
                <a:latin typeface="Gill Sans MT" pitchFamily="34" charset="0"/>
                <a:cs typeface="Arial" pitchFamily="34" charset="0"/>
              </a:rPr>
              <a:t>online</a:t>
            </a:r>
            <a:r>
              <a:rPr lang="it-IT" sz="2400" b="1" dirty="0">
                <a:solidFill>
                  <a:schemeClr val="accent1">
                    <a:lumMod val="60000"/>
                    <a:lumOff val="40000"/>
                  </a:schemeClr>
                </a:solidFill>
                <a:latin typeface="Gill Sans MT" pitchFamily="34" charset="0"/>
                <a:cs typeface="Arial" pitchFamily="34" charset="0"/>
              </a:rPr>
              <a:t> ha permesso di aggirare possibili problemi di incompatibilità relativi a </a:t>
            </a:r>
            <a:r>
              <a:rPr lang="it-IT" sz="2400" b="1" i="1" dirty="0">
                <a:solidFill>
                  <a:schemeClr val="accent1">
                    <a:lumMod val="60000"/>
                    <a:lumOff val="40000"/>
                  </a:schemeClr>
                </a:solidFill>
                <a:latin typeface="Gill Sans MT" pitchFamily="34" charset="0"/>
                <a:cs typeface="Arial" pitchFamily="34" charset="0"/>
              </a:rPr>
              <a:t>software</a:t>
            </a:r>
            <a:r>
              <a:rPr lang="it-IT" sz="2400" b="1" dirty="0">
                <a:solidFill>
                  <a:schemeClr val="accent1">
                    <a:lumMod val="60000"/>
                    <a:lumOff val="40000"/>
                  </a:schemeClr>
                </a:solidFill>
                <a:latin typeface="Gill Sans MT" pitchFamily="34" charset="0"/>
                <a:cs typeface="Arial" pitchFamily="34" charset="0"/>
              </a:rPr>
              <a:t> installati su PC </a:t>
            </a:r>
            <a:br>
              <a:rPr lang="it-IT" sz="2400" b="1" dirty="0">
                <a:solidFill>
                  <a:schemeClr val="accent1">
                    <a:lumMod val="60000"/>
                    <a:lumOff val="40000"/>
                  </a:schemeClr>
                </a:solidFill>
                <a:latin typeface="Gill Sans MT" pitchFamily="34" charset="0"/>
                <a:cs typeface="Arial" pitchFamily="34" charset="0"/>
              </a:rPr>
            </a:br>
            <a:r>
              <a:rPr lang="it-IT" sz="2400" b="1" dirty="0">
                <a:solidFill>
                  <a:schemeClr val="accent1">
                    <a:lumMod val="60000"/>
                    <a:lumOff val="40000"/>
                  </a:schemeClr>
                </a:solidFill>
                <a:latin typeface="Gill Sans MT" pitchFamily="34" charset="0"/>
                <a:cs typeface="Arial" pitchFamily="34" charset="0"/>
              </a:rPr>
              <a:t>(</a:t>
            </a:r>
            <a:r>
              <a:rPr lang="it-IT" sz="2400" b="1" i="1" dirty="0">
                <a:solidFill>
                  <a:schemeClr val="accent1">
                    <a:lumMod val="60000"/>
                    <a:lumOff val="40000"/>
                  </a:schemeClr>
                </a:solidFill>
                <a:latin typeface="Gill Sans MT" pitchFamily="34" charset="0"/>
                <a:cs typeface="Arial" pitchFamily="34" charset="0"/>
              </a:rPr>
              <a:t>Excel</a:t>
            </a:r>
            <a:r>
              <a:rPr lang="it-IT" sz="2400" b="1" dirty="0">
                <a:solidFill>
                  <a:schemeClr val="accent1">
                    <a:lumMod val="60000"/>
                    <a:lumOff val="40000"/>
                  </a:schemeClr>
                </a:solidFill>
                <a:latin typeface="Gill Sans MT" pitchFamily="34" charset="0"/>
                <a:cs typeface="Arial" pitchFamily="34" charset="0"/>
              </a:rPr>
              <a:t> per </a:t>
            </a:r>
            <a:r>
              <a:rPr lang="it-IT" sz="2400" b="1" i="1" dirty="0">
                <a:solidFill>
                  <a:schemeClr val="accent1">
                    <a:lumMod val="60000"/>
                    <a:lumOff val="40000"/>
                  </a:schemeClr>
                </a:solidFill>
                <a:latin typeface="Gill Sans MT" pitchFamily="34" charset="0"/>
                <a:cs typeface="Arial" pitchFamily="34" charset="0"/>
              </a:rPr>
              <a:t>Windows</a:t>
            </a:r>
            <a:r>
              <a:rPr lang="it-IT" sz="2400" b="1" dirty="0">
                <a:solidFill>
                  <a:schemeClr val="accent1">
                    <a:lumMod val="60000"/>
                    <a:lumOff val="40000"/>
                  </a:schemeClr>
                </a:solidFill>
                <a:latin typeface="Gill Sans MT" pitchFamily="34" charset="0"/>
                <a:cs typeface="Arial" pitchFamily="34" charset="0"/>
              </a:rPr>
              <a:t>/</a:t>
            </a:r>
            <a:r>
              <a:rPr lang="it-IT" sz="2400" b="1" i="1" dirty="0">
                <a:solidFill>
                  <a:schemeClr val="accent1">
                    <a:lumMod val="60000"/>
                    <a:lumOff val="40000"/>
                  </a:schemeClr>
                </a:solidFill>
                <a:latin typeface="Gill Sans MT" pitchFamily="34" charset="0"/>
                <a:cs typeface="Arial" pitchFamily="34" charset="0"/>
              </a:rPr>
              <a:t>Mac</a:t>
            </a:r>
            <a:r>
              <a:rPr lang="it-IT" sz="2400" b="1" dirty="0">
                <a:solidFill>
                  <a:schemeClr val="accent1">
                    <a:lumMod val="60000"/>
                    <a:lumOff val="40000"/>
                  </a:schemeClr>
                </a:solidFill>
                <a:latin typeface="Gill Sans MT" pitchFamily="34" charset="0"/>
                <a:cs typeface="Arial" pitchFamily="34" charset="0"/>
              </a:rPr>
              <a:t>).</a:t>
            </a:r>
            <a:br>
              <a:rPr lang="it-IT" sz="2400" b="1" dirty="0">
                <a:solidFill>
                  <a:schemeClr val="accent1">
                    <a:lumMod val="60000"/>
                    <a:lumOff val="40000"/>
                  </a:schemeClr>
                </a:solidFill>
                <a:latin typeface="Gill Sans MT" pitchFamily="34" charset="0"/>
                <a:cs typeface="Arial" pitchFamily="34" charset="0"/>
              </a:rPr>
            </a:br>
            <a:r>
              <a:rPr lang="it-IT" sz="2400" b="1" dirty="0">
                <a:solidFill>
                  <a:schemeClr val="accent1">
                    <a:lumMod val="60000"/>
                    <a:lumOff val="40000"/>
                  </a:schemeClr>
                </a:solidFill>
                <a:latin typeface="Gill Sans MT" pitchFamily="34" charset="0"/>
                <a:cs typeface="Arial" pitchFamily="34" charset="0"/>
              </a:rPr>
              <a:t/>
            </a:r>
            <a:br>
              <a:rPr lang="it-IT" sz="2400" b="1" dirty="0">
                <a:solidFill>
                  <a:schemeClr val="accent1">
                    <a:lumMod val="60000"/>
                    <a:lumOff val="40000"/>
                  </a:schemeClr>
                </a:solidFill>
                <a:latin typeface="Gill Sans MT" pitchFamily="34" charset="0"/>
                <a:cs typeface="Arial" pitchFamily="34" charset="0"/>
              </a:rPr>
            </a:br>
            <a:r>
              <a:rPr lang="it-IT" sz="2400" b="1" dirty="0">
                <a:solidFill>
                  <a:schemeClr val="accent1">
                    <a:lumMod val="60000"/>
                    <a:lumOff val="40000"/>
                  </a:schemeClr>
                </a:solidFill>
                <a:latin typeface="Gill Sans MT" pitchFamily="34" charset="0"/>
                <a:cs typeface="Arial" pitchFamily="34" charset="0"/>
              </a:rPr>
              <a:t>L’utilizzo di fogli di lavoro </a:t>
            </a:r>
            <a:r>
              <a:rPr lang="it-IT" sz="2400" b="1" i="1" dirty="0">
                <a:solidFill>
                  <a:schemeClr val="accent1">
                    <a:lumMod val="60000"/>
                    <a:lumOff val="40000"/>
                  </a:schemeClr>
                </a:solidFill>
                <a:latin typeface="Gill Sans MT" pitchFamily="34" charset="0"/>
                <a:cs typeface="Arial" pitchFamily="34" charset="0"/>
              </a:rPr>
              <a:t>online</a:t>
            </a:r>
            <a:r>
              <a:rPr lang="it-IT" sz="2400" b="1" dirty="0">
                <a:solidFill>
                  <a:schemeClr val="accent1">
                    <a:lumMod val="60000"/>
                    <a:lumOff val="40000"/>
                  </a:schemeClr>
                </a:solidFill>
                <a:latin typeface="Gill Sans MT" pitchFamily="34" charset="0"/>
                <a:cs typeface="Arial" pitchFamily="34" charset="0"/>
              </a:rPr>
              <a:t> è risultata di </a:t>
            </a:r>
            <a:r>
              <a:rPr lang="it-IT" sz="2400" b="1">
                <a:solidFill>
                  <a:schemeClr val="accent1">
                    <a:lumMod val="60000"/>
                    <a:lumOff val="40000"/>
                  </a:schemeClr>
                </a:solidFill>
                <a:latin typeface="Gill Sans MT" pitchFamily="34" charset="0"/>
                <a:cs typeface="Arial" pitchFamily="34" charset="0"/>
              </a:rPr>
              <a:t>grande </a:t>
            </a:r>
            <a:r>
              <a:rPr lang="it-IT" sz="2400" b="1" smtClean="0">
                <a:solidFill>
                  <a:schemeClr val="accent1">
                    <a:lumMod val="60000"/>
                    <a:lumOff val="40000"/>
                  </a:schemeClr>
                </a:solidFill>
                <a:latin typeface="Gill Sans MT" pitchFamily="34" charset="0"/>
                <a:cs typeface="Arial" pitchFamily="34" charset="0"/>
              </a:rPr>
              <a:t>utilità per </a:t>
            </a:r>
            <a:r>
              <a:rPr lang="it-IT" sz="2400" b="1" dirty="0">
                <a:solidFill>
                  <a:schemeClr val="accent1">
                    <a:lumMod val="60000"/>
                    <a:lumOff val="40000"/>
                  </a:schemeClr>
                </a:solidFill>
                <a:latin typeface="Gill Sans MT" pitchFamily="34" charset="0"/>
                <a:cs typeface="Arial" pitchFamily="34" charset="0"/>
              </a:rPr>
              <a:t>la gestione dei dati da parte di più utenti.</a:t>
            </a:r>
            <a:br>
              <a:rPr lang="it-IT" sz="2400" b="1" dirty="0">
                <a:solidFill>
                  <a:schemeClr val="accent1">
                    <a:lumMod val="60000"/>
                    <a:lumOff val="40000"/>
                  </a:schemeClr>
                </a:solidFill>
                <a:latin typeface="Gill Sans MT" pitchFamily="34" charset="0"/>
                <a:cs typeface="Arial" pitchFamily="34" charset="0"/>
              </a:rPr>
            </a:br>
            <a:r>
              <a:rPr lang="it-IT" sz="2200" b="1" dirty="0">
                <a:solidFill>
                  <a:schemeClr val="accent1">
                    <a:lumMod val="60000"/>
                    <a:lumOff val="40000"/>
                  </a:schemeClr>
                </a:solidFill>
                <a:latin typeface="Gill Sans MT" pitchFamily="34" charset="0"/>
                <a:cs typeface="Arial" pitchFamily="34" charset="0"/>
              </a:rPr>
              <a:t/>
            </a:r>
            <a:br>
              <a:rPr lang="it-IT" sz="2200" b="1" dirty="0">
                <a:solidFill>
                  <a:schemeClr val="accent1">
                    <a:lumMod val="60000"/>
                    <a:lumOff val="40000"/>
                  </a:schemeClr>
                </a:solidFill>
                <a:latin typeface="Gill Sans MT" pitchFamily="34" charset="0"/>
                <a:cs typeface="Arial" pitchFamily="34" charset="0"/>
              </a:rPr>
            </a:br>
            <a:r>
              <a:rPr lang="it-IT" sz="2200" b="1" dirty="0">
                <a:solidFill>
                  <a:srgbClr val="FF0000"/>
                </a:solidFill>
                <a:latin typeface="Gill Sans MT" pitchFamily="34" charset="0"/>
                <a:cs typeface="Arial" pitchFamily="34" charset="0"/>
              </a:rPr>
              <a:t/>
            </a:r>
            <a:br>
              <a:rPr lang="it-IT" sz="2200" b="1" dirty="0">
                <a:solidFill>
                  <a:srgbClr val="FF0000"/>
                </a:solidFill>
                <a:latin typeface="Gill Sans MT" pitchFamily="34" charset="0"/>
                <a:cs typeface="Arial" pitchFamily="34" charset="0"/>
              </a:rPr>
            </a:br>
            <a:endParaRPr lang="it-IT" sz="2200" b="1" dirty="0">
              <a:solidFill>
                <a:srgbClr val="FF0000"/>
              </a:solidFill>
              <a:latin typeface="Gill Sans MT" pitchFamily="34" charset="0"/>
              <a:cs typeface="Arial" pitchFamily="34" charset="0"/>
            </a:endParaRPr>
          </a:p>
        </p:txBody>
      </p:sp>
      <p:sp>
        <p:nvSpPr>
          <p:cNvPr id="3" name="Segnaposto numero diapositiva 2"/>
          <p:cNvSpPr>
            <a:spLocks noGrp="1"/>
          </p:cNvSpPr>
          <p:nvPr>
            <p:ph type="sldNum" sz="quarter" idx="12"/>
          </p:nvPr>
        </p:nvSpPr>
        <p:spPr/>
        <p:txBody>
          <a:bodyPr/>
          <a:lstStyle/>
          <a:p>
            <a:fld id="{D6908447-51B5-4BAC-ACFD-7DDB1C87DCB7}" type="slidenum">
              <a:rPr lang="it-IT" smtClean="0"/>
              <a:t>8</a:t>
            </a:fld>
            <a:endParaRPr lang="it-IT"/>
          </a:p>
        </p:txBody>
      </p:sp>
    </p:spTree>
    <p:extLst>
      <p:ext uri="{BB962C8B-B14F-4D97-AF65-F5344CB8AC3E}">
        <p14:creationId xmlns:p14="http://schemas.microsoft.com/office/powerpoint/2010/main" val="6054870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49858" y="548680"/>
            <a:ext cx="6634510" cy="5616624"/>
          </a:xfrm>
          <a:prstGeom prst="rect">
            <a:avLst/>
          </a:prstGeom>
          <a:noFill/>
        </p:spPr>
        <p:txBody>
          <a:bodyPr wrap="none" lIns="91440" tIns="45720" rIns="91440" bIns="45720">
            <a:prstTxWarp prst="textCirclePour">
              <a:avLst/>
            </a:prstTxWarp>
            <a:spAutoFit/>
          </a:bodyPr>
          <a:lstStyle/>
          <a:p>
            <a:pPr algn="ctr"/>
            <a:r>
              <a:rPr lang="it-IT"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Grazie  per  l’attenzione </a:t>
            </a:r>
            <a:endParaRPr lang="it-IT"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 name="Slide Number Placeholder 1"/>
          <p:cNvSpPr>
            <a:spLocks noGrp="1"/>
          </p:cNvSpPr>
          <p:nvPr>
            <p:ph type="sldNum" sz="quarter" idx="12"/>
          </p:nvPr>
        </p:nvSpPr>
        <p:spPr/>
        <p:txBody>
          <a:bodyPr/>
          <a:lstStyle/>
          <a:p>
            <a:fld id="{D6908447-51B5-4BAC-ACFD-7DDB1C87DCB7}" type="slidenum">
              <a:rPr lang="it-IT" smtClean="0"/>
              <a:t>9</a:t>
            </a:fld>
            <a:endParaRPr lang="it-IT"/>
          </a:p>
        </p:txBody>
      </p:sp>
    </p:spTree>
    <p:extLst>
      <p:ext uri="{BB962C8B-B14F-4D97-AF65-F5344CB8AC3E}">
        <p14:creationId xmlns:p14="http://schemas.microsoft.com/office/powerpoint/2010/main" val="3143157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501</TotalTime>
  <Words>157</Words>
  <Application>Microsoft Office PowerPoint</Application>
  <PresentationFormat>Presentazione su schermo (4:3)</PresentationFormat>
  <Paragraphs>51</Paragraphs>
  <Slides>10</Slides>
  <Notes>3</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di Office</vt:lpstr>
      <vt:lpstr>Presentazione standard di PowerPoint</vt:lpstr>
      <vt:lpstr>Un telescopio EEE è in grado di fornire informazioni sulla direzione del muone.   Per l’ICD era prevista la misura della distribuzione angolare dell’angolo zenitale   relativo alla direzione dei muoni rivelati dal nostro telescopio (ANCO-01) </vt:lpstr>
      <vt:lpstr> Se si divide la seconda distribuzione, che rappresenta quella misurata sperimentalmente, per la prima distribuzione che si può simulare al computer come isotropica, si ottiene la distribuzione dell’angolo zenitale  in funzione di cos2  </vt:lpstr>
      <vt:lpstr>PROCEDURA  SEGUITA  Ecco come ha operato il gruppo che ha partecipato all’ICD, costituito dagli alunni Gabriele Carosi (5 Am), Leonardo Aniballi, Amleto Colella, Elisa Micheli, Leonardo Pierri (5 Cm):   Sono stati utilizzati i dati relativi all'angolo zenitale dei  muoni del telescopio di Ancona, seguendo le   indicazioni della guida per la misura.   Per l’elaborazione dei dati non si è scelto di utilizzare un software installato su PC, ma si ci si è servirsi fogli di lavoro online.  </vt:lpstr>
      <vt:lpstr>Presentazione standard di PowerPoint</vt:lpstr>
      <vt:lpstr>  Si realizzano i due grafici richiesti  (uno per le frequenze sperimentali normalizzate e uno per le frequenze Monte Carlo): sull'asse delle ascisse si inseriscono i valori delle classi e sull'asse delle ordinate i valori della frequenza per ciascuna classe.  </vt:lpstr>
      <vt:lpstr>Presentazione standard di PowerPoint</vt:lpstr>
      <vt:lpstr>L’ICD è stata per noi studenti un’esperienza importante  per l’approccio all’analisi dati.  A partire dalle istruzioni forniteci, la decisione di utilizzare fogli di lavoro online ha permesso di aggirare possibili problemi di incompatibilità relativi a software installati su PC  (Excel per Windows/Mac).  L’utilizzo di fogli di lavoro online è risultata di grande utilità per la gestione dei dati da parte di più utenti.   </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Elvira</dc:creator>
  <cp:lastModifiedBy>Elvira</cp:lastModifiedBy>
  <cp:revision>67</cp:revision>
  <dcterms:created xsi:type="dcterms:W3CDTF">2018-11-30T18:13:24Z</dcterms:created>
  <dcterms:modified xsi:type="dcterms:W3CDTF">2018-12-04T17:01:06Z</dcterms:modified>
</cp:coreProperties>
</file>