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21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2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04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14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57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7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25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1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82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35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21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B060-5016-405C-A686-C8FC830759C6}" type="datetimeFigureOut">
              <a:rPr lang="it-IT" smtClean="0"/>
              <a:t>23/10/2018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FA67-61C5-47E2-A0AC-FEF2D80C86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64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3323" y="53257"/>
            <a:ext cx="9425354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RELAZIONE FINALE PROGETTO </a:t>
            </a:r>
            <a:br>
              <a:rPr lang="it-IT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it-IT" dirty="0">
                <a:solidFill>
                  <a:schemeClr val="bg1"/>
                </a:solidFill>
                <a:latin typeface="Baskerville Old Face" panose="02020602080505020303" pitchFamily="18" charset="0"/>
              </a:rPr>
              <a:t>4C</a:t>
            </a:r>
            <a:endParaRPr lang="it-IT" sz="3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23" y="1378820"/>
            <a:ext cx="9425354" cy="53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1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B29C6C4-A271-4572-BE1E-410305358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62" y="837838"/>
            <a:ext cx="8964276" cy="51823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EC49078-26CE-4716-B314-43452AAF5D97}"/>
              </a:ext>
            </a:extLst>
          </p:cNvPr>
          <p:cNvSpPr txBox="1"/>
          <p:nvPr/>
        </p:nvSpPr>
        <p:spPr>
          <a:xfrm>
            <a:off x="2078966" y="1260532"/>
            <a:ext cx="127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SAVO 01</a:t>
            </a:r>
          </a:p>
        </p:txBody>
      </p:sp>
    </p:spTree>
    <p:extLst>
      <p:ext uri="{BB962C8B-B14F-4D97-AF65-F5344CB8AC3E}">
        <p14:creationId xmlns:p14="http://schemas.microsoft.com/office/powerpoint/2010/main" val="314707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02005" y="2115403"/>
            <a:ext cx="76154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Nonostante i risultati ottenuti non siano stati quelli sperati in quanto anche le analisi corrette formalmente non corrispondessero ai dati </a:t>
            </a:r>
            <a:r>
              <a:rPr lang="it-IT" dirty="0" err="1"/>
              <a:t>oulu</a:t>
            </a:r>
            <a:r>
              <a:rPr lang="it-IT" dirty="0"/>
              <a:t> e inoltre non sia evidente la presenza di un effetto </a:t>
            </a:r>
            <a:r>
              <a:rPr lang="it-IT"/>
              <a:t>forbush, essa ci ha permesso di osservare una diminuzione costante dell’attività solare ed un flare, caratterizzato però da poca energia e un periodo di tempo troppo breve per permetterne l’osservazione attraverso i nostri dati.</a:t>
            </a:r>
            <a:endParaRPr lang="it-IT" dirty="0"/>
          </a:p>
          <a:p>
            <a:pPr algn="just"/>
            <a:r>
              <a:rPr lang="it-IT"/>
              <a:t>Inoltre l’analisi è stata utile per comprendere </a:t>
            </a:r>
            <a:r>
              <a:rPr lang="it-IT" dirty="0"/>
              <a:t>quante difficolta si possano riscontrare in un’analisi fisica e quanto sia arduo passare dalla fisica teorica a una conferma pratica.</a:t>
            </a:r>
          </a:p>
        </p:txBody>
      </p:sp>
    </p:spTree>
    <p:extLst>
      <p:ext uri="{BB962C8B-B14F-4D97-AF65-F5344CB8AC3E}">
        <p14:creationId xmlns:p14="http://schemas.microsoft.com/office/powerpoint/2010/main" val="354393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38F38-9E3D-4EAF-AA98-64DA242D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cos’è l’effetto </a:t>
            </a:r>
            <a:r>
              <a:rPr lang="it-IT" dirty="0" err="1"/>
              <a:t>Forbush</a:t>
            </a:r>
            <a:r>
              <a:rPr lang="it-IT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BE04A8-8566-4BD5-BF17-4BA73242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37" y="2066727"/>
            <a:ext cx="5210355" cy="8086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/>
              <a:t>Durante il suo ciclo di attività, il Sole disperde nello spazio parte del proprio plasma, </a:t>
            </a:r>
            <a:r>
              <a:rPr lang="it-IT" b="1" dirty="0"/>
              <a:t>il vento solare</a:t>
            </a:r>
            <a:r>
              <a:rPr lang="it-IT" dirty="0"/>
              <a:t>. Le particelle solari, cariche e in movimento, generano un campo magnetico; il nostro pianeta è investito costantemente da questo vento solare e grazie al suo campo magnetico in concomitanza con quello globale del Sole ci protegge dai raggi cosmici deviandone in parte il flusso.</a:t>
            </a:r>
          </a:p>
          <a:p>
            <a:pPr marL="0" indent="0">
              <a:buNone/>
            </a:pPr>
            <a:r>
              <a:rPr lang="it-IT"/>
              <a:t>Nei periodi di espansione dell’Eliosfera a </a:t>
            </a:r>
            <a:r>
              <a:rPr lang="it-IT" dirty="0"/>
              <a:t>volte si può avere una diminuzione dei raggi cosmici </a:t>
            </a:r>
            <a:r>
              <a:rPr lang="it-IT"/>
              <a:t>improvvisa causata da coronal mass ejection  (CME) e flares, </a:t>
            </a:r>
            <a:r>
              <a:rPr lang="it-IT" dirty="0"/>
              <a:t>che può durare da qualche ora fino a qualche settimana. Questo fenomeno è chiamato </a:t>
            </a:r>
            <a:r>
              <a:rPr lang="it-IT" i="1" dirty="0"/>
              <a:t>effetto </a:t>
            </a:r>
            <a:r>
              <a:rPr lang="it-IT" i="1" err="1"/>
              <a:t>Forbush</a:t>
            </a:r>
            <a:r>
              <a:rPr lang="it-IT" i="1"/>
              <a:t> </a:t>
            </a:r>
            <a:r>
              <a:rPr lang="it-IT"/>
              <a:t>(dal </a:t>
            </a:r>
            <a:r>
              <a:rPr lang="it-IT" dirty="0"/>
              <a:t>fisico americano Scott </a:t>
            </a:r>
            <a:r>
              <a:rPr lang="it-IT" dirty="0" err="1"/>
              <a:t>Forbush</a:t>
            </a:r>
            <a:r>
              <a:rPr lang="it-IT"/>
              <a:t>). </a:t>
            </a:r>
            <a:endParaRPr lang="it-IT" dirty="0"/>
          </a:p>
        </p:txBody>
      </p:sp>
      <p:pic>
        <p:nvPicPr>
          <p:cNvPr id="1026" name="Picture 2" descr="Risultati immagini per flare solare">
            <a:extLst>
              <a:ext uri="{FF2B5EF4-FFF2-40B4-BE49-F238E27FC236}">
                <a16:creationId xmlns:a16="http://schemas.microsoft.com/office/drawing/2014/main" id="{6FC5C718-B0B0-4853-98F7-95D2A8F6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29143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5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A28F5-407E-4580-8D59-40B0919F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Organizzazione dell’analisi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E8F113-78BE-49C2-9C59-928CAE83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80" y="1467446"/>
            <a:ext cx="4679354" cy="424755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Il nostro obiettivo era quello di individuare nei dati un effetto </a:t>
            </a:r>
            <a:r>
              <a:rPr lang="it-IT" dirty="0" err="1"/>
              <a:t>Forbush</a:t>
            </a:r>
            <a:r>
              <a:rPr lang="it-IT" dirty="0"/>
              <a:t> causato da un </a:t>
            </a:r>
            <a:r>
              <a:rPr lang="it-IT" dirty="0" err="1"/>
              <a:t>flare</a:t>
            </a:r>
            <a:r>
              <a:rPr lang="it-IT" dirty="0"/>
              <a:t> magnitudo 5.3, seguito da una eiezione coronale magnitudo 4.4 del 2 aprile 2017. Abbiamo preso in considerazione diversi telescopi (circa 15) in varie zone d’Italia in un intervallo di tempo di una decina di giorni a cavallo di quest’aumento dell’attività solare.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A947FC52-7234-7344-B875-E4E341BA2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308" y="1540234"/>
            <a:ext cx="6470697" cy="40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8979" y="576774"/>
            <a:ext cx="10888393" cy="56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cercare la correlazione tra effetti dell’attività del Sole (</a:t>
            </a:r>
            <a:r>
              <a:rPr lang="it-IT" dirty="0" err="1"/>
              <a:t>flare</a:t>
            </a:r>
            <a:r>
              <a:rPr lang="it-IT" dirty="0"/>
              <a:t>) e la diminuzione della radiazione cosmica (effetto </a:t>
            </a:r>
            <a:r>
              <a:rPr lang="it-IT" dirty="0" err="1"/>
              <a:t>forbush</a:t>
            </a:r>
            <a:r>
              <a:rPr lang="it-IT" dirty="0"/>
              <a:t>), abbiamo dovuto fronteggiare alcune problematiche relative ai dati grezzi, come buchi temporali.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09" y="2373189"/>
            <a:ext cx="10431331" cy="367716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2F5C38-4D46-484F-91A7-C75EEDAFE68F}"/>
              </a:ext>
            </a:extLst>
          </p:cNvPr>
          <p:cNvSpPr txBox="1"/>
          <p:nvPr/>
        </p:nvSpPr>
        <p:spPr>
          <a:xfrm>
            <a:off x="1268083" y="2725947"/>
            <a:ext cx="133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TRIN 01</a:t>
            </a:r>
          </a:p>
        </p:txBody>
      </p:sp>
    </p:spTree>
    <p:extLst>
      <p:ext uri="{BB962C8B-B14F-4D97-AF65-F5344CB8AC3E}">
        <p14:creationId xmlns:p14="http://schemas.microsoft.com/office/powerpoint/2010/main" val="260362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332" y="224287"/>
            <a:ext cx="10670091" cy="595267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Ed un errore nella correlazione (che dovrebbe risultare negativa) tra flusso di muoni e pressione.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4C9EF3-3771-4933-AC86-2CD671C2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8132"/>
            <a:ext cx="8445260" cy="4691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429491-247A-4090-B7F5-BD824D932BB9}"/>
              </a:ext>
            </a:extLst>
          </p:cNvPr>
          <p:cNvSpPr txBox="1"/>
          <p:nvPr/>
        </p:nvSpPr>
        <p:spPr>
          <a:xfrm>
            <a:off x="266708" y="2225986"/>
            <a:ext cx="115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SAVO 01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4C14CB6-2141-4689-968B-4A8AA808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1" y="1853959"/>
            <a:ext cx="3608717" cy="25467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75BB3D-6F45-4767-883F-440A932C9F23}"/>
              </a:ext>
            </a:extLst>
          </p:cNvPr>
          <p:cNvSpPr txBox="1"/>
          <p:nvPr/>
        </p:nvSpPr>
        <p:spPr>
          <a:xfrm>
            <a:off x="3493697" y="1506111"/>
            <a:ext cx="2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Non corretto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E5324E-1E92-46A2-8E0B-BF2522A90D61}"/>
              </a:ext>
            </a:extLst>
          </p:cNvPr>
          <p:cNvSpPr txBox="1"/>
          <p:nvPr/>
        </p:nvSpPr>
        <p:spPr>
          <a:xfrm>
            <a:off x="9859767" y="1506111"/>
            <a:ext cx="97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Corretto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C03DA6F-BB0A-4274-92F6-7A0BEFAC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1" y="4400682"/>
            <a:ext cx="3716946" cy="25694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160C7CD-7576-4AA0-9432-96304227D683}"/>
              </a:ext>
            </a:extLst>
          </p:cNvPr>
          <p:cNvSpPr txBox="1"/>
          <p:nvPr/>
        </p:nvSpPr>
        <p:spPr>
          <a:xfrm>
            <a:off x="10912721" y="4495562"/>
            <a:ext cx="13154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SAVO 01 (corretto)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DE7907-B95C-47D0-A4E5-926881052EFE}"/>
              </a:ext>
            </a:extLst>
          </p:cNvPr>
          <p:cNvSpPr txBox="1"/>
          <p:nvPr/>
        </p:nvSpPr>
        <p:spPr>
          <a:xfrm>
            <a:off x="11378641" y="2095181"/>
            <a:ext cx="90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VIAR 02</a:t>
            </a:r>
          </a:p>
        </p:txBody>
      </p:sp>
    </p:spTree>
    <p:extLst>
      <p:ext uri="{BB962C8B-B14F-4D97-AF65-F5344CB8AC3E}">
        <p14:creationId xmlns:p14="http://schemas.microsoft.com/office/powerpoint/2010/main" val="29271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8164" y="671109"/>
            <a:ext cx="10495671" cy="5515781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/>
              <a:t>Abbiamo poi osservato fenomeni </a:t>
            </a:r>
            <a:r>
              <a:rPr lang="it-IT"/>
              <a:t>riconducibili ad un effetto della temperatura, causato dal telescopio stesso o da un’interazione con l’atmosfera.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84" y="1751162"/>
            <a:ext cx="6983229" cy="509619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27C2CF-48C9-4FA3-95B0-E1EAFF89E821}"/>
              </a:ext>
            </a:extLst>
          </p:cNvPr>
          <p:cNvSpPr txBox="1"/>
          <p:nvPr/>
        </p:nvSpPr>
        <p:spPr>
          <a:xfrm>
            <a:off x="2635167" y="1751162"/>
            <a:ext cx="10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LODI 01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512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4809" y="672073"/>
            <a:ext cx="10515600" cy="5517711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Questi sono alcuni dei risultati che abbiamo ottenuto, messi in relazione con i dati forniti dal telescopio OULU. Notiamo che mentre esso non riscontri un effetto </a:t>
            </a:r>
            <a:r>
              <a:rPr lang="it-IT" dirty="0" err="1"/>
              <a:t>Forbush</a:t>
            </a:r>
            <a:r>
              <a:rPr lang="it-IT" dirty="0"/>
              <a:t>, alcune delle nostre analisi invece lo vedano.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2" y="2184089"/>
            <a:ext cx="7795823" cy="458154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7F2D1E-C200-4DE0-BBEB-FDB92B43911A}"/>
              </a:ext>
            </a:extLst>
          </p:cNvPr>
          <p:cNvSpPr txBox="1"/>
          <p:nvPr/>
        </p:nvSpPr>
        <p:spPr>
          <a:xfrm>
            <a:off x="2389518" y="2624268"/>
            <a:ext cx="93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VIAR 02</a:t>
            </a:r>
          </a:p>
        </p:txBody>
      </p:sp>
    </p:spTree>
    <p:extLst>
      <p:ext uri="{BB962C8B-B14F-4D97-AF65-F5344CB8AC3E}">
        <p14:creationId xmlns:p14="http://schemas.microsoft.com/office/powerpoint/2010/main" val="123149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82" y="506437"/>
            <a:ext cx="10386878" cy="56472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DAB880-8700-491A-9794-7671BCDC484C}"/>
              </a:ext>
            </a:extLst>
          </p:cNvPr>
          <p:cNvSpPr txBox="1"/>
          <p:nvPr/>
        </p:nvSpPr>
        <p:spPr>
          <a:xfrm>
            <a:off x="1518249" y="1095555"/>
            <a:ext cx="156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LODI 02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42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95" y="1361786"/>
            <a:ext cx="7059010" cy="413442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4" y="534572"/>
            <a:ext cx="9874986" cy="567679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25AE1C-E1C4-428D-8212-5957C697FE32}"/>
              </a:ext>
            </a:extLst>
          </p:cNvPr>
          <p:cNvSpPr txBox="1"/>
          <p:nvPr/>
        </p:nvSpPr>
        <p:spPr>
          <a:xfrm>
            <a:off x="1755612" y="1038620"/>
            <a:ext cx="162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TREV 01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544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395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RELAZIONE FINALE PROGETTO  4C</vt:lpstr>
      <vt:lpstr>Che cos’è l’effetto Forbush?</vt:lpstr>
      <vt:lpstr>Organizzazione dell’analisi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finale progetto EEE 4C</dc:title>
  <dc:creator>4C</dc:creator>
  <cp:lastModifiedBy>Giada Biesso</cp:lastModifiedBy>
  <cp:revision>32</cp:revision>
  <dcterms:created xsi:type="dcterms:W3CDTF">2018-04-27T13:10:16Z</dcterms:created>
  <dcterms:modified xsi:type="dcterms:W3CDTF">2018-10-23T11:51:02Z</dcterms:modified>
</cp:coreProperties>
</file>