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2" r:id="rId4"/>
    <p:sldId id="273" r:id="rId5"/>
    <p:sldId id="258" r:id="rId6"/>
    <p:sldId id="262" r:id="rId7"/>
    <p:sldId id="263" r:id="rId8"/>
    <p:sldId id="264" r:id="rId9"/>
    <p:sldId id="265" r:id="rId10"/>
    <p:sldId id="277" r:id="rId11"/>
    <p:sldId id="278" r:id="rId12"/>
    <p:sldId id="266" r:id="rId13"/>
    <p:sldId id="267" r:id="rId14"/>
    <p:sldId id="269" r:id="rId15"/>
    <p:sldId id="270" r:id="rId16"/>
    <p:sldId id="271" r:id="rId17"/>
    <p:sldId id="275" r:id="rId18"/>
    <p:sldId id="280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00" y="-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984E5-6DB6-483C-A933-662D03AF43D1}" type="datetimeFigureOut">
              <a:rPr lang="it-IT" smtClean="0"/>
              <a:pPr/>
              <a:t>21/11/2018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4F653-F40C-485B-BB2D-AC1F390646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3246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7BA-A8D1-4861-AB1F-E69D048E841B}" type="datetime1">
              <a:rPr lang="it-IT" smtClean="0"/>
              <a:pPr/>
              <a:t>21/11/2018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06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406C-02FA-4540-82D3-D44C87FAD4EB}" type="datetime1">
              <a:rPr lang="it-IT" smtClean="0"/>
              <a:pPr/>
              <a:t>21/11/2018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8769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2177-E0A7-460D-ABAF-AC8D40A957A0}" type="datetime1">
              <a:rPr lang="it-IT" smtClean="0"/>
              <a:pPr/>
              <a:t>21/11/2018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0970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1720" y="413792"/>
            <a:ext cx="5040560" cy="1143000"/>
          </a:xfrm>
        </p:spPr>
        <p:txBody>
          <a:bodyPr>
            <a:noAutofit/>
          </a:bodyPr>
          <a:lstStyle>
            <a:lvl1pPr algn="ctr">
              <a:defRPr sz="3800">
                <a:solidFill>
                  <a:srgbClr val="00B0F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248472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C416-EDF1-40C8-95CA-0B1CDECD6DD6}" type="datetime1">
              <a:rPr lang="it-IT" smtClean="0"/>
              <a:pPr/>
              <a:t>21/11/2018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0305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D2D8-CA38-48E2-B1D1-3A6359D37EF5}" type="datetime1">
              <a:rPr lang="it-IT" smtClean="0"/>
              <a:pPr/>
              <a:t>21/11/2018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7947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D0C4-376C-4620-AFD0-23984A1D3864}" type="datetime1">
              <a:rPr lang="it-IT" smtClean="0"/>
              <a:pPr/>
              <a:t>21/11/2018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6674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4DE2-1466-43B0-AE7E-D7CFB467E7B4}" type="datetime1">
              <a:rPr lang="it-IT" smtClean="0"/>
              <a:pPr/>
              <a:t>21/11/2018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8610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D9D0-FC68-4446-B564-EF3557C8C035}" type="datetime1">
              <a:rPr lang="it-IT" smtClean="0"/>
              <a:pPr/>
              <a:t>21/11/2018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1388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1615-8FCB-4EA7-8DA8-DB44D0E475CD}" type="datetime1">
              <a:rPr lang="it-IT" smtClean="0"/>
              <a:pPr/>
              <a:t>21/11/2018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4645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29C3-4C2E-45F1-B7AA-8E2429667F7D}" type="datetime1">
              <a:rPr lang="it-IT" smtClean="0"/>
              <a:pPr/>
              <a:t>21/11/2018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8943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C288-4B14-4ACA-A34D-C52FE1122DFF}" type="datetime1">
              <a:rPr lang="it-IT" smtClean="0"/>
              <a:pPr/>
              <a:t>21/11/2018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9062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fondo stellato"/>
          <p:cNvPicPr>
            <a:picLocks noChangeAspect="1" noChangeArrowheads="1" noCrop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1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 userDrawn="1"/>
        </p:nvSpPr>
        <p:spPr>
          <a:xfrm>
            <a:off x="467544" y="332656"/>
            <a:ext cx="8208912" cy="6264696"/>
          </a:xfrm>
          <a:prstGeom prst="rect">
            <a:avLst/>
          </a:prstGeom>
          <a:solidFill>
            <a:srgbClr val="4F81BD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B74DE-8F3E-47C7-8EB2-A35E1E3A057A}" type="datetime1">
              <a:rPr lang="it-IT" smtClean="0"/>
              <a:pPr/>
              <a:t>21/11/2018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780856" y="63417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419872" y="61019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0311333D-2A08-48DB-A889-7B0346A578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3" name="Picture 4" descr="banner CF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853"/>
          <a:stretch/>
        </p:blipFill>
        <p:spPr bwMode="auto">
          <a:xfrm>
            <a:off x="7198649" y="474940"/>
            <a:ext cx="1311667" cy="81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ogo Centro Fermi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7" y="476672"/>
            <a:ext cx="1353016" cy="812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/>
          <p:cNvSpPr/>
          <p:nvPr userDrawn="1"/>
        </p:nvSpPr>
        <p:spPr>
          <a:xfrm>
            <a:off x="626697" y="6093296"/>
            <a:ext cx="3257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EEE run meeting open to schools</a:t>
            </a:r>
          </a:p>
        </p:txBody>
      </p:sp>
      <p:sp>
        <p:nvSpPr>
          <p:cNvPr id="16" name="Rettangolo 15"/>
          <p:cNvSpPr/>
          <p:nvPr userDrawn="1"/>
        </p:nvSpPr>
        <p:spPr>
          <a:xfrm>
            <a:off x="6648781" y="6139261"/>
            <a:ext cx="1861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 </a:t>
            </a:r>
            <a:r>
              <a:rPr lang="en-US" dirty="0" err="1" smtClean="0">
                <a:solidFill>
                  <a:schemeClr val="bg1"/>
                </a:solidFill>
              </a:rPr>
              <a:t>Novembre</a:t>
            </a:r>
            <a:r>
              <a:rPr lang="en-US" dirty="0" smtClean="0">
                <a:solidFill>
                  <a:schemeClr val="bg1"/>
                </a:solidFill>
              </a:rPr>
              <a:t> 2017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Connettore 1 16"/>
          <p:cNvCxnSpPr/>
          <p:nvPr userDrawn="1"/>
        </p:nvCxnSpPr>
        <p:spPr>
          <a:xfrm>
            <a:off x="971600" y="6093296"/>
            <a:ext cx="7200800" cy="0"/>
          </a:xfrm>
          <a:prstGeom prst="line">
            <a:avLst/>
          </a:prstGeom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3939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radley Hand ITC" panose="03070402050302030203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6000" dirty="0" smtClean="0">
                <a:solidFill>
                  <a:srgbClr val="00B0F0"/>
                </a:solidFill>
              </a:rPr>
              <a:t>Partecipazione del Progetto EEE all’ICD</a:t>
            </a:r>
            <a:endParaRPr lang="it-IT" sz="6000" dirty="0">
              <a:solidFill>
                <a:srgbClr val="00B0F0"/>
              </a:solidFill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Paola La Rocca e Marina </a:t>
            </a:r>
            <a:r>
              <a:rPr lang="it-IT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Trimarchi</a:t>
            </a:r>
            <a:endParaRPr lang="it-IT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Riguarderà la misura della distribuzione angolare zenitale</a:t>
            </a:r>
          </a:p>
          <a:p>
            <a:r>
              <a:rPr lang="it-IT" dirty="0" smtClean="0"/>
              <a:t>Si analizzeranno dati dei nostri telescopi</a:t>
            </a:r>
          </a:p>
          <a:p>
            <a:r>
              <a:rPr lang="it-IT" b="1" dirty="0">
                <a:solidFill>
                  <a:srgbClr val="00B0F0"/>
                </a:solidFill>
              </a:rPr>
              <a:t>Prerequisiti</a:t>
            </a:r>
            <a:r>
              <a:rPr lang="it-IT" dirty="0"/>
              <a:t> necessari per </a:t>
            </a:r>
            <a:r>
              <a:rPr lang="it-IT" dirty="0" smtClean="0"/>
              <a:t>l’analisi:</a:t>
            </a:r>
          </a:p>
          <a:p>
            <a:pPr lvl="1"/>
            <a:r>
              <a:rPr lang="it-IT" dirty="0"/>
              <a:t>Nozioni di fisica dei raggi </a:t>
            </a:r>
            <a:r>
              <a:rPr lang="it-IT" dirty="0" smtClean="0"/>
              <a:t>cosmici e conoscenza </a:t>
            </a:r>
            <a:r>
              <a:rPr lang="it-IT" dirty="0"/>
              <a:t>del progetto EEE </a:t>
            </a:r>
          </a:p>
          <a:p>
            <a:pPr lvl="1"/>
            <a:r>
              <a:rPr lang="it-IT" dirty="0" smtClean="0"/>
              <a:t>Funzioni </a:t>
            </a:r>
            <a:r>
              <a:rPr lang="it-IT" dirty="0"/>
              <a:t>trigonometriche</a:t>
            </a:r>
          </a:p>
          <a:p>
            <a:pPr lvl="1"/>
            <a:r>
              <a:rPr lang="it-IT" dirty="0"/>
              <a:t>Concetto di istogramma, distribuzione angolare </a:t>
            </a:r>
            <a:r>
              <a:rPr lang="it-IT" dirty="0" smtClean="0"/>
              <a:t>e </a:t>
            </a:r>
            <a:r>
              <a:rPr lang="it-IT" dirty="0"/>
              <a:t>accettanza</a:t>
            </a:r>
          </a:p>
          <a:p>
            <a:pPr lvl="1"/>
            <a:r>
              <a:rPr lang="it-IT" dirty="0"/>
              <a:t>Utilizzo di </a:t>
            </a:r>
            <a:r>
              <a:rPr lang="it-IT" dirty="0" smtClean="0"/>
              <a:t>Excel</a:t>
            </a:r>
          </a:p>
          <a:p>
            <a:r>
              <a:rPr lang="it-IT" b="1" dirty="0" smtClean="0">
                <a:solidFill>
                  <a:srgbClr val="00B0F0"/>
                </a:solidFill>
              </a:rPr>
              <a:t>Strumenti</a:t>
            </a:r>
            <a:r>
              <a:rPr lang="it-IT" dirty="0" smtClean="0"/>
              <a:t>:</a:t>
            </a:r>
          </a:p>
          <a:p>
            <a:pPr lvl="1"/>
            <a:r>
              <a:rPr lang="it-IT" dirty="0"/>
              <a:t>Videoproiettore e sistema di connessione per videoconferenza</a:t>
            </a:r>
          </a:p>
          <a:p>
            <a:pPr lvl="1"/>
            <a:r>
              <a:rPr lang="it-IT" dirty="0"/>
              <a:t>PC per </a:t>
            </a:r>
            <a:r>
              <a:rPr lang="it-IT" dirty="0" smtClean="0"/>
              <a:t>l’analisi (un PC ogni 4-5 studenti)</a:t>
            </a:r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2051721" y="413792"/>
            <a:ext cx="5112567" cy="1143000"/>
          </a:xfrm>
        </p:spPr>
        <p:txBody>
          <a:bodyPr/>
          <a:lstStyle/>
          <a:p>
            <a:r>
              <a:rPr lang="it-IT" dirty="0" smtClean="0"/>
              <a:t>Attività di analisi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9153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Le scuole riceveranno istruzioni per scaricare un set di dati da analizzare attraverso il nuovo </a:t>
            </a:r>
            <a:r>
              <a:rPr lang="it-IT" dirty="0" err="1" smtClean="0"/>
              <a:t>tool</a:t>
            </a:r>
            <a:r>
              <a:rPr lang="it-IT" dirty="0" smtClean="0"/>
              <a:t> di analisi:</a:t>
            </a:r>
          </a:p>
          <a:p>
            <a:pPr marL="457200" lvl="1" indent="0" algn="ctr">
              <a:buNone/>
            </a:pPr>
            <a:r>
              <a:rPr lang="it-IT" b="1" dirty="0">
                <a:solidFill>
                  <a:srgbClr val="00B0F0"/>
                </a:solidFill>
              </a:rPr>
              <a:t>https://iatw.cnaf.infn.it/eee/elog/Query/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marL="354013" lvl="1" indent="-354013">
              <a:buFont typeface="Arial" panose="020B0604020202020204" pitchFamily="34" charset="0"/>
              <a:buChar char="•"/>
            </a:pPr>
            <a:r>
              <a:rPr lang="it-IT" dirty="0" smtClean="0"/>
              <a:t>Verrà fornita una guida dettagliata sull’attività di analisi</a:t>
            </a:r>
            <a:r>
              <a:rPr lang="it-IT" dirty="0"/>
              <a:t>	</a:t>
            </a:r>
            <a:endParaRPr lang="it-IT" b="1" dirty="0">
              <a:solidFill>
                <a:srgbClr val="00B0F0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2051721" y="413792"/>
            <a:ext cx="5112567" cy="1143000"/>
          </a:xfrm>
        </p:spPr>
        <p:txBody>
          <a:bodyPr/>
          <a:lstStyle/>
          <a:p>
            <a:r>
              <a:rPr lang="it-IT" dirty="0" smtClean="0"/>
              <a:t>Attività di analisi</a:t>
            </a:r>
            <a:endParaRPr lang="it-IT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05" y="3020911"/>
            <a:ext cx="4104456" cy="233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84" t="20746" r="26877" b="14415"/>
          <a:stretch/>
        </p:blipFill>
        <p:spPr bwMode="auto">
          <a:xfrm>
            <a:off x="5852558" y="3130456"/>
            <a:ext cx="2232248" cy="21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511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it-IT" b="1" dirty="0" smtClean="0"/>
              <a:t>Programma della giornata: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Introduzione sui raggi cosmici</a:t>
            </a:r>
          </a:p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00B0F0"/>
                </a:solidFill>
              </a:rPr>
              <a:t>Misura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smtClean="0"/>
              <a:t>della distribuzione angolare zenitale dei raggi cosmici secondari</a:t>
            </a:r>
          </a:p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00B0F0"/>
                </a:solidFill>
              </a:rPr>
              <a:t>Analisi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smtClean="0"/>
              <a:t>dei dati</a:t>
            </a:r>
          </a:p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00B0F0"/>
                </a:solidFill>
              </a:rPr>
              <a:t>Discussione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smtClean="0"/>
              <a:t>dei risultati all’interno del gruppo di lavoro e a livello internazionale tra gli studenti partecipanti all’ICD</a:t>
            </a:r>
          </a:p>
          <a:p>
            <a:r>
              <a:rPr lang="it-IT" dirty="0" smtClean="0"/>
              <a:t>Pubblicazione dei risultati in un </a:t>
            </a:r>
            <a:r>
              <a:rPr lang="it-IT" b="1" dirty="0" smtClean="0">
                <a:solidFill>
                  <a:srgbClr val="00B0F0"/>
                </a:solidFill>
              </a:rPr>
              <a:t>booklet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2051720" y="413792"/>
            <a:ext cx="5040560" cy="1143000"/>
          </a:xfrm>
        </p:spPr>
        <p:txBody>
          <a:bodyPr/>
          <a:lstStyle/>
          <a:p>
            <a:r>
              <a:rPr lang="it-IT" dirty="0" smtClean="0"/>
              <a:t>Programma della giornata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755576" y="4293096"/>
            <a:ext cx="7560840" cy="79208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53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Sono previsti diversi livelli di discussione:</a:t>
            </a:r>
          </a:p>
          <a:p>
            <a:r>
              <a:rPr lang="it-IT" dirty="0" smtClean="0"/>
              <a:t>All’interno dei gruppi di lavoro</a:t>
            </a:r>
          </a:p>
          <a:p>
            <a:r>
              <a:rPr lang="it-IT" dirty="0" smtClean="0"/>
              <a:t>A livello internazionale tra le scuole partecipanti:</a:t>
            </a:r>
          </a:p>
          <a:p>
            <a:pPr lvl="1"/>
            <a:r>
              <a:rPr lang="it-IT" dirty="0" err="1" smtClean="0"/>
              <a:t>Skype</a:t>
            </a:r>
            <a:r>
              <a:rPr lang="it-IT" dirty="0" smtClean="0"/>
              <a:t> chat sempre attiva</a:t>
            </a:r>
          </a:p>
          <a:p>
            <a:pPr lvl="1"/>
            <a:r>
              <a:rPr lang="it-IT" dirty="0" smtClean="0"/>
              <a:t>Momenti di discussione:</a:t>
            </a:r>
          </a:p>
          <a:p>
            <a:pPr marL="457200" lvl="1" indent="0">
              <a:buNone/>
            </a:pPr>
            <a:r>
              <a:rPr lang="it-IT" dirty="0"/>
              <a:t>	</a:t>
            </a:r>
            <a:r>
              <a:rPr lang="it-IT" dirty="0" smtClean="0"/>
              <a:t>     </a:t>
            </a:r>
            <a:r>
              <a:rPr lang="it-IT" sz="1600" dirty="0" smtClean="0">
                <a:solidFill>
                  <a:srgbClr val="00B0F0"/>
                </a:solidFill>
              </a:rPr>
              <a:t>12:00 – 12:30</a:t>
            </a:r>
          </a:p>
          <a:p>
            <a:pPr marL="0" indent="0" fontAlgn="base">
              <a:buNone/>
            </a:pPr>
            <a:r>
              <a:rPr lang="it-IT" sz="1600" dirty="0" smtClean="0"/>
              <a:t>	       </a:t>
            </a:r>
            <a:r>
              <a:rPr lang="it-IT" sz="1600" dirty="0" smtClean="0">
                <a:solidFill>
                  <a:srgbClr val="00B0F0"/>
                </a:solidFill>
              </a:rPr>
              <a:t>13:00 – 13:30</a:t>
            </a:r>
          </a:p>
          <a:p>
            <a:pPr marL="0" indent="0" fontAlgn="base">
              <a:buNone/>
            </a:pPr>
            <a:r>
              <a:rPr lang="it-IT" sz="1600" dirty="0" smtClean="0">
                <a:solidFill>
                  <a:srgbClr val="00B0F0"/>
                </a:solidFill>
              </a:rPr>
              <a:t>	       14:00 – 14:30</a:t>
            </a:r>
          </a:p>
          <a:p>
            <a:pPr marL="0" indent="0" fontAlgn="base">
              <a:buNone/>
            </a:pPr>
            <a:r>
              <a:rPr lang="it-IT" sz="1600" dirty="0" smtClean="0"/>
              <a:t>	       </a:t>
            </a:r>
            <a:r>
              <a:rPr lang="it-IT" sz="1600" dirty="0" smtClean="0">
                <a:solidFill>
                  <a:srgbClr val="00B0F0"/>
                </a:solidFill>
              </a:rPr>
              <a:t>15:00 – 15:30</a:t>
            </a:r>
          </a:p>
          <a:p>
            <a:pPr marL="0" indent="0" fontAlgn="base">
              <a:buNone/>
            </a:pPr>
            <a:r>
              <a:rPr lang="it-IT" sz="1600" dirty="0" smtClean="0"/>
              <a:t>	       16:00 – 16:30  </a:t>
            </a:r>
          </a:p>
          <a:p>
            <a:pPr marL="0" indent="0" fontAlgn="base">
              <a:spcAft>
                <a:spcPts val="1200"/>
              </a:spcAft>
              <a:buNone/>
            </a:pPr>
            <a:r>
              <a:rPr lang="it-IT" sz="1600" dirty="0" smtClean="0">
                <a:solidFill>
                  <a:srgbClr val="00B0F0"/>
                </a:solidFill>
              </a:rPr>
              <a:t>                           17:00 – 17:30 </a:t>
            </a:r>
            <a:endParaRPr lang="it-IT" dirty="0" smtClean="0">
              <a:solidFill>
                <a:srgbClr val="00B0F0"/>
              </a:solidFill>
            </a:endParaRPr>
          </a:p>
          <a:p>
            <a:pPr lvl="1"/>
            <a:r>
              <a:rPr lang="it-IT" dirty="0" smtClean="0"/>
              <a:t>Presentare la scuola, il rivelatore e i risultati (singola PDF slide)</a:t>
            </a:r>
          </a:p>
          <a:p>
            <a:pPr lvl="2"/>
            <a:endParaRPr lang="it-IT" dirty="0" smtClean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2051720" y="413792"/>
            <a:ext cx="5040560" cy="1143000"/>
          </a:xfrm>
        </p:spPr>
        <p:txBody>
          <a:bodyPr/>
          <a:lstStyle/>
          <a:p>
            <a:r>
              <a:rPr lang="it-IT" dirty="0" smtClean="0"/>
              <a:t>Discussione dei risultati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7703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/>
              <a:t>Programma della giornata:</a:t>
            </a:r>
          </a:p>
          <a:p>
            <a:r>
              <a:rPr lang="it-IT" dirty="0" smtClean="0"/>
              <a:t>Introduzione sui raggi cosmici</a:t>
            </a:r>
          </a:p>
          <a:p>
            <a:r>
              <a:rPr lang="it-IT" b="1" dirty="0" smtClean="0">
                <a:solidFill>
                  <a:srgbClr val="00B0F0"/>
                </a:solidFill>
              </a:rPr>
              <a:t>Misura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smtClean="0"/>
              <a:t>della distribuzione angolare zenitale dei raggi cosmici secondari</a:t>
            </a:r>
          </a:p>
          <a:p>
            <a:r>
              <a:rPr lang="it-IT" b="1" dirty="0" smtClean="0">
                <a:solidFill>
                  <a:srgbClr val="00B0F0"/>
                </a:solidFill>
              </a:rPr>
              <a:t>Analisi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smtClean="0"/>
              <a:t>dei dati</a:t>
            </a:r>
          </a:p>
          <a:p>
            <a:r>
              <a:rPr lang="it-IT" b="1" dirty="0" smtClean="0">
                <a:solidFill>
                  <a:srgbClr val="00B0F0"/>
                </a:solidFill>
              </a:rPr>
              <a:t>Discussione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smtClean="0"/>
              <a:t>dei risultati all’interno del gruppo di lavoro e a livello internazionale tra gli studenti partecipanti all’ICD</a:t>
            </a:r>
          </a:p>
          <a:p>
            <a:r>
              <a:rPr lang="it-IT" dirty="0" smtClean="0"/>
              <a:t>Pubblicazione dei risultati in un </a:t>
            </a:r>
            <a:r>
              <a:rPr lang="it-IT" b="1" dirty="0" smtClean="0">
                <a:solidFill>
                  <a:srgbClr val="00B0F0"/>
                </a:solidFill>
              </a:rPr>
              <a:t>booklet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2051720" y="413792"/>
            <a:ext cx="5040560" cy="1143000"/>
          </a:xfrm>
        </p:spPr>
        <p:txBody>
          <a:bodyPr/>
          <a:lstStyle/>
          <a:p>
            <a:r>
              <a:rPr lang="it-IT" dirty="0" smtClean="0"/>
              <a:t>Programma della giornata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755576" y="4494810"/>
            <a:ext cx="7560840" cy="39604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307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11560" y="2132856"/>
            <a:ext cx="432048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Ogni scuola dovrà fornire entro il 14 Dicembre </a:t>
            </a:r>
            <a:r>
              <a:rPr lang="it-IT" dirty="0" smtClean="0"/>
              <a:t>2018: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Una pagina A4 con figure e commenti riguardo il risultato della </a:t>
            </a:r>
            <a:r>
              <a:rPr lang="it-IT" dirty="0" smtClean="0"/>
              <a:t>misura</a:t>
            </a:r>
          </a:p>
          <a:p>
            <a:r>
              <a:rPr lang="it-IT" dirty="0" smtClean="0"/>
              <a:t>Iniziare a prepararlo il giorno dell’ICD, se avanza tempo fra l’analisi e la </a:t>
            </a:r>
            <a:r>
              <a:rPr lang="it-IT" dirty="0" err="1" smtClean="0"/>
              <a:t>Vidyo</a:t>
            </a:r>
            <a:r>
              <a:rPr lang="it-IT" dirty="0" smtClean="0"/>
              <a:t> </a:t>
            </a:r>
            <a:r>
              <a:rPr lang="it-IT" dirty="0" err="1" smtClean="0"/>
              <a:t>call</a:t>
            </a:r>
            <a:r>
              <a:rPr lang="it-IT" dirty="0" smtClean="0"/>
              <a:t>!!!!</a:t>
            </a:r>
            <a:endParaRPr lang="it-IT" dirty="0" smtClean="0"/>
          </a:p>
          <a:p>
            <a:endParaRPr lang="it-IT" dirty="0" smtClean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2051720" y="413792"/>
            <a:ext cx="5040560" cy="1143000"/>
          </a:xfrm>
        </p:spPr>
        <p:txBody>
          <a:bodyPr/>
          <a:lstStyle/>
          <a:p>
            <a:r>
              <a:rPr lang="it-IT" dirty="0" smtClean="0"/>
              <a:t>Booklet</a:t>
            </a:r>
            <a:endParaRPr lang="it-IT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3213919" cy="456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29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it-IT" dirty="0" smtClean="0"/>
              <a:t>Ogni studente riceverà dagli organizzatori un attestato di partecipazione all’International </a:t>
            </a:r>
            <a:r>
              <a:rPr lang="it-IT" dirty="0" err="1" smtClean="0"/>
              <a:t>Cosmic</a:t>
            </a:r>
            <a:r>
              <a:rPr lang="it-IT" dirty="0" smtClean="0"/>
              <a:t> </a:t>
            </a:r>
            <a:r>
              <a:rPr lang="it-IT" dirty="0" err="1" smtClean="0"/>
              <a:t>Day</a:t>
            </a:r>
            <a:r>
              <a:rPr lang="it-IT" dirty="0" smtClean="0"/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it-IT" dirty="0" smtClean="0"/>
              <a:t>L’attestato verrà rilasciato il 29 novembre dai referenti EEE presso le sedi locali.</a:t>
            </a:r>
          </a:p>
          <a:p>
            <a:pPr marL="0" indent="0">
              <a:buNone/>
            </a:pPr>
            <a:r>
              <a:rPr lang="it-IT" dirty="0" smtClean="0"/>
              <a:t>Gli alunni che parteciperanno soltanto al collegamento </a:t>
            </a:r>
            <a:r>
              <a:rPr lang="it-IT" dirty="0" err="1" smtClean="0"/>
              <a:t>Vidyo</a:t>
            </a:r>
            <a:r>
              <a:rPr lang="it-IT" dirty="0" smtClean="0"/>
              <a:t> fra tutte le scuole EEE riceveranno in seguito un attestato rilasciato dal Centro Fermi.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2051720" y="413792"/>
            <a:ext cx="5040560" cy="1143000"/>
          </a:xfrm>
        </p:spPr>
        <p:txBody>
          <a:bodyPr/>
          <a:lstStyle/>
          <a:p>
            <a:r>
              <a:rPr lang="it-IT" dirty="0" smtClean="0"/>
              <a:t>Attestati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6613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ore 09:30-10:00 Arrivo dei partecipanti nelle sedi centrali: </a:t>
            </a:r>
          </a:p>
          <a:p>
            <a:r>
              <a:rPr lang="it-IT" dirty="0"/>
              <a:t>  - registrazione/verifica presenze (per </a:t>
            </a:r>
            <a:r>
              <a:rPr lang="it-IT" dirty="0" smtClean="0"/>
              <a:t>consegna </a:t>
            </a:r>
            <a:r>
              <a:rPr lang="it-IT" dirty="0"/>
              <a:t>attestati)</a:t>
            </a:r>
          </a:p>
          <a:p>
            <a:r>
              <a:rPr lang="it-IT" dirty="0"/>
              <a:t>  - suddivisione dei ragazzi in gruppi da 4-5 persone (1 pc per ogni gruppo)</a:t>
            </a:r>
          </a:p>
          <a:p>
            <a:r>
              <a:rPr lang="it-IT" dirty="0"/>
              <a:t>  - selezione di 2-3 ragazzi per relazioni sociali su </a:t>
            </a:r>
            <a:r>
              <a:rPr lang="it-IT" dirty="0" err="1"/>
              <a:t>skype</a:t>
            </a:r>
            <a:endParaRPr lang="it-IT" dirty="0"/>
          </a:p>
          <a:p>
            <a:r>
              <a:rPr lang="it-IT" dirty="0"/>
              <a:t>  - Preparazione connessione internet</a:t>
            </a:r>
          </a:p>
          <a:p>
            <a:r>
              <a:rPr lang="it-IT" dirty="0"/>
              <a:t>    - 1 pc per connessione </a:t>
            </a:r>
            <a:r>
              <a:rPr lang="it-IT" dirty="0" err="1"/>
              <a:t>vidyo</a:t>
            </a:r>
            <a:r>
              <a:rPr lang="it-IT" dirty="0"/>
              <a:t> EEE</a:t>
            </a:r>
          </a:p>
          <a:p>
            <a:r>
              <a:rPr lang="it-IT" dirty="0"/>
              <a:t>    - 1 pc connessione </a:t>
            </a:r>
            <a:r>
              <a:rPr lang="it-IT" dirty="0" err="1" smtClean="0"/>
              <a:t>vidyo</a:t>
            </a:r>
            <a:r>
              <a:rPr lang="it-IT" dirty="0" smtClean="0"/>
              <a:t> </a:t>
            </a:r>
            <a:r>
              <a:rPr lang="it-IT" dirty="0"/>
              <a:t>ICD</a:t>
            </a:r>
          </a:p>
          <a:p>
            <a:r>
              <a:rPr lang="it-IT" dirty="0"/>
              <a:t>ore 10:00 Collegamento </a:t>
            </a:r>
            <a:r>
              <a:rPr lang="it-IT" dirty="0" err="1"/>
              <a:t>Vidyo</a:t>
            </a:r>
            <a:r>
              <a:rPr lang="it-IT" dirty="0"/>
              <a:t> tra tutte le scuole EEE</a:t>
            </a:r>
          </a:p>
          <a:p>
            <a:r>
              <a:rPr lang="it-IT" dirty="0"/>
              <a:t>ore </a:t>
            </a:r>
            <a:r>
              <a:rPr lang="it-IT" dirty="0" smtClean="0"/>
              <a:t>10:05 </a:t>
            </a:r>
            <a:r>
              <a:rPr lang="it-IT" dirty="0"/>
              <a:t>Saluto prof.ssa </a:t>
            </a:r>
            <a:r>
              <a:rPr lang="it-IT" dirty="0" err="1"/>
              <a:t>Cifarelli</a:t>
            </a:r>
            <a:r>
              <a:rPr lang="it-IT" dirty="0"/>
              <a:t> (registrato)</a:t>
            </a:r>
          </a:p>
          <a:p>
            <a:r>
              <a:rPr lang="it-IT" dirty="0"/>
              <a:t>ore 10:20 </a:t>
            </a:r>
            <a:r>
              <a:rPr lang="it-IT" dirty="0" smtClean="0"/>
              <a:t>Breve introduzione all’evento</a:t>
            </a:r>
            <a:endParaRPr lang="it-IT" dirty="0"/>
          </a:p>
          <a:p>
            <a:r>
              <a:rPr lang="it-IT" dirty="0"/>
              <a:t>ore 10:30 Lezione generale</a:t>
            </a:r>
          </a:p>
          <a:p>
            <a:r>
              <a:rPr lang="it-IT" dirty="0"/>
              <a:t>ore 11:00 Inizio analisi</a:t>
            </a:r>
          </a:p>
          <a:p>
            <a:r>
              <a:rPr lang="it-IT" dirty="0"/>
              <a:t>ore </a:t>
            </a:r>
            <a:r>
              <a:rPr lang="it-IT" dirty="0" smtClean="0"/>
              <a:t>12:00 e seguenti Collegamenti </a:t>
            </a:r>
            <a:r>
              <a:rPr lang="it-IT" dirty="0" err="1" smtClean="0"/>
              <a:t>vidyo</a:t>
            </a:r>
            <a:r>
              <a:rPr lang="it-IT" dirty="0" smtClean="0"/>
              <a:t> con </a:t>
            </a:r>
            <a:r>
              <a:rPr lang="it-IT" dirty="0"/>
              <a:t>ICD</a:t>
            </a:r>
          </a:p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2051721" y="413792"/>
            <a:ext cx="5112567" cy="1143000"/>
          </a:xfrm>
        </p:spPr>
        <p:txBody>
          <a:bodyPr/>
          <a:lstStyle/>
          <a:p>
            <a:r>
              <a:rPr lang="it-IT" dirty="0" smtClean="0"/>
              <a:t>Programma preliminare della giornata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3959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979713" y="1772816"/>
            <a:ext cx="5112568" cy="1143000"/>
          </a:xfrm>
        </p:spPr>
        <p:txBody>
          <a:bodyPr/>
          <a:lstStyle/>
          <a:p>
            <a:r>
              <a:rPr lang="it-IT" sz="5000" dirty="0" smtClean="0">
                <a:solidFill>
                  <a:schemeClr val="bg1"/>
                </a:solidFill>
              </a:rPr>
              <a:t>Ci vediamo il 29 Novembre all’ICD!</a:t>
            </a:r>
            <a:endParaRPr lang="it-IT" sz="5000" dirty="0">
              <a:solidFill>
                <a:schemeClr val="bg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8" name="Segnaposto contenuto 4"/>
          <p:cNvSpPr>
            <a:spLocks noGrp="1"/>
          </p:cNvSpPr>
          <p:nvPr>
            <p:ph idx="1"/>
          </p:nvPr>
        </p:nvSpPr>
        <p:spPr>
          <a:xfrm>
            <a:off x="1187624" y="3573017"/>
            <a:ext cx="6933456" cy="2232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	Per chiarimenti o domande rivolgersi a: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b="1" dirty="0" smtClean="0">
                <a:solidFill>
                  <a:srgbClr val="00B0F0"/>
                </a:solidFill>
              </a:rPr>
              <a:t>Paola La Rocca </a:t>
            </a:r>
            <a:r>
              <a:rPr lang="it-IT" dirty="0" smtClean="0"/>
              <a:t>(paola.larocca@ct.infn.it)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b="1" dirty="0">
                <a:solidFill>
                  <a:srgbClr val="00B0F0"/>
                </a:solidFill>
              </a:rPr>
              <a:t>Marina </a:t>
            </a:r>
            <a:r>
              <a:rPr lang="it-IT" b="1" dirty="0" err="1">
                <a:solidFill>
                  <a:srgbClr val="00B0F0"/>
                </a:solidFill>
              </a:rPr>
              <a:t>Trimarchi</a:t>
            </a: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dirty="0" smtClean="0"/>
              <a:t>(mtrimarchi@unime.it)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b="1" dirty="0">
                <a:solidFill>
                  <a:srgbClr val="00B0F0"/>
                </a:solidFill>
              </a:rPr>
              <a:t>Referenti EEE </a:t>
            </a:r>
            <a:r>
              <a:rPr lang="it-IT" dirty="0" smtClean="0"/>
              <a:t>locali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8839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</a:t>
            </a:r>
            <a:br>
              <a:rPr lang="en-US" dirty="0" smtClean="0"/>
            </a:br>
            <a:r>
              <a:rPr lang="en-US" dirty="0" smtClean="0"/>
              <a:t>Cosmic Day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772817"/>
            <a:ext cx="4762872" cy="4248472"/>
          </a:xfrm>
        </p:spPr>
        <p:txBody>
          <a:bodyPr/>
          <a:lstStyle/>
          <a:p>
            <a:r>
              <a:rPr lang="it-IT" dirty="0" smtClean="0"/>
              <a:t>La 7</a:t>
            </a:r>
            <a:r>
              <a:rPr lang="it-IT" baseline="30000" dirty="0" smtClean="0"/>
              <a:t>a</a:t>
            </a:r>
            <a:r>
              <a:rPr lang="it-IT" dirty="0" smtClean="0"/>
              <a:t> edizione dell’ICD si svolgerà il </a:t>
            </a:r>
            <a:r>
              <a:rPr lang="it-IT" b="1" dirty="0" smtClean="0">
                <a:solidFill>
                  <a:srgbClr val="00B0F0"/>
                </a:solidFill>
              </a:rPr>
              <a:t>29 Novembre 2018</a:t>
            </a:r>
          </a:p>
          <a:p>
            <a:r>
              <a:rPr lang="it-IT" dirty="0" smtClean="0"/>
              <a:t>Evento mirato a coinvolgere studenti e insegnanti in attività riguardanti i </a:t>
            </a:r>
            <a:r>
              <a:rPr lang="it-IT" b="1" dirty="0" smtClean="0">
                <a:solidFill>
                  <a:srgbClr val="00B0F0"/>
                </a:solidFill>
              </a:rPr>
              <a:t>raggi cosmici</a:t>
            </a:r>
          </a:p>
          <a:p>
            <a:r>
              <a:rPr lang="it-IT" dirty="0" smtClean="0"/>
              <a:t>L’evento è organizzato ogni anno da DESY</a:t>
            </a:r>
          </a:p>
          <a:p>
            <a:endParaRPr lang="it-IT" dirty="0"/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B0F0"/>
                </a:solidFill>
              </a:rPr>
              <a:t>https://icd.desy.de/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30765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855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it-IT" dirty="0" smtClean="0"/>
              <a:t>Anche quest’anno il Centro Fermi partecipa all’ICD coordinando la partecipazione  delle scuole EEE a questa iniziativa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Partecipazione coordinata:</a:t>
            </a:r>
          </a:p>
          <a:p>
            <a:pPr lvl="1">
              <a:spcAft>
                <a:spcPts val="1200"/>
              </a:spcAft>
            </a:pPr>
            <a:r>
              <a:rPr lang="it-IT" dirty="0" smtClean="0"/>
              <a:t>Gruppi di studenti si recheranno in una delle sedi centrali individuate per lo svolgimento dell’ICD</a:t>
            </a:r>
          </a:p>
          <a:p>
            <a:pPr lvl="1">
              <a:spcAft>
                <a:spcPts val="1200"/>
              </a:spcAft>
            </a:pPr>
            <a:r>
              <a:rPr lang="it-IT" dirty="0" smtClean="0"/>
              <a:t>I ricercatori EEE li guideranno in un’attività di analisi dei dati acquisiti con i telescopi EEE</a:t>
            </a:r>
          </a:p>
          <a:p>
            <a:pPr lvl="1">
              <a:spcAft>
                <a:spcPts val="1200"/>
              </a:spcAft>
            </a:pPr>
            <a:r>
              <a:rPr lang="it-IT" dirty="0" smtClean="0"/>
              <a:t>Per tutte le scuole che non potranno recarsi in una delle sedi centrali, verrà stabilito un collegamento </a:t>
            </a:r>
            <a:r>
              <a:rPr lang="it-IT" dirty="0" err="1" smtClean="0"/>
              <a:t>Vidyo</a:t>
            </a:r>
            <a:r>
              <a:rPr lang="it-IT" dirty="0" smtClean="0"/>
              <a:t> per seguire l’evento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2051720" y="413792"/>
            <a:ext cx="5040560" cy="1143000"/>
          </a:xfrm>
        </p:spPr>
        <p:txBody>
          <a:bodyPr/>
          <a:lstStyle/>
          <a:p>
            <a:r>
              <a:rPr lang="it-IT" dirty="0" smtClean="0"/>
              <a:t>Partecipazione del Progetto EEE all’ICD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200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5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Individuate 11 sedi in cui si recheranno gli studenti EEE:</a:t>
            </a:r>
          </a:p>
          <a:p>
            <a:pPr lvl="1"/>
            <a:r>
              <a:rPr lang="it-IT" sz="1800" dirty="0"/>
              <a:t>Dipartimento di Fisica di </a:t>
            </a:r>
            <a:r>
              <a:rPr lang="it-IT" sz="1800" dirty="0" smtClean="0"/>
              <a:t>Torino </a:t>
            </a:r>
          </a:p>
          <a:p>
            <a:pPr lvl="1"/>
            <a:r>
              <a:rPr lang="it-IT" sz="1800" dirty="0" smtClean="0"/>
              <a:t>Dipartimento di Fisica di Salerno</a:t>
            </a:r>
          </a:p>
          <a:p>
            <a:pPr lvl="1"/>
            <a:r>
              <a:rPr lang="it-IT" sz="1800" dirty="0" smtClean="0"/>
              <a:t>Dipartimento di Fisica di Bari </a:t>
            </a:r>
          </a:p>
          <a:p>
            <a:pPr lvl="1"/>
            <a:r>
              <a:rPr lang="it-IT" sz="1800" dirty="0" smtClean="0"/>
              <a:t>Dipartimento di  Fisica di Catania </a:t>
            </a:r>
          </a:p>
          <a:p>
            <a:pPr lvl="1"/>
            <a:r>
              <a:rPr lang="it-IT" sz="1800" dirty="0" smtClean="0"/>
              <a:t>Liceo Volta, Lodi </a:t>
            </a:r>
          </a:p>
          <a:p>
            <a:pPr lvl="1"/>
            <a:r>
              <a:rPr lang="it-IT" sz="1800" dirty="0" smtClean="0"/>
              <a:t>Liceo Fermi, Bologna</a:t>
            </a:r>
          </a:p>
          <a:p>
            <a:pPr lvl="1"/>
            <a:r>
              <a:rPr lang="it-IT" sz="1800" dirty="0" smtClean="0"/>
              <a:t>Liceo Grassi, Savona</a:t>
            </a:r>
            <a:endParaRPr lang="it-IT" sz="1800" dirty="0"/>
          </a:p>
          <a:p>
            <a:pPr lvl="1"/>
            <a:r>
              <a:rPr lang="it-IT" sz="1800" dirty="0" smtClean="0"/>
              <a:t>Liceo </a:t>
            </a:r>
            <a:r>
              <a:rPr lang="it-IT" sz="1800" dirty="0" err="1" smtClean="0"/>
              <a:t>Banzi</a:t>
            </a:r>
            <a:r>
              <a:rPr lang="it-IT" sz="1800" dirty="0" smtClean="0"/>
              <a:t> </a:t>
            </a:r>
            <a:r>
              <a:rPr lang="it-IT" sz="1800" dirty="0" err="1" smtClean="0"/>
              <a:t>Bazoli</a:t>
            </a:r>
            <a:r>
              <a:rPr lang="it-IT" sz="1800" dirty="0" smtClean="0"/>
              <a:t>, Lecce</a:t>
            </a:r>
          </a:p>
          <a:p>
            <a:pPr lvl="1"/>
            <a:r>
              <a:rPr lang="it-IT" sz="1800" dirty="0" smtClean="0"/>
              <a:t>IIS Levi, </a:t>
            </a:r>
            <a:r>
              <a:rPr lang="it-IT" sz="1800" dirty="0" err="1" smtClean="0"/>
              <a:t>Quartu</a:t>
            </a:r>
            <a:r>
              <a:rPr lang="it-IT" sz="1800" dirty="0" smtClean="0"/>
              <a:t> </a:t>
            </a:r>
            <a:r>
              <a:rPr lang="it-IT" sz="1800" dirty="0" err="1" smtClean="0"/>
              <a:t>S.Elena</a:t>
            </a:r>
            <a:endParaRPr lang="it-IT" sz="1800" dirty="0" smtClean="0"/>
          </a:p>
          <a:p>
            <a:pPr lvl="1"/>
            <a:r>
              <a:rPr lang="it-IT" sz="1800" dirty="0" smtClean="0"/>
              <a:t>Liceo Quadri, Vicenza</a:t>
            </a:r>
          </a:p>
          <a:p>
            <a:pPr lvl="1"/>
            <a:r>
              <a:rPr lang="it-IT" sz="1800" dirty="0" smtClean="0"/>
              <a:t>Liceo Volta, Reggio Calabria 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Circa </a:t>
            </a:r>
            <a:r>
              <a:rPr lang="it-IT" b="1" dirty="0" smtClean="0">
                <a:solidFill>
                  <a:srgbClr val="00B0F0"/>
                </a:solidFill>
              </a:rPr>
              <a:t>55 scuole </a:t>
            </a:r>
            <a:r>
              <a:rPr lang="it-IT" dirty="0" smtClean="0"/>
              <a:t>partecipanti</a:t>
            </a:r>
          </a:p>
          <a:p>
            <a:r>
              <a:rPr lang="it-IT" dirty="0" smtClean="0"/>
              <a:t>Il numero massimo di partecipanti per sede è stabilito in accordo con i referenti EEE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2051720" y="413792"/>
            <a:ext cx="5040560" cy="1143000"/>
          </a:xfrm>
        </p:spPr>
        <p:txBody>
          <a:bodyPr/>
          <a:lstStyle/>
          <a:p>
            <a:r>
              <a:rPr lang="it-IT" dirty="0" smtClean="0"/>
              <a:t>Sedi EEE - ICD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3024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Programma della giornata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it-IT" b="1" dirty="0" smtClean="0"/>
              <a:t>Programma della giornata: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Introduzione sui raggi cosmici</a:t>
            </a:r>
          </a:p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00B0F0"/>
                </a:solidFill>
              </a:rPr>
              <a:t>Misura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smtClean="0"/>
              <a:t>della distribuzione angolare zenitale dei raggi cosmici secondari</a:t>
            </a:r>
          </a:p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00B0F0"/>
                </a:solidFill>
              </a:rPr>
              <a:t>Analisi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smtClean="0"/>
              <a:t>dei dati</a:t>
            </a:r>
          </a:p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00B0F0"/>
                </a:solidFill>
              </a:rPr>
              <a:t>Discussione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smtClean="0"/>
              <a:t>dei risultati all’interno del gruppo di lavoro e a livello internazionale tra gli studenti partecipanti all’ICD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Pubblicazione dei risultati in un </a:t>
            </a:r>
            <a:r>
              <a:rPr lang="it-IT" b="1" dirty="0" smtClean="0">
                <a:solidFill>
                  <a:srgbClr val="00B0F0"/>
                </a:solidFill>
              </a:rPr>
              <a:t>booklet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144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it-IT" b="1" dirty="0" smtClean="0"/>
              <a:t>Programma della giornata: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Introduzione sui raggi cosmici</a:t>
            </a:r>
          </a:p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00B0F0"/>
                </a:solidFill>
              </a:rPr>
              <a:t>Misura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smtClean="0"/>
              <a:t>della distribuzione angolare zenitale dei raggi cosmici secondari</a:t>
            </a:r>
          </a:p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00B0F0"/>
                </a:solidFill>
              </a:rPr>
              <a:t>Analisi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smtClean="0"/>
              <a:t>dei dati</a:t>
            </a:r>
          </a:p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00B0F0"/>
                </a:solidFill>
              </a:rPr>
              <a:t>Discussione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smtClean="0"/>
              <a:t>dei risultati all’interno del gruppo di lavoro e a livello internazionale tra gli studenti partecipanti all’ICD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Pubblicazione dei risultati in un </a:t>
            </a:r>
            <a:r>
              <a:rPr lang="it-IT" b="1" dirty="0" smtClean="0">
                <a:solidFill>
                  <a:srgbClr val="00B0F0"/>
                </a:solidFill>
              </a:rPr>
              <a:t>booklet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755576" y="2348880"/>
            <a:ext cx="3600400" cy="43204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3"/>
          <p:cNvSpPr>
            <a:spLocks noGrp="1"/>
          </p:cNvSpPr>
          <p:nvPr>
            <p:ph type="title"/>
          </p:nvPr>
        </p:nvSpPr>
        <p:spPr>
          <a:xfrm>
            <a:off x="2051720" y="413792"/>
            <a:ext cx="5040560" cy="1143000"/>
          </a:xfrm>
        </p:spPr>
        <p:txBody>
          <a:bodyPr/>
          <a:lstStyle/>
          <a:p>
            <a:r>
              <a:rPr lang="it-IT" dirty="0" smtClean="0"/>
              <a:t>Programma della giornata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1417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Introduzione sui raggi cosmici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it-IT" dirty="0" smtClean="0"/>
              <a:t>Un esperto introdurrà i seguenti </a:t>
            </a:r>
            <a:r>
              <a:rPr lang="it-IT" b="1" dirty="0" smtClean="0">
                <a:solidFill>
                  <a:srgbClr val="00B0F0"/>
                </a:solidFill>
              </a:rPr>
              <a:t>argomenti</a:t>
            </a:r>
            <a:r>
              <a:rPr lang="it-IT" dirty="0" smtClean="0"/>
              <a:t>: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Cosa sono i raggi cosmici?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Chi li ha scoperti e come?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Chi svolge ricerca nel campo della fisica </a:t>
            </a:r>
            <a:r>
              <a:rPr lang="it-IT" dirty="0" err="1" smtClean="0"/>
              <a:t>astroparticellare</a:t>
            </a:r>
            <a:r>
              <a:rPr lang="it-IT" dirty="0" smtClean="0"/>
              <a:t>?</a:t>
            </a:r>
          </a:p>
          <a:p>
            <a:r>
              <a:rPr lang="it-IT" dirty="0" smtClean="0"/>
              <a:t>Come si svolgerà la misura localmente?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La lezione si svolgerà nella prima parte della mattinata, a partire dalle ore 10:30, nell’ambito del collegamento </a:t>
            </a:r>
            <a:r>
              <a:rPr lang="it-IT" dirty="0" err="1" smtClean="0"/>
              <a:t>Vidyo</a:t>
            </a:r>
            <a:r>
              <a:rPr lang="it-IT" dirty="0" smtClean="0"/>
              <a:t> tra tutte le scuole EEE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477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it-IT" b="1" dirty="0" smtClean="0"/>
              <a:t>Programma della giornata: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Introduzione sui raggi cosmici</a:t>
            </a:r>
          </a:p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00B0F0"/>
                </a:solidFill>
              </a:rPr>
              <a:t>Misura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smtClean="0"/>
              <a:t>della distribuzione angolare zenitale dei raggi cosmici secondari</a:t>
            </a:r>
          </a:p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00B0F0"/>
                </a:solidFill>
              </a:rPr>
              <a:t>Analisi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smtClean="0"/>
              <a:t>dei dati</a:t>
            </a:r>
          </a:p>
          <a:p>
            <a:pPr>
              <a:spcAft>
                <a:spcPts val="1200"/>
              </a:spcAft>
            </a:pPr>
            <a:r>
              <a:rPr lang="it-IT" b="1" dirty="0" smtClean="0">
                <a:solidFill>
                  <a:srgbClr val="00B0F0"/>
                </a:solidFill>
              </a:rPr>
              <a:t>Discussione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smtClean="0"/>
              <a:t>dei risultati all’interno del gruppo di lavoro e a livello internazionale tra gli studenti partecipanti all’ICD</a:t>
            </a:r>
          </a:p>
          <a:p>
            <a:r>
              <a:rPr lang="it-IT" dirty="0" smtClean="0"/>
              <a:t>Pubblicazione dei risultati in un </a:t>
            </a:r>
            <a:r>
              <a:rPr lang="it-IT" b="1" dirty="0" smtClean="0">
                <a:solidFill>
                  <a:srgbClr val="00B0F0"/>
                </a:solidFill>
              </a:rPr>
              <a:t>booklet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755576" y="2852936"/>
            <a:ext cx="7128792" cy="144016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2051720" y="413792"/>
            <a:ext cx="5040560" cy="1143000"/>
          </a:xfrm>
        </p:spPr>
        <p:txBody>
          <a:bodyPr/>
          <a:lstStyle/>
          <a:p>
            <a:r>
              <a:rPr lang="it-IT" dirty="0" smtClean="0"/>
              <a:t>Programma della giornata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0890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 sperimentale e analisi dei dati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/>
              <a:t>Scopo della misura:</a:t>
            </a:r>
          </a:p>
          <a:p>
            <a:r>
              <a:rPr lang="it-IT" dirty="0" smtClean="0"/>
              <a:t>Valutare il flusso di raggi cosmici secondari in funzione dell’angolo zenitale</a:t>
            </a:r>
          </a:p>
          <a:p>
            <a:r>
              <a:rPr lang="it-IT" dirty="0" smtClean="0"/>
              <a:t>Dipendenza attesa del tipo cos</a:t>
            </a:r>
            <a:r>
              <a:rPr lang="it-IT" baseline="30000" dirty="0" smtClean="0"/>
              <a:t>2</a:t>
            </a:r>
            <a:r>
              <a:rPr lang="it-IT" dirty="0" smtClean="0"/>
              <a:t>(</a:t>
            </a:r>
            <a:r>
              <a:rPr lang="it-IT" dirty="0" smtClean="0">
                <a:sym typeface="Symbol"/>
              </a:rPr>
              <a:t>)</a:t>
            </a:r>
          </a:p>
          <a:p>
            <a:r>
              <a:rPr lang="it-IT" dirty="0" smtClean="0">
                <a:sym typeface="Symbol"/>
              </a:rPr>
              <a:t>Risultati sotto forma di grafico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333D-2A08-48DB-A889-7B0346A578FA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27" y="3501008"/>
            <a:ext cx="3561581" cy="231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1907704" y="4034560"/>
            <a:ext cx="1735431" cy="1751500"/>
            <a:chOff x="1108376" y="3817024"/>
            <a:chExt cx="1735431" cy="17515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376" y="3817024"/>
              <a:ext cx="1735431" cy="175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1763688" y="3861048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0°</a:t>
              </a:r>
              <a:endParaRPr lang="it-IT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319560" y="4427820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90°</a:t>
              </a:r>
              <a:endParaRPr lang="it-IT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2280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893</Words>
  <Application>Microsoft Office PowerPoint</Application>
  <PresentationFormat>Presentazione su schermo (4:3)</PresentationFormat>
  <Paragraphs>162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Partecipazione del Progetto EEE all’ICD</vt:lpstr>
      <vt:lpstr>International  Cosmic Day</vt:lpstr>
      <vt:lpstr>Partecipazione del Progetto EEE all’ICD</vt:lpstr>
      <vt:lpstr>Sedi EEE - ICD</vt:lpstr>
      <vt:lpstr>Programma della giornata</vt:lpstr>
      <vt:lpstr>Programma della giornata</vt:lpstr>
      <vt:lpstr>Introduzione sui raggi cosmici</vt:lpstr>
      <vt:lpstr>Programma della giornata</vt:lpstr>
      <vt:lpstr>Misura sperimentale e analisi dei dati</vt:lpstr>
      <vt:lpstr>Attività di analisi</vt:lpstr>
      <vt:lpstr>Attività di analisi</vt:lpstr>
      <vt:lpstr>Programma della giornata</vt:lpstr>
      <vt:lpstr>Discussione dei risultati</vt:lpstr>
      <vt:lpstr>Programma della giornata</vt:lpstr>
      <vt:lpstr>Booklet</vt:lpstr>
      <vt:lpstr>Attestati</vt:lpstr>
      <vt:lpstr>Programma preliminare della giornata</vt:lpstr>
      <vt:lpstr>Ci vediamo il 29 Novembre all’ICD!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</dc:creator>
  <cp:lastModifiedBy>Marina</cp:lastModifiedBy>
  <cp:revision>65</cp:revision>
  <dcterms:created xsi:type="dcterms:W3CDTF">2017-11-01T10:30:39Z</dcterms:created>
  <dcterms:modified xsi:type="dcterms:W3CDTF">2018-11-21T12:50:20Z</dcterms:modified>
</cp:coreProperties>
</file>